
<file path=[Content_Types].xml><?xml version="1.0" encoding="utf-8"?>
<Types xmlns="http://schemas.openxmlformats.org/package/2006/content-types">
  <Default Extension="jpeg" ContentType="image/jpeg"/>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56" r:id="rId4"/>
    <p:sldId id="257" r:id="rId6"/>
    <p:sldId id="312" r:id="rId7"/>
    <p:sldId id="258" r:id="rId8"/>
    <p:sldId id="259" r:id="rId9"/>
    <p:sldId id="260" r:id="rId10"/>
    <p:sldId id="292" r:id="rId11"/>
    <p:sldId id="293" r:id="rId12"/>
    <p:sldId id="294" r:id="rId13"/>
    <p:sldId id="295" r:id="rId14"/>
    <p:sldId id="261" r:id="rId15"/>
    <p:sldId id="296" r:id="rId16"/>
    <p:sldId id="297" r:id="rId17"/>
    <p:sldId id="298" r:id="rId18"/>
    <p:sldId id="299" r:id="rId19"/>
    <p:sldId id="300" r:id="rId20"/>
    <p:sldId id="262" r:id="rId21"/>
    <p:sldId id="304" r:id="rId22"/>
    <p:sldId id="305" r:id="rId23"/>
    <p:sldId id="301" r:id="rId24"/>
    <p:sldId id="302" r:id="rId25"/>
    <p:sldId id="334" r:id="rId26"/>
    <p:sldId id="303" r:id="rId27"/>
    <p:sldId id="267" r:id="rId28"/>
    <p:sldId id="289"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showGuides="1">
      <p:cViewPr varScale="1">
        <p:scale>
          <a:sx n="107" d="100"/>
          <a:sy n="107" d="100"/>
        </p:scale>
        <p:origin x="558" y="96"/>
      </p:cViewPr>
      <p:guideLst>
        <p:guide orient="horz" pos="2072"/>
        <p:guide pos="388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FEAB76-5103-4BDC-BBCD-9BEA9162DCA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521D7-5213-4287-9556-D46CBB7017F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61BF2980-540F-4F7F-A4CC-709C5E98033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AE47E29A-61EB-4BE8-B556-B30EA6163B2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FA3E95-9B91-4D5F-85B1-F09E018811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E47E29A-61EB-4BE8-B556-B30EA6163B2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FA3E95-9B91-4D5F-85B1-F09E018811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E47E29A-61EB-4BE8-B556-B30EA6163B2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FA3E95-9B91-4D5F-85B1-F09E018811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rgbClr val="FCFCFC"/>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标题和内容">
    <p:bg>
      <p:bgPr>
        <a:solidFill>
          <a:srgbClr val="FCFCFC"/>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838200" y="1825625"/>
            <a:ext cx="10515600" cy="4351339"/>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838200" y="6356351"/>
            <a:ext cx="2743200" cy="365125"/>
          </a:xfrm>
          <a:prstGeom prst="rect">
            <a:avLst/>
          </a:prstGeom>
        </p:spPr>
        <p:txBody>
          <a:bodyPr/>
          <a:lstStyle/>
          <a:p>
            <a:fld id="{A4E37400-0646-4690-B3CD-AFE7E0746041}" type="datetimeFigureOut">
              <a:rPr lang="zh-CN" altLang="en-US" smtClean="0"/>
            </a:fld>
            <a:endParaRPr lang="zh-CN" altLang="en-US"/>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8610600" y="6356351"/>
            <a:ext cx="2743200" cy="365125"/>
          </a:xfrm>
          <a:prstGeom prst="rect">
            <a:avLst/>
          </a:prstGeom>
        </p:spPr>
        <p:txBody>
          <a:bodyPr/>
          <a:lstStyle/>
          <a:p>
            <a:fld id="{7543FE73-A404-45C1-B77A-6DB3BD9EA95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E47E29A-61EB-4BE8-B556-B30EA6163B2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FA3E95-9B91-4D5F-85B1-F09E018811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AE47E29A-61EB-4BE8-B556-B30EA6163B2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FA3E95-9B91-4D5F-85B1-F09E018811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AE47E29A-61EB-4BE8-B556-B30EA6163B2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1FA3E95-9B91-4D5F-85B1-F09E018811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AE47E29A-61EB-4BE8-B556-B30EA6163B24}"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1FA3E95-9B91-4D5F-85B1-F09E018811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AE47E29A-61EB-4BE8-B556-B30EA6163B24}"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1FA3E95-9B91-4D5F-85B1-F09E018811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E47E29A-61EB-4BE8-B556-B30EA6163B24}"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1FA3E95-9B91-4D5F-85B1-F09E018811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AE47E29A-61EB-4BE8-B556-B30EA6163B2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1FA3E95-9B91-4D5F-85B1-F09E018811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AE47E29A-61EB-4BE8-B556-B30EA6163B2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1FA3E95-9B91-4D5F-85B1-F09E018811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1.jpeg"/><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7E29A-61EB-4BE8-B556-B30EA6163B24}"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A3E95-9B91-4D5F-85B1-F09E018811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14" y="3046"/>
            <a:ext cx="12181172" cy="685190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fontAlgn="base">
        <a:spcBef>
          <a:spcPct val="0"/>
        </a:spcBef>
        <a:spcAft>
          <a:spcPct val="0"/>
        </a:spcAft>
        <a:defRPr sz="5865" kern="1200">
          <a:solidFill>
            <a:schemeClr val="tx1"/>
          </a:solidFill>
          <a:latin typeface="+mj-lt"/>
          <a:ea typeface="微软雅黑" panose="020B0503020204020204" pitchFamily="34" charset="-122"/>
          <a:cs typeface="+mj-cs"/>
        </a:defRPr>
      </a:lvl1pPr>
      <a:lvl2pPr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5pPr>
      <a:lvl6pPr marL="609600"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6pPr>
      <a:lvl7pPr marL="1219200"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7pPr>
      <a:lvl8pPr marL="1828800"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8pPr>
      <a:lvl9pPr marL="2438400"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9pPr>
    </p:titleStyle>
    <p:bodyStyle>
      <a:lvl1pPr marL="457200" indent="-457200" algn="l" rtl="0" fontAlgn="base">
        <a:spcBef>
          <a:spcPct val="20000"/>
        </a:spcBef>
        <a:spcAft>
          <a:spcPct val="0"/>
        </a:spcAft>
        <a:buFont typeface="Arial" panose="020B0604020202020204" pitchFamily="34" charset="0"/>
        <a:buChar char="•"/>
        <a:defRPr sz="4265" kern="1200">
          <a:solidFill>
            <a:schemeClr val="tx1"/>
          </a:solidFill>
          <a:latin typeface="+mn-lt"/>
          <a:ea typeface="微软雅黑" panose="020B0503020204020204" pitchFamily="34" charset="-122"/>
          <a:cs typeface="+mn-cs"/>
        </a:defRPr>
      </a:lvl1pPr>
      <a:lvl2pPr marL="990600" indent="-381000" algn="l" rtl="0" fontAlgn="base">
        <a:spcBef>
          <a:spcPct val="20000"/>
        </a:spcBef>
        <a:spcAft>
          <a:spcPct val="0"/>
        </a:spcAft>
        <a:buFont typeface="Arial" panose="020B0604020202020204" pitchFamily="34" charset="0"/>
        <a:buChar char="–"/>
        <a:defRPr sz="3735" kern="1200">
          <a:solidFill>
            <a:schemeClr val="tx1"/>
          </a:solidFill>
          <a:latin typeface="+mn-lt"/>
          <a:ea typeface="微软雅黑" panose="020B0503020204020204" pitchFamily="34" charset="-122"/>
          <a:cs typeface="+mn-cs"/>
        </a:defRPr>
      </a:lvl2pPr>
      <a:lvl3pPr marL="1524000" indent="-304800" algn="l" rtl="0" fontAlgn="base">
        <a:spcBef>
          <a:spcPct val="20000"/>
        </a:spcBef>
        <a:spcAft>
          <a:spcPct val="0"/>
        </a:spcAft>
        <a:buFont typeface="Arial" panose="020B0604020202020204" pitchFamily="34" charset="0"/>
        <a:buChar char="•"/>
        <a:defRPr sz="3200" kern="1200">
          <a:solidFill>
            <a:schemeClr val="tx1"/>
          </a:solidFill>
          <a:latin typeface="+mn-lt"/>
          <a:ea typeface="微软雅黑" panose="020B0503020204020204" pitchFamily="34" charset="-122"/>
          <a:cs typeface="+mn-cs"/>
        </a:defRPr>
      </a:lvl3pPr>
      <a:lvl4pPr marL="2133600" indent="-304800" algn="l" rtl="0" fontAlgn="base">
        <a:spcBef>
          <a:spcPct val="20000"/>
        </a:spcBef>
        <a:spcAft>
          <a:spcPct val="0"/>
        </a:spcAft>
        <a:buFont typeface="Arial" panose="020B0604020202020204" pitchFamily="34" charset="0"/>
        <a:buChar char="–"/>
        <a:defRPr sz="2665" kern="1200">
          <a:solidFill>
            <a:schemeClr val="tx1"/>
          </a:solidFill>
          <a:latin typeface="+mn-lt"/>
          <a:ea typeface="微软雅黑" panose="020B0503020204020204" pitchFamily="34" charset="-122"/>
          <a:cs typeface="+mn-cs"/>
        </a:defRPr>
      </a:lvl4pPr>
      <a:lvl5pPr marL="2743200" indent="-304800" algn="l" rtl="0" fontAlgn="base">
        <a:spcBef>
          <a:spcPct val="20000"/>
        </a:spcBef>
        <a:spcAft>
          <a:spcPct val="0"/>
        </a:spcAft>
        <a:buFont typeface="Arial" panose="020B0604020202020204" pitchFamily="34" charset="0"/>
        <a:buChar char="»"/>
        <a:defRPr sz="2665" kern="1200">
          <a:solidFill>
            <a:schemeClr val="tx1"/>
          </a:solidFill>
          <a:latin typeface="+mn-lt"/>
          <a:ea typeface="微软雅黑" panose="020B0503020204020204" pitchFamily="34" charset="-122"/>
          <a:cs typeface="+mn-cs"/>
        </a:defRPr>
      </a:lvl5pPr>
      <a:lvl6pPr marL="33528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4.xml"/><Relationship Id="rId2" Type="http://schemas.openxmlformats.org/officeDocument/2006/relationships/tags" Target="../tags/tag1.xml"/><Relationship Id="rId1"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image" Target="../media/image2.GIF"/></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2.xml"/><Relationship Id="rId2" Type="http://schemas.openxmlformats.org/officeDocument/2006/relationships/image" Target="../media/image4.jpe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233" y="2082625"/>
            <a:ext cx="12192000" cy="281338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Calibri" panose="020F0502020204030204"/>
              <a:ea typeface="微软雅黑" panose="020B0503020204020204" pitchFamily="34" charset="-122"/>
            </a:endParaRPr>
          </a:p>
        </p:txBody>
      </p:sp>
      <p:sp>
        <p:nvSpPr>
          <p:cNvPr id="50" name="文本框 49"/>
          <p:cNvSpPr txBox="1"/>
          <p:nvPr/>
        </p:nvSpPr>
        <p:spPr>
          <a:xfrm>
            <a:off x="855980" y="2806700"/>
            <a:ext cx="11687175" cy="829945"/>
          </a:xfrm>
          <a:prstGeom prst="rect">
            <a:avLst/>
          </a:prstGeom>
          <a:noFill/>
        </p:spPr>
        <p:txBody>
          <a:bodyPr wrap="square" rtlCol="0">
            <a:spAutoFit/>
          </a:bodyPr>
          <a:lstStyle/>
          <a:p>
            <a:pPr defTabSz="1219200" fontAlgn="base">
              <a:spcBef>
                <a:spcPct val="0"/>
              </a:spcBef>
              <a:spcAft>
                <a:spcPct val="0"/>
              </a:spcAft>
            </a:pPr>
            <a:r>
              <a:rPr lang="zh-CN" altLang="en-US" sz="4800" b="1" spc="-200"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开展劳动教育，培养师为人范时代新人</a:t>
            </a:r>
            <a:endParaRPr lang="zh-CN" altLang="en-US" sz="4800" b="1" spc="-200"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7" name="圆角矩形 6"/>
          <p:cNvSpPr/>
          <p:nvPr/>
        </p:nvSpPr>
        <p:spPr>
          <a:xfrm>
            <a:off x="3385215" y="5209713"/>
            <a:ext cx="4978311" cy="623791"/>
          </a:xfrm>
          <a:prstGeom prst="roundRect">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p>
            <a:pPr algn="ctr" defTabSz="1911350" fontAlgn="base">
              <a:spcBef>
                <a:spcPct val="0"/>
              </a:spcBef>
              <a:spcAft>
                <a:spcPct val="0"/>
              </a:spcAft>
            </a:pPr>
            <a:r>
              <a:rPr lang="zh-CN" altLang="en-US" sz="3600">
                <a:solidFill>
                  <a:schemeClr val="bg2">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后勤集团   石嘉志</a:t>
            </a:r>
            <a:endParaRPr lang="zh-CN" altLang="en-US" sz="3600">
              <a:solidFill>
                <a:schemeClr val="bg2">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5" name="图片 4" descr="logo"/>
          <p:cNvPicPr>
            <a:picLocks noChangeAspect="1"/>
          </p:cNvPicPr>
          <p:nvPr/>
        </p:nvPicPr>
        <p:blipFill>
          <a:blip r:embed="rId1"/>
          <a:stretch>
            <a:fillRect/>
          </a:stretch>
        </p:blipFill>
        <p:spPr>
          <a:xfrm>
            <a:off x="529590" y="638175"/>
            <a:ext cx="4125595" cy="1050925"/>
          </a:xfrm>
          <a:prstGeom prst="rect">
            <a:avLst/>
          </a:prstGeom>
        </p:spPr>
      </p:pic>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24" grpId="0" bldLvl="0" animBg="1"/>
      <p:bldP spid="50" grpId="0"/>
      <p:bldP spid="7"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135896" y="2276873"/>
            <a:ext cx="5669280" cy="2882265"/>
          </a:xfrm>
          <a:prstGeom prst="rect">
            <a:avLst/>
          </a:prstGeom>
          <a:noFill/>
        </p:spPr>
        <p:txBody>
          <a:bodyPr wrap="none" rtlCol="0">
            <a:spAutoFit/>
          </a:bodyPr>
          <a:lstStyle/>
          <a:p>
            <a:pPr marL="0" lvl="1" algn="l" defTabSz="1219200" fontAlgn="base">
              <a:spcBef>
                <a:spcPct val="0"/>
              </a:spcBef>
              <a:spcAft>
                <a:spcPct val="0"/>
              </a:spcAft>
            </a:pPr>
            <a:r>
              <a:rPr lang="zh-CN" altLang="en-US" sz="1865" b="1" dirty="0">
                <a:solidFill>
                  <a:srgbClr val="080808"/>
                </a:solidFill>
                <a:latin typeface="微软雅黑" panose="020B0503020204020204" pitchFamily="34" charset="-122"/>
                <a:ea typeface="微软雅黑" panose="020B0503020204020204" pitchFamily="34" charset="-122"/>
              </a:rPr>
              <a:t> </a:t>
            </a:r>
            <a:r>
              <a:rPr lang="zh-CN" altLang="en-US" sz="3735" b="1" dirty="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第二部分</a:t>
            </a:r>
            <a:endParaRPr lang="en-US" altLang="zh-CN" sz="3735" b="1" dirty="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lvl="1" algn="l" defTabSz="1219200" fontAlgn="base">
              <a:spcBef>
                <a:spcPct val="0"/>
              </a:spcBef>
              <a:spcAft>
                <a:spcPct val="0"/>
              </a:spcAft>
            </a:pPr>
            <a:endParaRPr lang="zh-CN" altLang="en-US" sz="4800" b="1" dirty="0">
              <a:solidFill>
                <a:srgbClr val="C00002"/>
              </a:solidFill>
              <a:latin typeface="微软雅黑" panose="020B0503020204020204" pitchFamily="34" charset="-122"/>
              <a:ea typeface="微软雅黑" panose="020B0503020204020204" pitchFamily="34" charset="-122"/>
            </a:endParaRPr>
          </a:p>
          <a:p>
            <a:pPr marL="0" lvl="1" algn="l" defTabSz="1219200" fontAlgn="base">
              <a:spcBef>
                <a:spcPct val="0"/>
              </a:spcBef>
              <a:spcAft>
                <a:spcPct val="0"/>
              </a:spcAft>
            </a:pPr>
            <a:r>
              <a:rPr lang="zh-CN" altLang="en-US" sz="4800" b="1" dirty="0">
                <a:solidFill>
                  <a:srgbClr val="C00002"/>
                </a:solidFill>
                <a:latin typeface="微软雅黑" panose="020B0503020204020204" pitchFamily="34" charset="-122"/>
                <a:ea typeface="微软雅黑" panose="020B0503020204020204" pitchFamily="34" charset="-122"/>
                <a:sym typeface="+mn-ea"/>
              </a:rPr>
              <a:t>劳动教育的主要内容</a:t>
            </a:r>
            <a:endParaRPr lang="zh-CN" altLang="en-US" sz="4800" dirty="0">
              <a:solidFill>
                <a:srgbClr val="333333"/>
              </a:solidFill>
              <a:latin typeface="微软雅黑" panose="020B0503020204020204" pitchFamily="34" charset="-122"/>
              <a:ea typeface="微软雅黑" panose="020B0503020204020204" pitchFamily="34" charset="-122"/>
            </a:endParaRPr>
          </a:p>
          <a:p>
            <a:pPr marL="0" lvl="1" algn="l" defTabSz="1219200" fontAlgn="base">
              <a:spcBef>
                <a:spcPct val="0"/>
              </a:spcBef>
              <a:spcAft>
                <a:spcPct val="0"/>
              </a:spcAft>
            </a:pPr>
            <a:endParaRPr lang="zh-CN" altLang="en-US" sz="4800" b="1" dirty="0">
              <a:solidFill>
                <a:srgbClr val="C00002"/>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4847861" y="2180861"/>
            <a:ext cx="0" cy="2565899"/>
          </a:xfrm>
          <a:prstGeom prst="line">
            <a:avLst/>
          </a:prstGeom>
          <a:ln w="12700">
            <a:solidFill>
              <a:srgbClr val="080808"/>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125453" y="4306307"/>
            <a:ext cx="1203795" cy="328930"/>
          </a:xfrm>
          <a:prstGeom prst="rect">
            <a:avLst/>
          </a:prstGeom>
          <a:noFill/>
        </p:spPr>
        <p:txBody>
          <a:bodyPr wrap="square" lIns="0" tIns="0" rIns="0" bIns="0" rtlCol="0">
            <a:spAutoFit/>
          </a:bodyPr>
          <a:lstStyle/>
          <a:p>
            <a:pPr defTabSz="1219200" fontAlgn="base">
              <a:spcBef>
                <a:spcPct val="0"/>
              </a:spcBef>
              <a:spcAft>
                <a:spcPct val="0"/>
              </a:spcAft>
            </a:pPr>
            <a:r>
              <a:rPr lang="en-US" altLang="zh-CN" sz="2135" dirty="0">
                <a:solidFill>
                  <a:schemeClr val="bg1">
                    <a:lumMod val="50000"/>
                  </a:schemeClr>
                </a:solidFill>
                <a:latin typeface="微软雅黑" panose="020B0503020204020204" pitchFamily="34" charset="-122"/>
                <a:ea typeface="微软雅黑" panose="020B0503020204020204" pitchFamily="34" charset="-122"/>
              </a:rPr>
              <a:t>PART 02</a:t>
            </a:r>
            <a:endParaRPr lang="en-US" altLang="zh-CN" sz="2135"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2831638" y="2276876"/>
            <a:ext cx="1596233" cy="1596233"/>
            <a:chOff x="304800" y="673100"/>
            <a:chExt cx="4000500" cy="4000500"/>
          </a:xfrm>
          <a:effectLst>
            <a:outerShdw blurRad="444500" dist="254000" dir="8100000" algn="tr" rotWithShape="0">
              <a:prstClr val="black">
                <a:alpha val="50000"/>
              </a:prstClr>
            </a:outerShdw>
          </a:effectLst>
        </p:grpSpPr>
        <p:sp>
          <p:nvSpPr>
            <p:cNvPr id="18" name="同心圆 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srgbClr val="080808"/>
                </a:solidFill>
                <a:latin typeface="微软雅黑" panose="020B0503020204020204" pitchFamily="34" charset="-122"/>
                <a:ea typeface="微软雅黑" panose="020B0503020204020204" pitchFamily="34" charset="-122"/>
              </a:endParaRPr>
            </a:p>
          </p:txBody>
        </p:sp>
        <p:sp>
          <p:nvSpPr>
            <p:cNvPr id="19" name="椭圆 1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srgbClr val="080808"/>
                </a:solidFill>
                <a:latin typeface="微软雅黑" panose="020B0503020204020204" pitchFamily="34" charset="-122"/>
                <a:ea typeface="微软雅黑" panose="020B0503020204020204" pitchFamily="34" charset="-122"/>
              </a:endParaRPr>
            </a:p>
          </p:txBody>
        </p:sp>
      </p:grpSp>
      <p:sp>
        <p:nvSpPr>
          <p:cNvPr id="75" name="TextBox 13"/>
          <p:cNvSpPr txBox="1"/>
          <p:nvPr/>
        </p:nvSpPr>
        <p:spPr>
          <a:xfrm>
            <a:off x="3125784" y="2562029"/>
            <a:ext cx="1203795" cy="1025525"/>
          </a:xfrm>
          <a:prstGeom prst="rect">
            <a:avLst/>
          </a:prstGeom>
          <a:noFill/>
        </p:spPr>
        <p:txBody>
          <a:bodyPr wrap="square" lIns="0" tIns="0" rIns="0" bIns="0" rtlCol="0">
            <a:spAutoFit/>
          </a:bodyPr>
          <a:lstStyle/>
          <a:p>
            <a:pPr defTabSz="1219200" fontAlgn="base">
              <a:spcBef>
                <a:spcPct val="0"/>
              </a:spcBef>
              <a:spcAft>
                <a:spcPct val="0"/>
              </a:spcAft>
            </a:pPr>
            <a:r>
              <a:rPr lang="en-US" altLang="zh-CN" sz="6665" b="1" dirty="0">
                <a:solidFill>
                  <a:srgbClr val="C00002"/>
                </a:solidFill>
                <a:latin typeface="微软雅黑" panose="020B0503020204020204" pitchFamily="34" charset="-122"/>
                <a:ea typeface="微软雅黑" panose="020B0503020204020204" pitchFamily="34" charset="-122"/>
              </a:rPr>
              <a:t>0</a:t>
            </a:r>
            <a:r>
              <a:rPr lang="en-US" sz="6665" b="1" dirty="0">
                <a:solidFill>
                  <a:srgbClr val="C00002"/>
                </a:solidFill>
                <a:latin typeface="微软雅黑" panose="020B0503020204020204" pitchFamily="34" charset="-122"/>
                <a:ea typeface="微软雅黑" panose="020B0503020204020204" pitchFamily="34" charset="-122"/>
              </a:rPr>
              <a:t>2</a:t>
            </a:r>
            <a:endParaRPr lang="en-US" sz="6665" b="1" dirty="0">
              <a:solidFill>
                <a:srgbClr val="C0000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12" grpId="0"/>
      <p:bldP spid="14" grpId="0"/>
      <p:bldP spid="7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136775" y="1201420"/>
            <a:ext cx="8510270" cy="1951355"/>
            <a:chOff x="8121873" y="2010009"/>
            <a:chExt cx="1739454" cy="1412819"/>
          </a:xfrm>
        </p:grpSpPr>
        <p:sp>
          <p:nvSpPr>
            <p:cNvPr id="5" name="圆角矩形 4"/>
            <p:cNvSpPr/>
            <p:nvPr/>
          </p:nvSpPr>
          <p:spPr>
            <a:xfrm>
              <a:off x="8121873" y="2010009"/>
              <a:ext cx="1739454" cy="1412819"/>
            </a:xfrm>
            <a:prstGeom prst="roundRect">
              <a:avLst>
                <a:gd name="adj" fmla="val 0"/>
              </a:avLst>
            </a:prstGeom>
            <a:solidFill>
              <a:schemeClr val="accent3"/>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6" name="圆角矩形 5"/>
            <p:cNvSpPr/>
            <p:nvPr/>
          </p:nvSpPr>
          <p:spPr>
            <a:xfrm>
              <a:off x="8147445" y="2102827"/>
              <a:ext cx="1688298" cy="1227176"/>
            </a:xfrm>
            <a:prstGeom prst="roundRect">
              <a:avLst>
                <a:gd name="adj" fmla="val 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grpSp>
      <p:sp>
        <p:nvSpPr>
          <p:cNvPr id="7" name="文本框 6"/>
          <p:cNvSpPr txBox="1"/>
          <p:nvPr/>
        </p:nvSpPr>
        <p:spPr>
          <a:xfrm>
            <a:off x="2571106" y="1641015"/>
            <a:ext cx="1706880" cy="829945"/>
          </a:xfrm>
          <a:prstGeom prst="rect">
            <a:avLst/>
          </a:prstGeom>
          <a:noFill/>
        </p:spPr>
        <p:txBody>
          <a:bodyPr wrap="square" rtlCol="0">
            <a:spAutoFit/>
          </a:bodyPr>
          <a:lstStyle/>
          <a:p>
            <a:pPr algn="ctr" defTabSz="1219200" fontAlgn="base">
              <a:spcBef>
                <a:spcPct val="0"/>
              </a:spcBef>
              <a:spcAft>
                <a:spcPct val="0"/>
              </a:spcAft>
            </a:pPr>
            <a:r>
              <a:rPr lang="zh-CN" altLang="en-US" sz="2400" b="1" dirty="0">
                <a:solidFill>
                  <a:srgbClr val="C00002"/>
                </a:solidFill>
                <a:latin typeface="微软雅黑" panose="020B0503020204020204" pitchFamily="34" charset="-122"/>
                <a:ea typeface="微软雅黑" panose="020B0503020204020204" pitchFamily="34" charset="-122"/>
              </a:rPr>
              <a:t>（一）劳动教育的实质</a:t>
            </a:r>
            <a:endParaRPr lang="zh-CN" altLang="en-US" sz="2400" b="1" dirty="0">
              <a:solidFill>
                <a:srgbClr val="C00002"/>
              </a:solidFill>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4422140" y="1434465"/>
            <a:ext cx="0" cy="1392555"/>
          </a:xfrm>
          <a:prstGeom prst="line">
            <a:avLst/>
          </a:prstGeom>
        </p:spPr>
        <p:style>
          <a:lnRef idx="3">
            <a:schemeClr val="accent1"/>
          </a:lnRef>
          <a:fillRef idx="0">
            <a:schemeClr val="accent1"/>
          </a:fillRef>
          <a:effectRef idx="2">
            <a:schemeClr val="accent1"/>
          </a:effectRef>
          <a:fontRef idx="minor">
            <a:schemeClr val="tx1"/>
          </a:fontRef>
        </p:style>
      </p:cxnSp>
      <p:sp>
        <p:nvSpPr>
          <p:cNvPr id="10" name="文本框 9"/>
          <p:cNvSpPr txBox="1"/>
          <p:nvPr/>
        </p:nvSpPr>
        <p:spPr bwMode="auto">
          <a:xfrm>
            <a:off x="4528820" y="1313815"/>
            <a:ext cx="5996940" cy="1630045"/>
          </a:xfrm>
          <a:prstGeom prst="rect">
            <a:avLst/>
          </a:prstGeom>
          <a:noFill/>
        </p:spPr>
        <p:txBody>
          <a:bodyPr wrap="square">
            <a:spAutoFit/>
          </a:bodyPr>
          <a:lstStyle/>
          <a:p>
            <a:pPr defTabSz="1219200" fontAlgn="base">
              <a:lnSpc>
                <a:spcPct val="125000"/>
              </a:lnSpc>
              <a:spcBef>
                <a:spcPct val="0"/>
              </a:spcBef>
              <a:spcAft>
                <a:spcPct val="0"/>
              </a:spcAft>
            </a:pPr>
            <a:r>
              <a:rPr lang="en-US" altLang="zh-CN" sz="1600" dirty="0">
                <a:solidFill>
                  <a:srgbClr val="000000"/>
                </a:solidFill>
                <a:latin typeface="微软雅黑" panose="020B0503020204020204" pitchFamily="34" charset="-122"/>
                <a:ea typeface="微软雅黑" panose="020B0503020204020204" pitchFamily="34" charset="-122"/>
                <a:cs typeface="Lato Light" charset="0"/>
                <a:sym typeface="Lato Light" charset="0"/>
              </a:rPr>
              <a:t>     </a:t>
            </a:r>
            <a:r>
              <a:rPr lang="zh-CN" altLang="en-US" sz="1600" dirty="0">
                <a:solidFill>
                  <a:schemeClr val="accent1"/>
                </a:solidFill>
                <a:latin typeface="微软雅黑" panose="020B0503020204020204" pitchFamily="34" charset="-122"/>
                <a:ea typeface="微软雅黑" panose="020B0503020204020204" pitchFamily="34" charset="-122"/>
                <a:cs typeface="Lato Light" charset="0"/>
                <a:sym typeface="Lato Light" charset="0"/>
              </a:rPr>
              <a:t>劳动教育是在一定教育思想的指导下，树立学生正确的劳动观和劳动态度、传授科学的劳动知识和技能、开展有效的劳动实践、养成良好的劳动习惯、提高实践能力和创新精神、促进个体全面发展的育人活动，既要重视体力劳动教育，又要加强脑力劳动教育。</a:t>
            </a:r>
            <a:endParaRPr lang="zh-CN" altLang="en-US" sz="1600" dirty="0">
              <a:solidFill>
                <a:schemeClr val="accent1"/>
              </a:solidFill>
              <a:latin typeface="微软雅黑" panose="020B0503020204020204" pitchFamily="34" charset="-122"/>
              <a:ea typeface="微软雅黑" panose="020B0503020204020204" pitchFamily="34" charset="-122"/>
              <a:cs typeface="Lato Light" charset="0"/>
              <a:sym typeface="Lato Light" charset="0"/>
            </a:endParaRPr>
          </a:p>
        </p:txBody>
      </p:sp>
      <p:grpSp>
        <p:nvGrpSpPr>
          <p:cNvPr id="11" name="组合 10"/>
          <p:cNvGrpSpPr/>
          <p:nvPr/>
        </p:nvGrpSpPr>
        <p:grpSpPr>
          <a:xfrm>
            <a:off x="6089600" y="3355367"/>
            <a:ext cx="791224" cy="791224"/>
            <a:chOff x="3237545" y="4561747"/>
            <a:chExt cx="1146960" cy="1146960"/>
          </a:xfrm>
        </p:grpSpPr>
        <p:sp>
          <p:nvSpPr>
            <p:cNvPr id="12" name="圆角矩形 11"/>
            <p:cNvSpPr/>
            <p:nvPr/>
          </p:nvSpPr>
          <p:spPr>
            <a:xfrm>
              <a:off x="3237545" y="4561747"/>
              <a:ext cx="1146960" cy="1146960"/>
            </a:xfrm>
            <a:prstGeom prst="roundRect">
              <a:avLst>
                <a:gd name="adj" fmla="val 50000"/>
              </a:avLst>
            </a:prstGeom>
            <a:solidFill>
              <a:schemeClr val="accent1"/>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13" name="圆角矩形 12"/>
            <p:cNvSpPr/>
            <p:nvPr/>
          </p:nvSpPr>
          <p:spPr>
            <a:xfrm>
              <a:off x="3351014" y="4675216"/>
              <a:ext cx="920023" cy="920023"/>
            </a:xfrm>
            <a:prstGeom prst="roundRect">
              <a:avLst>
                <a:gd name="adj" fmla="val 5000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317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7363076" y="3354732"/>
            <a:ext cx="791224" cy="791224"/>
            <a:chOff x="3237545" y="4561747"/>
            <a:chExt cx="1146960" cy="1146960"/>
          </a:xfrm>
        </p:grpSpPr>
        <p:sp>
          <p:nvSpPr>
            <p:cNvPr id="15" name="圆角矩形 14"/>
            <p:cNvSpPr/>
            <p:nvPr/>
          </p:nvSpPr>
          <p:spPr>
            <a:xfrm>
              <a:off x="3237545" y="4561747"/>
              <a:ext cx="1146960" cy="1146960"/>
            </a:xfrm>
            <a:prstGeom prst="roundRect">
              <a:avLst>
                <a:gd name="adj" fmla="val 50000"/>
              </a:avLst>
            </a:prstGeom>
            <a:solidFill>
              <a:schemeClr val="accent2"/>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16" name="圆角矩形 15"/>
            <p:cNvSpPr/>
            <p:nvPr/>
          </p:nvSpPr>
          <p:spPr>
            <a:xfrm>
              <a:off x="3351014" y="4675216"/>
              <a:ext cx="920023" cy="920023"/>
            </a:xfrm>
            <a:prstGeom prst="roundRect">
              <a:avLst>
                <a:gd name="adj" fmla="val 5000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317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6087695" y="5369587"/>
            <a:ext cx="791224" cy="791224"/>
            <a:chOff x="3237545" y="4561747"/>
            <a:chExt cx="1146960" cy="1146960"/>
          </a:xfrm>
        </p:grpSpPr>
        <p:sp>
          <p:nvSpPr>
            <p:cNvPr id="18" name="圆角矩形 17"/>
            <p:cNvSpPr/>
            <p:nvPr/>
          </p:nvSpPr>
          <p:spPr>
            <a:xfrm>
              <a:off x="3237545" y="4561747"/>
              <a:ext cx="1146960" cy="1146960"/>
            </a:xfrm>
            <a:prstGeom prst="roundRect">
              <a:avLst>
                <a:gd name="adj" fmla="val 50000"/>
              </a:avLst>
            </a:prstGeom>
            <a:solidFill>
              <a:schemeClr val="accent3"/>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19" name="圆角矩形 18"/>
            <p:cNvSpPr/>
            <p:nvPr/>
          </p:nvSpPr>
          <p:spPr>
            <a:xfrm>
              <a:off x="3351014" y="4675216"/>
              <a:ext cx="920023" cy="920023"/>
            </a:xfrm>
            <a:prstGeom prst="roundRect">
              <a:avLst>
                <a:gd name="adj" fmla="val 5000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317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7297036" y="5356887"/>
            <a:ext cx="791224" cy="791224"/>
            <a:chOff x="3237545" y="4561747"/>
            <a:chExt cx="1146960" cy="1146960"/>
          </a:xfrm>
        </p:grpSpPr>
        <p:sp>
          <p:nvSpPr>
            <p:cNvPr id="21" name="圆角矩形 20"/>
            <p:cNvSpPr/>
            <p:nvPr/>
          </p:nvSpPr>
          <p:spPr>
            <a:xfrm>
              <a:off x="3237545" y="4561747"/>
              <a:ext cx="1146960" cy="1146960"/>
            </a:xfrm>
            <a:prstGeom prst="roundRect">
              <a:avLst>
                <a:gd name="adj" fmla="val 50000"/>
              </a:avLst>
            </a:prstGeom>
            <a:solidFill>
              <a:schemeClr val="accent4"/>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22" name="圆角矩形 21"/>
            <p:cNvSpPr/>
            <p:nvPr/>
          </p:nvSpPr>
          <p:spPr>
            <a:xfrm>
              <a:off x="3351014" y="4675216"/>
              <a:ext cx="920023" cy="920023"/>
            </a:xfrm>
            <a:prstGeom prst="roundRect">
              <a:avLst>
                <a:gd name="adj" fmla="val 5000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317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8244224" y="3433461"/>
            <a:ext cx="2807308" cy="775329"/>
            <a:chOff x="2744012" y="4525702"/>
            <a:chExt cx="2349784" cy="775329"/>
          </a:xfrm>
        </p:grpSpPr>
        <p:sp>
          <p:nvSpPr>
            <p:cNvPr id="24" name="文本框 23"/>
            <p:cNvSpPr txBox="1"/>
            <p:nvPr/>
          </p:nvSpPr>
          <p:spPr bwMode="auto">
            <a:xfrm>
              <a:off x="2744012" y="4747946"/>
              <a:ext cx="2253438" cy="553085"/>
            </a:xfrm>
            <a:prstGeom prst="rect">
              <a:avLst/>
            </a:prstGeom>
            <a:noFill/>
          </p:spPr>
          <p:txBody>
            <a:bodyPr wrap="square">
              <a:spAutoFit/>
            </a:bodyPr>
            <a:lstStyle/>
            <a:p>
              <a:pPr defTabSz="1219200" fontAlgn="base">
                <a:lnSpc>
                  <a:spcPct val="125000"/>
                </a:lnSpc>
                <a:spcBef>
                  <a:spcPct val="0"/>
                </a:spcBef>
                <a:spcAft>
                  <a:spcPct val="0"/>
                </a:spcAft>
              </a:pPr>
              <a:endParaRPr lang="zh-CN" altLang="en-US" sz="1200" b="1" dirty="0">
                <a:solidFill>
                  <a:schemeClr val="accent1"/>
                </a:solidFill>
                <a:latin typeface="微软雅黑" panose="020B0503020204020204" pitchFamily="34" charset="-122"/>
                <a:ea typeface="微软雅黑" panose="020B0503020204020204" pitchFamily="34" charset="-122"/>
                <a:cs typeface="Lato Light" charset="0"/>
                <a:sym typeface="Lato Light" charset="0"/>
              </a:endParaRPr>
            </a:p>
            <a:p>
              <a:pPr defTabSz="1219200" fontAlgn="base">
                <a:lnSpc>
                  <a:spcPct val="125000"/>
                </a:lnSpc>
                <a:spcBef>
                  <a:spcPct val="0"/>
                </a:spcBef>
                <a:spcAft>
                  <a:spcPct val="0"/>
                </a:spcAft>
              </a:pPr>
              <a:r>
                <a:rPr lang="zh-CN" altLang="en-US" sz="1200" b="1" dirty="0">
                  <a:solidFill>
                    <a:schemeClr val="accent1"/>
                  </a:solidFill>
                  <a:latin typeface="微软雅黑" panose="020B0503020204020204" pitchFamily="34" charset="-122"/>
                  <a:ea typeface="微软雅黑" panose="020B0503020204020204" pitchFamily="34" charset="-122"/>
                  <a:cs typeface="Lato Light" charset="0"/>
                  <a:sym typeface="Lato Light" charset="0"/>
                </a:rPr>
                <a:t>即热爱劳动和劳动人民的教育。</a:t>
              </a:r>
              <a:endParaRPr lang="zh-CN" altLang="en-US" sz="1200" b="1" dirty="0">
                <a:solidFill>
                  <a:schemeClr val="accent1"/>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5" name="文本框 24"/>
            <p:cNvSpPr txBox="1"/>
            <p:nvPr/>
          </p:nvSpPr>
          <p:spPr bwMode="auto">
            <a:xfrm>
              <a:off x="2744012" y="4525702"/>
              <a:ext cx="2349784" cy="337185"/>
            </a:xfrm>
            <a:prstGeom prst="rect">
              <a:avLst/>
            </a:prstGeom>
            <a:noFill/>
          </p:spPr>
          <p:txBody>
            <a:bodyPr wrap="square">
              <a:spAutoFit/>
            </a:bodyPr>
            <a:lstStyle/>
            <a:p>
              <a:pPr defTabSz="1219200" fontAlgn="base">
                <a:spcBef>
                  <a:spcPct val="0"/>
                </a:spcBef>
                <a:spcAft>
                  <a:spcPct val="0"/>
                </a:spcAft>
                <a:defRPr/>
              </a:pPr>
              <a:r>
                <a:rPr lang="zh-CN" altLang="en-US" sz="1600" spc="100" dirty="0">
                  <a:solidFill>
                    <a:schemeClr val="accent1"/>
                  </a:solidFill>
                  <a:latin typeface="方正粗黑宋简体" panose="02000000000000000000" charset="-122"/>
                  <a:ea typeface="方正粗黑宋简体" panose="02000000000000000000" charset="-122"/>
                  <a:cs typeface="方正粗黑宋简体" panose="02000000000000000000" charset="-122"/>
                </a:rPr>
                <a:t>2、劳动品质教育</a:t>
              </a:r>
              <a:endParaRPr lang="zh-CN" altLang="en-US" sz="1600" spc="100" dirty="0">
                <a:solidFill>
                  <a:schemeClr val="accent1"/>
                </a:solidFill>
                <a:latin typeface="方正粗黑宋简体" panose="02000000000000000000" charset="-122"/>
                <a:ea typeface="方正粗黑宋简体" panose="02000000000000000000" charset="-122"/>
                <a:cs typeface="方正粗黑宋简体" panose="02000000000000000000" charset="-122"/>
              </a:endParaRPr>
            </a:p>
          </p:txBody>
        </p:sp>
      </p:grpSp>
      <p:grpSp>
        <p:nvGrpSpPr>
          <p:cNvPr id="26" name="组合 25"/>
          <p:cNvGrpSpPr/>
          <p:nvPr/>
        </p:nvGrpSpPr>
        <p:grpSpPr>
          <a:xfrm>
            <a:off x="8244224" y="5517536"/>
            <a:ext cx="3675380" cy="593725"/>
            <a:chOff x="2744012" y="4649527"/>
            <a:chExt cx="3076381" cy="593725"/>
          </a:xfrm>
        </p:grpSpPr>
        <p:sp>
          <p:nvSpPr>
            <p:cNvPr id="27" name="文本框 26"/>
            <p:cNvSpPr txBox="1"/>
            <p:nvPr/>
          </p:nvSpPr>
          <p:spPr bwMode="auto">
            <a:xfrm>
              <a:off x="2744012" y="4921307"/>
              <a:ext cx="3076381" cy="321945"/>
            </a:xfrm>
            <a:prstGeom prst="rect">
              <a:avLst/>
            </a:prstGeom>
            <a:noFill/>
          </p:spPr>
          <p:txBody>
            <a:bodyPr wrap="square">
              <a:spAutoFit/>
            </a:bodyPr>
            <a:lstStyle/>
            <a:p>
              <a:pPr defTabSz="1219200" fontAlgn="base">
                <a:lnSpc>
                  <a:spcPct val="125000"/>
                </a:lnSpc>
                <a:spcBef>
                  <a:spcPct val="0"/>
                </a:spcBef>
                <a:spcAft>
                  <a:spcPct val="0"/>
                </a:spcAft>
              </a:pPr>
              <a:r>
                <a:rPr lang="zh-CN" altLang="en-US" sz="1200" b="1" dirty="0">
                  <a:solidFill>
                    <a:schemeClr val="accent1"/>
                  </a:solidFill>
                  <a:latin typeface="微软雅黑" panose="020B0503020204020204" pitchFamily="34" charset="-122"/>
                  <a:ea typeface="微软雅黑" panose="020B0503020204020204" pitchFamily="34" charset="-122"/>
                  <a:cs typeface="Lato Light" charset="0"/>
                  <a:sym typeface="Lato Light" charset="0"/>
                </a:rPr>
                <a:t>即日常的劳动生活锻炼。</a:t>
              </a:r>
              <a:endParaRPr lang="zh-CN" altLang="en-US" sz="1200" b="1" dirty="0">
                <a:solidFill>
                  <a:schemeClr val="accent1"/>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8" name="文本框 27"/>
            <p:cNvSpPr txBox="1"/>
            <p:nvPr/>
          </p:nvSpPr>
          <p:spPr bwMode="auto">
            <a:xfrm>
              <a:off x="2744012" y="4649527"/>
              <a:ext cx="2349784" cy="337185"/>
            </a:xfrm>
            <a:prstGeom prst="rect">
              <a:avLst/>
            </a:prstGeom>
            <a:noFill/>
          </p:spPr>
          <p:txBody>
            <a:bodyPr wrap="square">
              <a:spAutoFit/>
            </a:bodyPr>
            <a:lstStyle/>
            <a:p>
              <a:pPr defTabSz="1219200" fontAlgn="base">
                <a:spcBef>
                  <a:spcPct val="0"/>
                </a:spcBef>
                <a:spcAft>
                  <a:spcPct val="0"/>
                </a:spcAft>
                <a:defRPr/>
              </a:pPr>
              <a:r>
                <a:rPr lang="zh-CN" altLang="en-US" sz="1600" spc="100" dirty="0">
                  <a:solidFill>
                    <a:schemeClr val="accent1"/>
                  </a:solidFill>
                  <a:latin typeface="方正粗黑宋简体" panose="02000000000000000000" charset="-122"/>
                  <a:ea typeface="方正粗黑宋简体" panose="02000000000000000000" charset="-122"/>
                  <a:cs typeface="方正粗黑宋简体" panose="02000000000000000000" charset="-122"/>
                </a:rPr>
                <a:t>4、劳动习惯的教育</a:t>
              </a:r>
              <a:endParaRPr lang="zh-CN" altLang="en-US" sz="1600" spc="100" dirty="0">
                <a:solidFill>
                  <a:schemeClr val="accent1"/>
                </a:solidFill>
                <a:latin typeface="方正粗黑宋简体" panose="02000000000000000000" charset="-122"/>
                <a:ea typeface="方正粗黑宋简体" panose="02000000000000000000" charset="-122"/>
                <a:cs typeface="方正粗黑宋简体" panose="02000000000000000000" charset="-122"/>
              </a:endParaRPr>
            </a:p>
          </p:txBody>
        </p:sp>
      </p:grpSp>
      <p:grpSp>
        <p:nvGrpSpPr>
          <p:cNvPr id="29" name="组合 28"/>
          <p:cNvGrpSpPr/>
          <p:nvPr/>
        </p:nvGrpSpPr>
        <p:grpSpPr>
          <a:xfrm>
            <a:off x="3154383" y="3402987"/>
            <a:ext cx="3175635" cy="1467486"/>
            <a:chOff x="2171413" y="3819717"/>
            <a:chExt cx="3175634" cy="1467484"/>
          </a:xfrm>
        </p:grpSpPr>
        <p:sp>
          <p:nvSpPr>
            <p:cNvPr id="30" name="文本框 29"/>
            <p:cNvSpPr txBox="1"/>
            <p:nvPr/>
          </p:nvSpPr>
          <p:spPr bwMode="auto">
            <a:xfrm>
              <a:off x="2171413" y="4041967"/>
              <a:ext cx="3175634" cy="1245234"/>
            </a:xfrm>
            <a:prstGeom prst="rect">
              <a:avLst/>
            </a:prstGeom>
            <a:noFill/>
          </p:spPr>
          <p:txBody>
            <a:bodyPr wrap="square">
              <a:spAutoFit/>
            </a:bodyPr>
            <a:lstStyle/>
            <a:p>
              <a:pPr defTabSz="1219200" fontAlgn="base">
                <a:lnSpc>
                  <a:spcPct val="125000"/>
                </a:lnSpc>
                <a:spcBef>
                  <a:spcPct val="0"/>
                </a:spcBef>
                <a:spcAft>
                  <a:spcPct val="0"/>
                </a:spcAft>
              </a:pPr>
              <a:endParaRPr lang="zh-CN" altLang="en-US" sz="1200" dirty="0">
                <a:solidFill>
                  <a:srgbClr val="000000"/>
                </a:solidFill>
                <a:latin typeface="微软雅黑" panose="020B0503020204020204" pitchFamily="34" charset="-122"/>
                <a:ea typeface="微软雅黑" panose="020B0503020204020204" pitchFamily="34" charset="-122"/>
                <a:cs typeface="Lato Light" charset="0"/>
                <a:sym typeface="Lato Light" charset="0"/>
              </a:endParaRPr>
            </a:p>
            <a:p>
              <a:pPr defTabSz="1219200" fontAlgn="base">
                <a:lnSpc>
                  <a:spcPct val="125000"/>
                </a:lnSpc>
                <a:spcBef>
                  <a:spcPct val="0"/>
                </a:spcBef>
                <a:spcAft>
                  <a:spcPct val="0"/>
                </a:spcAft>
              </a:pPr>
              <a:r>
                <a:rPr lang="zh-CN" altLang="en-US" sz="1200" b="1" dirty="0">
                  <a:solidFill>
                    <a:schemeClr val="accent1"/>
                  </a:solidFill>
                  <a:latin typeface="微软雅黑" panose="020B0503020204020204" pitchFamily="34" charset="-122"/>
                  <a:ea typeface="微软雅黑" panose="020B0503020204020204" pitchFamily="34" charset="-122"/>
                  <a:cs typeface="Lato Light" charset="0"/>
                  <a:sym typeface="Lato Light" charset="0"/>
                </a:rPr>
                <a:t>劳动观是指人们对劳动的根本看法和态度是人们世界观和人生观的重要组成部分。劳动观决定劳动态度，劳动态度影响劳动者的精神面貌。</a:t>
              </a:r>
              <a:endParaRPr lang="zh-CN" altLang="en-US" sz="1200" b="1" dirty="0">
                <a:solidFill>
                  <a:schemeClr val="accent1"/>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31" name="文本框 30"/>
            <p:cNvSpPr txBox="1"/>
            <p:nvPr/>
          </p:nvSpPr>
          <p:spPr bwMode="auto">
            <a:xfrm>
              <a:off x="2658653" y="3819717"/>
              <a:ext cx="2349783" cy="337185"/>
            </a:xfrm>
            <a:prstGeom prst="rect">
              <a:avLst/>
            </a:prstGeom>
            <a:noFill/>
          </p:spPr>
          <p:txBody>
            <a:bodyPr wrap="square">
              <a:spAutoFit/>
            </a:bodyPr>
            <a:lstStyle/>
            <a:p>
              <a:pPr algn="r" defTabSz="1219200" fontAlgn="base">
                <a:spcBef>
                  <a:spcPct val="0"/>
                </a:spcBef>
                <a:spcAft>
                  <a:spcPct val="0"/>
                </a:spcAft>
                <a:defRPr/>
              </a:pPr>
              <a:r>
                <a:rPr lang="en-US" altLang="zh-CN" sz="1600" spc="100" dirty="0">
                  <a:solidFill>
                    <a:schemeClr val="accent1"/>
                  </a:solidFill>
                  <a:latin typeface="方正粗黑宋简体" panose="02000000000000000000" charset="-122"/>
                  <a:ea typeface="方正粗黑宋简体" panose="02000000000000000000" charset="-122"/>
                  <a:cs typeface="方正粗黑宋简体" panose="02000000000000000000" charset="-122"/>
                </a:rPr>
                <a:t>1</a:t>
              </a:r>
              <a:r>
                <a:rPr lang="zh-CN" altLang="en-US" sz="1600" spc="100" dirty="0">
                  <a:solidFill>
                    <a:schemeClr val="accent1"/>
                  </a:solidFill>
                  <a:latin typeface="方正粗黑宋简体" panose="02000000000000000000" charset="-122"/>
                  <a:ea typeface="方正粗黑宋简体" panose="02000000000000000000" charset="-122"/>
                  <a:cs typeface="方正粗黑宋简体" panose="02000000000000000000" charset="-122"/>
                </a:rPr>
                <a:t>、劳动观教育</a:t>
              </a:r>
              <a:endParaRPr lang="zh-CN" altLang="en-US" sz="1600" spc="100" dirty="0">
                <a:solidFill>
                  <a:schemeClr val="accent1"/>
                </a:solidFill>
                <a:latin typeface="方正粗黑宋简体" panose="02000000000000000000" charset="-122"/>
                <a:ea typeface="方正粗黑宋简体" panose="02000000000000000000" charset="-122"/>
                <a:cs typeface="方正粗黑宋简体" panose="02000000000000000000" charset="-122"/>
              </a:endParaRPr>
            </a:p>
          </p:txBody>
        </p:sp>
      </p:grpSp>
      <p:grpSp>
        <p:nvGrpSpPr>
          <p:cNvPr id="32" name="组合 31"/>
          <p:cNvGrpSpPr/>
          <p:nvPr/>
        </p:nvGrpSpPr>
        <p:grpSpPr>
          <a:xfrm>
            <a:off x="1214754" y="5546090"/>
            <a:ext cx="4776957" cy="929640"/>
            <a:chOff x="2084314" y="4990662"/>
            <a:chExt cx="2924809" cy="929962"/>
          </a:xfrm>
        </p:grpSpPr>
        <p:sp>
          <p:nvSpPr>
            <p:cNvPr id="33" name="文本框 32"/>
            <p:cNvSpPr txBox="1"/>
            <p:nvPr/>
          </p:nvSpPr>
          <p:spPr bwMode="auto">
            <a:xfrm>
              <a:off x="2084501" y="5136763"/>
              <a:ext cx="2924324" cy="783861"/>
            </a:xfrm>
            <a:prstGeom prst="rect">
              <a:avLst/>
            </a:prstGeom>
            <a:noFill/>
          </p:spPr>
          <p:txBody>
            <a:bodyPr wrap="square">
              <a:spAutoFit/>
            </a:bodyPr>
            <a:lstStyle/>
            <a:p>
              <a:pPr defTabSz="1219200" fontAlgn="base">
                <a:lnSpc>
                  <a:spcPct val="125000"/>
                </a:lnSpc>
                <a:spcBef>
                  <a:spcPct val="0"/>
                </a:spcBef>
                <a:spcAft>
                  <a:spcPct val="0"/>
                </a:spcAft>
              </a:pPr>
              <a:endParaRPr lang="zh-CN" altLang="en-US" sz="1200" dirty="0">
                <a:solidFill>
                  <a:srgbClr val="000000"/>
                </a:solidFill>
                <a:latin typeface="微软雅黑" panose="020B0503020204020204" pitchFamily="34" charset="-122"/>
                <a:ea typeface="微软雅黑" panose="020B0503020204020204" pitchFamily="34" charset="-122"/>
                <a:cs typeface="Lato Light" charset="0"/>
                <a:sym typeface="Lato Light" charset="0"/>
              </a:endParaRPr>
            </a:p>
            <a:p>
              <a:pPr defTabSz="1219200" fontAlgn="base">
                <a:lnSpc>
                  <a:spcPct val="125000"/>
                </a:lnSpc>
                <a:spcBef>
                  <a:spcPct val="0"/>
                </a:spcBef>
                <a:spcAft>
                  <a:spcPct val="0"/>
                </a:spcAft>
              </a:pPr>
              <a:r>
                <a:rPr lang="zh-CN" altLang="en-US" sz="1200" b="1" dirty="0">
                  <a:solidFill>
                    <a:schemeClr val="accent1"/>
                  </a:solidFill>
                  <a:latin typeface="微软雅黑" panose="020B0503020204020204" pitchFamily="34" charset="-122"/>
                  <a:ea typeface="微软雅黑" panose="020B0503020204020204" pitchFamily="34" charset="-122"/>
                  <a:cs typeface="Lato Light" charset="0"/>
                  <a:sym typeface="Lato Light" charset="0"/>
                </a:rPr>
                <a:t>包括劳动技术教育、 劳动法律法规教育及劳动能力的培养。通过教育 ,帮助学生了解劳动知识及技能 ,掌握劳动本领。</a:t>
              </a:r>
              <a:endParaRPr lang="zh-CN" altLang="en-US" sz="1200" b="1" dirty="0">
                <a:solidFill>
                  <a:schemeClr val="accent1"/>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34" name="文本框 33"/>
            <p:cNvSpPr txBox="1"/>
            <p:nvPr/>
          </p:nvSpPr>
          <p:spPr bwMode="auto">
            <a:xfrm>
              <a:off x="2084314" y="4990662"/>
              <a:ext cx="2924809" cy="583767"/>
            </a:xfrm>
            <a:prstGeom prst="rect">
              <a:avLst/>
            </a:prstGeom>
            <a:noFill/>
          </p:spPr>
          <p:txBody>
            <a:bodyPr wrap="square">
              <a:spAutoFit/>
            </a:bodyPr>
            <a:lstStyle/>
            <a:p>
              <a:pPr algn="r" defTabSz="1219200" fontAlgn="base">
                <a:spcBef>
                  <a:spcPct val="0"/>
                </a:spcBef>
                <a:spcAft>
                  <a:spcPct val="0"/>
                </a:spcAft>
                <a:defRPr/>
              </a:pPr>
              <a:r>
                <a:rPr lang="zh-CN" altLang="en-US" sz="1600" spc="100" dirty="0">
                  <a:solidFill>
                    <a:schemeClr val="accent1"/>
                  </a:solidFill>
                  <a:latin typeface="方正粗黑宋简体" panose="02000000000000000000" charset="-122"/>
                  <a:ea typeface="方正粗黑宋简体" panose="02000000000000000000" charset="-122"/>
                  <a:cs typeface="方正粗黑宋简体" panose="02000000000000000000" charset="-122"/>
                </a:rPr>
                <a:t>3、劳动知识和技能的教育</a:t>
              </a:r>
              <a:endParaRPr lang="zh-CN" altLang="en-US" sz="1600" spc="100" dirty="0">
                <a:solidFill>
                  <a:schemeClr val="accent1"/>
                </a:solidFill>
                <a:latin typeface="方正粗黑宋简体" panose="02000000000000000000" charset="-122"/>
                <a:ea typeface="方正粗黑宋简体" panose="02000000000000000000" charset="-122"/>
                <a:cs typeface="方正粗黑宋简体" panose="02000000000000000000" charset="-122"/>
              </a:endParaRPr>
            </a:p>
            <a:p>
              <a:pPr algn="r" defTabSz="1219200" fontAlgn="base">
                <a:spcBef>
                  <a:spcPct val="0"/>
                </a:spcBef>
                <a:spcAft>
                  <a:spcPct val="0"/>
                </a:spcAft>
                <a:defRPr/>
              </a:pPr>
              <a:endParaRPr lang="zh-CN" altLang="en-US" sz="1600" spc="100" dirty="0">
                <a:solidFill>
                  <a:schemeClr val="accent1"/>
                </a:solidFill>
                <a:latin typeface="方正粗黑宋简体" panose="02000000000000000000" charset="-122"/>
                <a:ea typeface="方正粗黑宋简体" panose="02000000000000000000" charset="-122"/>
                <a:cs typeface="方正粗黑宋简体" panose="02000000000000000000" charset="-122"/>
              </a:endParaRPr>
            </a:p>
          </p:txBody>
        </p:sp>
      </p:grpSp>
      <p:grpSp>
        <p:nvGrpSpPr>
          <p:cNvPr id="35" name="组合 34"/>
          <p:cNvGrpSpPr/>
          <p:nvPr/>
        </p:nvGrpSpPr>
        <p:grpSpPr>
          <a:xfrm>
            <a:off x="6330862" y="3610719"/>
            <a:ext cx="302353" cy="243595"/>
            <a:chOff x="2702739" y="3017462"/>
            <a:chExt cx="535636" cy="431545"/>
          </a:xfrm>
          <a:solidFill>
            <a:schemeClr val="accent1"/>
          </a:solidFill>
        </p:grpSpPr>
        <p:sp>
          <p:nvSpPr>
            <p:cNvPr id="36" name="Freeform 45"/>
            <p:cNvSpPr/>
            <p:nvPr/>
          </p:nvSpPr>
          <p:spPr bwMode="auto">
            <a:xfrm>
              <a:off x="2772133" y="3189864"/>
              <a:ext cx="176739" cy="35782"/>
            </a:xfrm>
            <a:custGeom>
              <a:avLst/>
              <a:gdLst>
                <a:gd name="T0" fmla="*/ 63 w 69"/>
                <a:gd name="T1" fmla="*/ 14 h 14"/>
                <a:gd name="T2" fmla="*/ 7 w 69"/>
                <a:gd name="T3" fmla="*/ 14 h 14"/>
                <a:gd name="T4" fmla="*/ 0 w 69"/>
                <a:gd name="T5" fmla="*/ 7 h 14"/>
                <a:gd name="T6" fmla="*/ 7 w 69"/>
                <a:gd name="T7" fmla="*/ 0 h 14"/>
                <a:gd name="T8" fmla="*/ 63 w 69"/>
                <a:gd name="T9" fmla="*/ 0 h 14"/>
                <a:gd name="T10" fmla="*/ 69 w 69"/>
                <a:gd name="T11" fmla="*/ 7 h 14"/>
                <a:gd name="T12" fmla="*/ 63 w 6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69" h="14">
                  <a:moveTo>
                    <a:pt x="63" y="14"/>
                  </a:moveTo>
                  <a:cubicBezTo>
                    <a:pt x="7" y="14"/>
                    <a:pt x="7" y="14"/>
                    <a:pt x="7" y="14"/>
                  </a:cubicBezTo>
                  <a:cubicBezTo>
                    <a:pt x="3" y="14"/>
                    <a:pt x="0" y="11"/>
                    <a:pt x="0" y="7"/>
                  </a:cubicBezTo>
                  <a:cubicBezTo>
                    <a:pt x="0" y="3"/>
                    <a:pt x="3" y="0"/>
                    <a:pt x="7" y="0"/>
                  </a:cubicBezTo>
                  <a:cubicBezTo>
                    <a:pt x="63" y="0"/>
                    <a:pt x="63" y="0"/>
                    <a:pt x="63" y="0"/>
                  </a:cubicBezTo>
                  <a:cubicBezTo>
                    <a:pt x="66" y="0"/>
                    <a:pt x="69" y="3"/>
                    <a:pt x="69" y="7"/>
                  </a:cubicBezTo>
                  <a:cubicBezTo>
                    <a:pt x="69" y="11"/>
                    <a:pt x="66" y="14"/>
                    <a:pt x="63"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37" name="Freeform 46"/>
            <p:cNvSpPr/>
            <p:nvPr/>
          </p:nvSpPr>
          <p:spPr bwMode="auto">
            <a:xfrm>
              <a:off x="2792734" y="3194201"/>
              <a:ext cx="35782" cy="72647"/>
            </a:xfrm>
            <a:custGeom>
              <a:avLst/>
              <a:gdLst>
                <a:gd name="T0" fmla="*/ 7 w 14"/>
                <a:gd name="T1" fmla="*/ 28 h 28"/>
                <a:gd name="T2" fmla="*/ 0 w 14"/>
                <a:gd name="T3" fmla="*/ 21 h 28"/>
                <a:gd name="T4" fmla="*/ 0 w 14"/>
                <a:gd name="T5" fmla="*/ 7 h 28"/>
                <a:gd name="T6" fmla="*/ 7 w 14"/>
                <a:gd name="T7" fmla="*/ 0 h 28"/>
                <a:gd name="T8" fmla="*/ 14 w 14"/>
                <a:gd name="T9" fmla="*/ 7 h 28"/>
                <a:gd name="T10" fmla="*/ 14 w 14"/>
                <a:gd name="T11" fmla="*/ 21 h 28"/>
                <a:gd name="T12" fmla="*/ 7 w 14"/>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14" h="28">
                  <a:moveTo>
                    <a:pt x="7" y="28"/>
                  </a:moveTo>
                  <a:cubicBezTo>
                    <a:pt x="3" y="28"/>
                    <a:pt x="0" y="25"/>
                    <a:pt x="0" y="21"/>
                  </a:cubicBezTo>
                  <a:cubicBezTo>
                    <a:pt x="0" y="7"/>
                    <a:pt x="0" y="7"/>
                    <a:pt x="0" y="7"/>
                  </a:cubicBezTo>
                  <a:cubicBezTo>
                    <a:pt x="0" y="3"/>
                    <a:pt x="3" y="0"/>
                    <a:pt x="7" y="0"/>
                  </a:cubicBezTo>
                  <a:cubicBezTo>
                    <a:pt x="11" y="0"/>
                    <a:pt x="14" y="3"/>
                    <a:pt x="14" y="7"/>
                  </a:cubicBezTo>
                  <a:cubicBezTo>
                    <a:pt x="14" y="21"/>
                    <a:pt x="14" y="21"/>
                    <a:pt x="14" y="21"/>
                  </a:cubicBezTo>
                  <a:cubicBezTo>
                    <a:pt x="14" y="25"/>
                    <a:pt x="11" y="28"/>
                    <a:pt x="7"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38" name="Freeform 47"/>
            <p:cNvSpPr/>
            <p:nvPr/>
          </p:nvSpPr>
          <p:spPr bwMode="auto">
            <a:xfrm>
              <a:off x="2836106" y="3194201"/>
              <a:ext cx="33613" cy="72647"/>
            </a:xfrm>
            <a:custGeom>
              <a:avLst/>
              <a:gdLst>
                <a:gd name="T0" fmla="*/ 7 w 13"/>
                <a:gd name="T1" fmla="*/ 28 h 28"/>
                <a:gd name="T2" fmla="*/ 0 w 13"/>
                <a:gd name="T3" fmla="*/ 21 h 28"/>
                <a:gd name="T4" fmla="*/ 0 w 13"/>
                <a:gd name="T5" fmla="*/ 7 h 28"/>
                <a:gd name="T6" fmla="*/ 7 w 13"/>
                <a:gd name="T7" fmla="*/ 0 h 28"/>
                <a:gd name="T8" fmla="*/ 13 w 13"/>
                <a:gd name="T9" fmla="*/ 7 h 28"/>
                <a:gd name="T10" fmla="*/ 13 w 13"/>
                <a:gd name="T11" fmla="*/ 21 h 28"/>
                <a:gd name="T12" fmla="*/ 7 w 13"/>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13" h="28">
                  <a:moveTo>
                    <a:pt x="7" y="28"/>
                  </a:moveTo>
                  <a:cubicBezTo>
                    <a:pt x="3" y="28"/>
                    <a:pt x="0" y="25"/>
                    <a:pt x="0" y="21"/>
                  </a:cubicBezTo>
                  <a:cubicBezTo>
                    <a:pt x="0" y="7"/>
                    <a:pt x="0" y="7"/>
                    <a:pt x="0" y="7"/>
                  </a:cubicBezTo>
                  <a:cubicBezTo>
                    <a:pt x="0" y="3"/>
                    <a:pt x="3" y="0"/>
                    <a:pt x="7" y="0"/>
                  </a:cubicBezTo>
                  <a:cubicBezTo>
                    <a:pt x="10" y="0"/>
                    <a:pt x="13" y="3"/>
                    <a:pt x="13" y="7"/>
                  </a:cubicBezTo>
                  <a:cubicBezTo>
                    <a:pt x="13" y="21"/>
                    <a:pt x="13" y="21"/>
                    <a:pt x="13" y="21"/>
                  </a:cubicBezTo>
                  <a:cubicBezTo>
                    <a:pt x="13" y="25"/>
                    <a:pt x="10" y="28"/>
                    <a:pt x="7"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39" name="Freeform 48"/>
            <p:cNvSpPr>
              <a:spLocks noEditPoints="1"/>
            </p:cNvSpPr>
            <p:nvPr/>
          </p:nvSpPr>
          <p:spPr bwMode="auto">
            <a:xfrm>
              <a:off x="2920680" y="3133481"/>
              <a:ext cx="101923" cy="148547"/>
            </a:xfrm>
            <a:custGeom>
              <a:avLst/>
              <a:gdLst>
                <a:gd name="T0" fmla="*/ 20 w 40"/>
                <a:gd name="T1" fmla="*/ 58 h 58"/>
                <a:gd name="T2" fmla="*/ 0 w 40"/>
                <a:gd name="T3" fmla="*/ 38 h 58"/>
                <a:gd name="T4" fmla="*/ 0 w 40"/>
                <a:gd name="T5" fmla="*/ 20 h 58"/>
                <a:gd name="T6" fmla="*/ 20 w 40"/>
                <a:gd name="T7" fmla="*/ 0 h 58"/>
                <a:gd name="T8" fmla="*/ 40 w 40"/>
                <a:gd name="T9" fmla="*/ 20 h 58"/>
                <a:gd name="T10" fmla="*/ 40 w 40"/>
                <a:gd name="T11" fmla="*/ 38 h 58"/>
                <a:gd name="T12" fmla="*/ 20 w 40"/>
                <a:gd name="T13" fmla="*/ 58 h 58"/>
                <a:gd name="T14" fmla="*/ 20 w 40"/>
                <a:gd name="T15" fmla="*/ 13 h 58"/>
                <a:gd name="T16" fmla="*/ 14 w 40"/>
                <a:gd name="T17" fmla="*/ 20 h 58"/>
                <a:gd name="T18" fmla="*/ 14 w 40"/>
                <a:gd name="T19" fmla="*/ 38 h 58"/>
                <a:gd name="T20" fmla="*/ 20 w 40"/>
                <a:gd name="T21" fmla="*/ 45 h 58"/>
                <a:gd name="T22" fmla="*/ 27 w 40"/>
                <a:gd name="T23" fmla="*/ 38 h 58"/>
                <a:gd name="T24" fmla="*/ 27 w 40"/>
                <a:gd name="T25" fmla="*/ 20 h 58"/>
                <a:gd name="T26" fmla="*/ 20 w 40"/>
                <a:gd name="T2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 h="58">
                  <a:moveTo>
                    <a:pt x="20" y="58"/>
                  </a:moveTo>
                  <a:cubicBezTo>
                    <a:pt x="9" y="58"/>
                    <a:pt x="0" y="49"/>
                    <a:pt x="0" y="38"/>
                  </a:cubicBezTo>
                  <a:cubicBezTo>
                    <a:pt x="0" y="20"/>
                    <a:pt x="0" y="20"/>
                    <a:pt x="0" y="20"/>
                  </a:cubicBezTo>
                  <a:cubicBezTo>
                    <a:pt x="0" y="9"/>
                    <a:pt x="9" y="0"/>
                    <a:pt x="20" y="0"/>
                  </a:cubicBezTo>
                  <a:cubicBezTo>
                    <a:pt x="31" y="0"/>
                    <a:pt x="40" y="9"/>
                    <a:pt x="40" y="20"/>
                  </a:cubicBezTo>
                  <a:cubicBezTo>
                    <a:pt x="40" y="38"/>
                    <a:pt x="40" y="38"/>
                    <a:pt x="40" y="38"/>
                  </a:cubicBezTo>
                  <a:cubicBezTo>
                    <a:pt x="40" y="49"/>
                    <a:pt x="31" y="58"/>
                    <a:pt x="20" y="58"/>
                  </a:cubicBezTo>
                  <a:close/>
                  <a:moveTo>
                    <a:pt x="20" y="13"/>
                  </a:moveTo>
                  <a:cubicBezTo>
                    <a:pt x="17" y="13"/>
                    <a:pt x="14" y="16"/>
                    <a:pt x="14" y="20"/>
                  </a:cubicBezTo>
                  <a:cubicBezTo>
                    <a:pt x="14" y="38"/>
                    <a:pt x="14" y="38"/>
                    <a:pt x="14" y="38"/>
                  </a:cubicBezTo>
                  <a:cubicBezTo>
                    <a:pt x="14" y="42"/>
                    <a:pt x="17" y="45"/>
                    <a:pt x="20" y="45"/>
                  </a:cubicBezTo>
                  <a:cubicBezTo>
                    <a:pt x="24" y="45"/>
                    <a:pt x="27" y="42"/>
                    <a:pt x="27" y="38"/>
                  </a:cubicBezTo>
                  <a:cubicBezTo>
                    <a:pt x="27" y="20"/>
                    <a:pt x="27" y="20"/>
                    <a:pt x="27" y="20"/>
                  </a:cubicBezTo>
                  <a:cubicBezTo>
                    <a:pt x="27" y="16"/>
                    <a:pt x="24" y="13"/>
                    <a:pt x="20"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40" name="Freeform 49"/>
            <p:cNvSpPr>
              <a:spLocks noEditPoints="1"/>
            </p:cNvSpPr>
            <p:nvPr/>
          </p:nvSpPr>
          <p:spPr bwMode="auto">
            <a:xfrm>
              <a:off x="2702739" y="3017462"/>
              <a:ext cx="535636" cy="431545"/>
            </a:xfrm>
            <a:custGeom>
              <a:avLst/>
              <a:gdLst>
                <a:gd name="T0" fmla="*/ 200 w 209"/>
                <a:gd name="T1" fmla="*/ 140 h 168"/>
                <a:gd name="T2" fmla="*/ 159 w 209"/>
                <a:gd name="T3" fmla="*/ 114 h 168"/>
                <a:gd name="T4" fmla="*/ 148 w 209"/>
                <a:gd name="T5" fmla="*/ 112 h 168"/>
                <a:gd name="T6" fmla="*/ 144 w 209"/>
                <a:gd name="T7" fmla="*/ 113 h 168"/>
                <a:gd name="T8" fmla="*/ 137 w 209"/>
                <a:gd name="T9" fmla="*/ 109 h 168"/>
                <a:gd name="T10" fmla="*/ 144 w 209"/>
                <a:gd name="T11" fmla="*/ 60 h 168"/>
                <a:gd name="T12" fmla="*/ 60 w 209"/>
                <a:gd name="T13" fmla="*/ 9 h 168"/>
                <a:gd name="T14" fmla="*/ 9 w 209"/>
                <a:gd name="T15" fmla="*/ 92 h 168"/>
                <a:gd name="T16" fmla="*/ 93 w 209"/>
                <a:gd name="T17" fmla="*/ 143 h 168"/>
                <a:gd name="T18" fmla="*/ 129 w 209"/>
                <a:gd name="T19" fmla="*/ 121 h 168"/>
                <a:gd name="T20" fmla="*/ 136 w 209"/>
                <a:gd name="T21" fmla="*/ 125 h 168"/>
                <a:gd name="T22" fmla="*/ 143 w 209"/>
                <a:gd name="T23" fmla="*/ 139 h 168"/>
                <a:gd name="T24" fmla="*/ 183 w 209"/>
                <a:gd name="T25" fmla="*/ 165 h 168"/>
                <a:gd name="T26" fmla="*/ 195 w 209"/>
                <a:gd name="T27" fmla="*/ 167 h 168"/>
                <a:gd name="T28" fmla="*/ 204 w 209"/>
                <a:gd name="T29" fmla="*/ 161 h 168"/>
                <a:gd name="T30" fmla="*/ 200 w 209"/>
                <a:gd name="T31" fmla="*/ 140 h 168"/>
                <a:gd name="T32" fmla="*/ 90 w 209"/>
                <a:gd name="T33" fmla="*/ 131 h 168"/>
                <a:gd name="T34" fmla="*/ 22 w 209"/>
                <a:gd name="T35" fmla="*/ 89 h 168"/>
                <a:gd name="T36" fmla="*/ 63 w 209"/>
                <a:gd name="T37" fmla="*/ 21 h 168"/>
                <a:gd name="T38" fmla="*/ 131 w 209"/>
                <a:gd name="T39" fmla="*/ 63 h 168"/>
                <a:gd name="T40" fmla="*/ 90 w 209"/>
                <a:gd name="T41" fmla="*/ 13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9" h="168">
                  <a:moveTo>
                    <a:pt x="200" y="140"/>
                  </a:moveTo>
                  <a:cubicBezTo>
                    <a:pt x="159" y="114"/>
                    <a:pt x="159" y="114"/>
                    <a:pt x="159" y="114"/>
                  </a:cubicBezTo>
                  <a:cubicBezTo>
                    <a:pt x="156" y="111"/>
                    <a:pt x="152" y="111"/>
                    <a:pt x="148" y="112"/>
                  </a:cubicBezTo>
                  <a:cubicBezTo>
                    <a:pt x="146" y="112"/>
                    <a:pt x="145" y="113"/>
                    <a:pt x="144" y="113"/>
                  </a:cubicBezTo>
                  <a:cubicBezTo>
                    <a:pt x="137" y="109"/>
                    <a:pt x="137" y="109"/>
                    <a:pt x="137" y="109"/>
                  </a:cubicBezTo>
                  <a:cubicBezTo>
                    <a:pt x="145" y="94"/>
                    <a:pt x="148" y="77"/>
                    <a:pt x="144" y="60"/>
                  </a:cubicBezTo>
                  <a:cubicBezTo>
                    <a:pt x="135" y="22"/>
                    <a:pt x="97" y="0"/>
                    <a:pt x="60" y="9"/>
                  </a:cubicBezTo>
                  <a:cubicBezTo>
                    <a:pt x="23" y="18"/>
                    <a:pt x="0" y="55"/>
                    <a:pt x="9" y="92"/>
                  </a:cubicBezTo>
                  <a:cubicBezTo>
                    <a:pt x="18" y="129"/>
                    <a:pt x="56" y="152"/>
                    <a:pt x="93" y="143"/>
                  </a:cubicBezTo>
                  <a:cubicBezTo>
                    <a:pt x="108" y="140"/>
                    <a:pt x="120" y="132"/>
                    <a:pt x="129" y="121"/>
                  </a:cubicBezTo>
                  <a:cubicBezTo>
                    <a:pt x="136" y="125"/>
                    <a:pt x="136" y="125"/>
                    <a:pt x="136" y="125"/>
                  </a:cubicBezTo>
                  <a:cubicBezTo>
                    <a:pt x="136" y="131"/>
                    <a:pt x="138" y="136"/>
                    <a:pt x="143" y="139"/>
                  </a:cubicBezTo>
                  <a:cubicBezTo>
                    <a:pt x="183" y="165"/>
                    <a:pt x="183" y="165"/>
                    <a:pt x="183" y="165"/>
                  </a:cubicBezTo>
                  <a:cubicBezTo>
                    <a:pt x="187" y="168"/>
                    <a:pt x="191" y="168"/>
                    <a:pt x="195" y="167"/>
                  </a:cubicBezTo>
                  <a:cubicBezTo>
                    <a:pt x="199" y="166"/>
                    <a:pt x="202" y="164"/>
                    <a:pt x="204" y="161"/>
                  </a:cubicBezTo>
                  <a:cubicBezTo>
                    <a:pt x="209" y="154"/>
                    <a:pt x="207" y="144"/>
                    <a:pt x="200" y="140"/>
                  </a:cubicBezTo>
                  <a:close/>
                  <a:moveTo>
                    <a:pt x="90" y="131"/>
                  </a:moveTo>
                  <a:cubicBezTo>
                    <a:pt x="60" y="138"/>
                    <a:pt x="29" y="120"/>
                    <a:pt x="22" y="89"/>
                  </a:cubicBezTo>
                  <a:cubicBezTo>
                    <a:pt x="14" y="59"/>
                    <a:pt x="33" y="28"/>
                    <a:pt x="63" y="21"/>
                  </a:cubicBezTo>
                  <a:cubicBezTo>
                    <a:pt x="94" y="14"/>
                    <a:pt x="124" y="32"/>
                    <a:pt x="131" y="63"/>
                  </a:cubicBezTo>
                  <a:cubicBezTo>
                    <a:pt x="139" y="93"/>
                    <a:pt x="120" y="123"/>
                    <a:pt x="90"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7622924" y="3640954"/>
            <a:ext cx="305415" cy="219725"/>
            <a:chOff x="3820635" y="3071676"/>
            <a:chExt cx="541058" cy="389258"/>
          </a:xfrm>
          <a:solidFill>
            <a:schemeClr val="accent2"/>
          </a:solidFill>
        </p:grpSpPr>
        <p:sp>
          <p:nvSpPr>
            <p:cNvPr id="42" name="Freeform 226"/>
            <p:cNvSpPr>
              <a:spLocks noEditPoints="1"/>
            </p:cNvSpPr>
            <p:nvPr/>
          </p:nvSpPr>
          <p:spPr bwMode="auto">
            <a:xfrm>
              <a:off x="3820635" y="3071676"/>
              <a:ext cx="438051" cy="389258"/>
            </a:xfrm>
            <a:custGeom>
              <a:avLst/>
              <a:gdLst>
                <a:gd name="T0" fmla="*/ 166 w 171"/>
                <a:gd name="T1" fmla="*/ 0 h 152"/>
                <a:gd name="T2" fmla="*/ 6 w 171"/>
                <a:gd name="T3" fmla="*/ 0 h 152"/>
                <a:gd name="T4" fmla="*/ 0 w 171"/>
                <a:gd name="T5" fmla="*/ 6 h 152"/>
                <a:gd name="T6" fmla="*/ 0 w 171"/>
                <a:gd name="T7" fmla="*/ 147 h 152"/>
                <a:gd name="T8" fmla="*/ 6 w 171"/>
                <a:gd name="T9" fmla="*/ 152 h 152"/>
                <a:gd name="T10" fmla="*/ 166 w 171"/>
                <a:gd name="T11" fmla="*/ 152 h 152"/>
                <a:gd name="T12" fmla="*/ 171 w 171"/>
                <a:gd name="T13" fmla="*/ 147 h 152"/>
                <a:gd name="T14" fmla="*/ 171 w 171"/>
                <a:gd name="T15" fmla="*/ 6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6" y="0"/>
                    <a:pt x="6" y="0"/>
                    <a:pt x="6" y="0"/>
                  </a:cubicBezTo>
                  <a:cubicBezTo>
                    <a:pt x="3" y="0"/>
                    <a:pt x="0" y="3"/>
                    <a:pt x="0" y="6"/>
                  </a:cubicBezTo>
                  <a:cubicBezTo>
                    <a:pt x="0" y="147"/>
                    <a:pt x="0" y="147"/>
                    <a:pt x="0" y="147"/>
                  </a:cubicBezTo>
                  <a:cubicBezTo>
                    <a:pt x="0" y="150"/>
                    <a:pt x="3" y="152"/>
                    <a:pt x="6" y="152"/>
                  </a:cubicBezTo>
                  <a:cubicBezTo>
                    <a:pt x="166" y="152"/>
                    <a:pt x="166" y="152"/>
                    <a:pt x="166" y="152"/>
                  </a:cubicBezTo>
                  <a:cubicBezTo>
                    <a:pt x="169" y="152"/>
                    <a:pt x="171" y="150"/>
                    <a:pt x="171" y="147"/>
                  </a:cubicBezTo>
                  <a:cubicBezTo>
                    <a:pt x="171" y="6"/>
                    <a:pt x="171" y="6"/>
                    <a:pt x="171" y="6"/>
                  </a:cubicBezTo>
                  <a:cubicBezTo>
                    <a:pt x="171" y="3"/>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43" name="Freeform 227"/>
            <p:cNvSpPr/>
            <p:nvPr/>
          </p:nvSpPr>
          <p:spPr bwMode="auto">
            <a:xfrm>
              <a:off x="4117729" y="3336242"/>
              <a:ext cx="41203" cy="40119"/>
            </a:xfrm>
            <a:custGeom>
              <a:avLst/>
              <a:gdLst>
                <a:gd name="T0" fmla="*/ 12 w 38"/>
                <a:gd name="T1" fmla="*/ 0 h 37"/>
                <a:gd name="T2" fmla="*/ 12 w 38"/>
                <a:gd name="T3" fmla="*/ 2 h 37"/>
                <a:gd name="T4" fmla="*/ 0 w 38"/>
                <a:gd name="T5" fmla="*/ 37 h 37"/>
                <a:gd name="T6" fmla="*/ 36 w 38"/>
                <a:gd name="T7" fmla="*/ 28 h 37"/>
                <a:gd name="T8" fmla="*/ 38 w 38"/>
                <a:gd name="T9" fmla="*/ 26 h 37"/>
                <a:gd name="T10" fmla="*/ 12 w 38"/>
                <a:gd name="T11" fmla="*/ 0 h 37"/>
              </a:gdLst>
              <a:ahLst/>
              <a:cxnLst>
                <a:cxn ang="0">
                  <a:pos x="T0" y="T1"/>
                </a:cxn>
                <a:cxn ang="0">
                  <a:pos x="T2" y="T3"/>
                </a:cxn>
                <a:cxn ang="0">
                  <a:pos x="T4" y="T5"/>
                </a:cxn>
                <a:cxn ang="0">
                  <a:pos x="T6" y="T7"/>
                </a:cxn>
                <a:cxn ang="0">
                  <a:pos x="T8" y="T9"/>
                </a:cxn>
                <a:cxn ang="0">
                  <a:pos x="T10" y="T11"/>
                </a:cxn>
              </a:cxnLst>
              <a:rect l="0" t="0" r="r" b="b"/>
              <a:pathLst>
                <a:path w="38" h="37">
                  <a:moveTo>
                    <a:pt x="12" y="0"/>
                  </a:moveTo>
                  <a:lnTo>
                    <a:pt x="12" y="2"/>
                  </a:lnTo>
                  <a:lnTo>
                    <a:pt x="0" y="37"/>
                  </a:lnTo>
                  <a:lnTo>
                    <a:pt x="36" y="28"/>
                  </a:lnTo>
                  <a:lnTo>
                    <a:pt x="38" y="26"/>
                  </a:ln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44" name="Freeform 228"/>
            <p:cNvSpPr/>
            <p:nvPr/>
          </p:nvSpPr>
          <p:spPr bwMode="auto">
            <a:xfrm>
              <a:off x="4281456" y="3135649"/>
              <a:ext cx="80237" cy="76984"/>
            </a:xfrm>
            <a:custGeom>
              <a:avLst/>
              <a:gdLst>
                <a:gd name="T0" fmla="*/ 23 w 31"/>
                <a:gd name="T1" fmla="*/ 30 h 30"/>
                <a:gd name="T2" fmla="*/ 29 w 31"/>
                <a:gd name="T3" fmla="*/ 24 h 30"/>
                <a:gd name="T4" fmla="*/ 29 w 31"/>
                <a:gd name="T5" fmla="*/ 17 h 30"/>
                <a:gd name="T6" fmla="*/ 13 w 31"/>
                <a:gd name="T7" fmla="*/ 2 h 30"/>
                <a:gd name="T8" fmla="*/ 6 w 31"/>
                <a:gd name="T9" fmla="*/ 2 h 30"/>
                <a:gd name="T10" fmla="*/ 0 w 31"/>
                <a:gd name="T11" fmla="*/ 8 h 30"/>
                <a:gd name="T12" fmla="*/ 23 w 31"/>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31" h="30">
                  <a:moveTo>
                    <a:pt x="23" y="30"/>
                  </a:moveTo>
                  <a:cubicBezTo>
                    <a:pt x="29" y="24"/>
                    <a:pt x="29" y="24"/>
                    <a:pt x="29" y="24"/>
                  </a:cubicBezTo>
                  <a:cubicBezTo>
                    <a:pt x="31" y="22"/>
                    <a:pt x="31" y="19"/>
                    <a:pt x="29" y="17"/>
                  </a:cubicBezTo>
                  <a:cubicBezTo>
                    <a:pt x="13" y="2"/>
                    <a:pt x="13" y="2"/>
                    <a:pt x="13" y="2"/>
                  </a:cubicBezTo>
                  <a:cubicBezTo>
                    <a:pt x="11" y="0"/>
                    <a:pt x="8" y="0"/>
                    <a:pt x="6" y="2"/>
                  </a:cubicBezTo>
                  <a:cubicBezTo>
                    <a:pt x="0" y="8"/>
                    <a:pt x="0" y="8"/>
                    <a:pt x="0" y="8"/>
                  </a:cubicBezTo>
                  <a:lnTo>
                    <a:pt x="23"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45" name="Freeform 229"/>
            <p:cNvSpPr/>
            <p:nvPr/>
          </p:nvSpPr>
          <p:spPr bwMode="auto">
            <a:xfrm>
              <a:off x="4151342" y="3161672"/>
              <a:ext cx="182160" cy="184328"/>
            </a:xfrm>
            <a:custGeom>
              <a:avLst/>
              <a:gdLst>
                <a:gd name="T0" fmla="*/ 49 w 71"/>
                <a:gd name="T1" fmla="*/ 0 h 72"/>
                <a:gd name="T2" fmla="*/ 48 w 71"/>
                <a:gd name="T3" fmla="*/ 1 h 72"/>
                <a:gd name="T4" fmla="*/ 2 w 71"/>
                <a:gd name="T5" fmla="*/ 47 h 72"/>
                <a:gd name="T6" fmla="*/ 2 w 71"/>
                <a:gd name="T7" fmla="*/ 55 h 72"/>
                <a:gd name="T8" fmla="*/ 2 w 71"/>
                <a:gd name="T9" fmla="*/ 55 h 72"/>
                <a:gd name="T10" fmla="*/ 8 w 71"/>
                <a:gd name="T11" fmla="*/ 57 h 72"/>
                <a:gd name="T12" fmla="*/ 9 w 71"/>
                <a:gd name="T13" fmla="*/ 62 h 72"/>
                <a:gd name="T14" fmla="*/ 9 w 71"/>
                <a:gd name="T15" fmla="*/ 62 h 72"/>
                <a:gd name="T16" fmla="*/ 15 w 71"/>
                <a:gd name="T17" fmla="*/ 64 h 72"/>
                <a:gd name="T18" fmla="*/ 16 w 71"/>
                <a:gd name="T19" fmla="*/ 69 h 72"/>
                <a:gd name="T20" fmla="*/ 17 w 71"/>
                <a:gd name="T21" fmla="*/ 70 h 72"/>
                <a:gd name="T22" fmla="*/ 24 w 71"/>
                <a:gd name="T23" fmla="*/ 70 h 72"/>
                <a:gd name="T24" fmla="*/ 71 w 71"/>
                <a:gd name="T25" fmla="*/ 23 h 72"/>
                <a:gd name="T26" fmla="*/ 71 w 71"/>
                <a:gd name="T27" fmla="*/ 23 h 72"/>
                <a:gd name="T28" fmla="*/ 49 w 71"/>
                <a:gd name="T2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2">
                  <a:moveTo>
                    <a:pt x="49" y="0"/>
                  </a:moveTo>
                  <a:cubicBezTo>
                    <a:pt x="49" y="0"/>
                    <a:pt x="48" y="0"/>
                    <a:pt x="48" y="1"/>
                  </a:cubicBezTo>
                  <a:cubicBezTo>
                    <a:pt x="2" y="47"/>
                    <a:pt x="2" y="47"/>
                    <a:pt x="2" y="47"/>
                  </a:cubicBezTo>
                  <a:cubicBezTo>
                    <a:pt x="0" y="49"/>
                    <a:pt x="0" y="53"/>
                    <a:pt x="2" y="55"/>
                  </a:cubicBezTo>
                  <a:cubicBezTo>
                    <a:pt x="2" y="55"/>
                    <a:pt x="2" y="55"/>
                    <a:pt x="2" y="55"/>
                  </a:cubicBezTo>
                  <a:cubicBezTo>
                    <a:pt x="4" y="57"/>
                    <a:pt x="6" y="57"/>
                    <a:pt x="8" y="57"/>
                  </a:cubicBezTo>
                  <a:cubicBezTo>
                    <a:pt x="7" y="58"/>
                    <a:pt x="7" y="60"/>
                    <a:pt x="9" y="62"/>
                  </a:cubicBezTo>
                  <a:cubicBezTo>
                    <a:pt x="9" y="62"/>
                    <a:pt x="9" y="62"/>
                    <a:pt x="9" y="62"/>
                  </a:cubicBezTo>
                  <a:cubicBezTo>
                    <a:pt x="11" y="64"/>
                    <a:pt x="13" y="64"/>
                    <a:pt x="15" y="64"/>
                  </a:cubicBezTo>
                  <a:cubicBezTo>
                    <a:pt x="14" y="66"/>
                    <a:pt x="15" y="68"/>
                    <a:pt x="16" y="69"/>
                  </a:cubicBezTo>
                  <a:cubicBezTo>
                    <a:pt x="17" y="70"/>
                    <a:pt x="17" y="70"/>
                    <a:pt x="17" y="70"/>
                  </a:cubicBezTo>
                  <a:cubicBezTo>
                    <a:pt x="19" y="72"/>
                    <a:pt x="22" y="72"/>
                    <a:pt x="24" y="70"/>
                  </a:cubicBezTo>
                  <a:cubicBezTo>
                    <a:pt x="71" y="23"/>
                    <a:pt x="71" y="23"/>
                    <a:pt x="71" y="23"/>
                  </a:cubicBezTo>
                  <a:cubicBezTo>
                    <a:pt x="71" y="23"/>
                    <a:pt x="71" y="23"/>
                    <a:pt x="71" y="23"/>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46" name="Rectangle 230"/>
            <p:cNvSpPr>
              <a:spLocks noChangeArrowheads="1"/>
            </p:cNvSpPr>
            <p:nvPr/>
          </p:nvSpPr>
          <p:spPr bwMode="auto">
            <a:xfrm>
              <a:off x="3879187" y="3222392"/>
              <a:ext cx="140957" cy="1626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47" name="Rectangle 231"/>
            <p:cNvSpPr>
              <a:spLocks noChangeArrowheads="1"/>
            </p:cNvSpPr>
            <p:nvPr/>
          </p:nvSpPr>
          <p:spPr bwMode="auto">
            <a:xfrm>
              <a:off x="3879187" y="3269016"/>
              <a:ext cx="225531"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48" name="Rectangle 232"/>
            <p:cNvSpPr>
              <a:spLocks noChangeArrowheads="1"/>
            </p:cNvSpPr>
            <p:nvPr/>
          </p:nvSpPr>
          <p:spPr bwMode="auto">
            <a:xfrm>
              <a:off x="3879187" y="3315640"/>
              <a:ext cx="225531"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49" name="Rectangle 233"/>
            <p:cNvSpPr>
              <a:spLocks noChangeArrowheads="1"/>
            </p:cNvSpPr>
            <p:nvPr/>
          </p:nvSpPr>
          <p:spPr bwMode="auto">
            <a:xfrm>
              <a:off x="3879187" y="3361180"/>
              <a:ext cx="225531"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grpSp>
      <p:grpSp>
        <p:nvGrpSpPr>
          <p:cNvPr id="50" name="组合 49"/>
          <p:cNvGrpSpPr/>
          <p:nvPr/>
        </p:nvGrpSpPr>
        <p:grpSpPr>
          <a:xfrm>
            <a:off x="6357452" y="5638504"/>
            <a:ext cx="276035" cy="260733"/>
            <a:chOff x="4882149" y="3025052"/>
            <a:chExt cx="489013" cy="461905"/>
          </a:xfrm>
          <a:solidFill>
            <a:schemeClr val="accent3"/>
          </a:solidFill>
        </p:grpSpPr>
        <p:sp>
          <p:nvSpPr>
            <p:cNvPr id="51" name="Freeform 250"/>
            <p:cNvSpPr/>
            <p:nvPr/>
          </p:nvSpPr>
          <p:spPr bwMode="auto">
            <a:xfrm>
              <a:off x="4882149" y="3161672"/>
              <a:ext cx="468411" cy="325285"/>
            </a:xfrm>
            <a:custGeom>
              <a:avLst/>
              <a:gdLst>
                <a:gd name="T0" fmla="*/ 102 w 183"/>
                <a:gd name="T1" fmla="*/ 127 h 127"/>
                <a:gd name="T2" fmla="*/ 65 w 183"/>
                <a:gd name="T3" fmla="*/ 119 h 127"/>
                <a:gd name="T4" fmla="*/ 20 w 183"/>
                <a:gd name="T5" fmla="*/ 0 h 127"/>
                <a:gd name="T6" fmla="*/ 50 w 183"/>
                <a:gd name="T7" fmla="*/ 14 h 127"/>
                <a:gd name="T8" fmla="*/ 78 w 183"/>
                <a:gd name="T9" fmla="*/ 89 h 127"/>
                <a:gd name="T10" fmla="*/ 154 w 183"/>
                <a:gd name="T11" fmla="*/ 60 h 127"/>
                <a:gd name="T12" fmla="*/ 183 w 183"/>
                <a:gd name="T13" fmla="*/ 74 h 127"/>
                <a:gd name="T14" fmla="*/ 134 w 183"/>
                <a:gd name="T15" fmla="*/ 121 h 127"/>
                <a:gd name="T16" fmla="*/ 102 w 183"/>
                <a:gd name="T1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127">
                  <a:moveTo>
                    <a:pt x="102" y="127"/>
                  </a:moveTo>
                  <a:cubicBezTo>
                    <a:pt x="89" y="127"/>
                    <a:pt x="77" y="124"/>
                    <a:pt x="65" y="119"/>
                  </a:cubicBezTo>
                  <a:cubicBezTo>
                    <a:pt x="20" y="98"/>
                    <a:pt x="0" y="45"/>
                    <a:pt x="20" y="0"/>
                  </a:cubicBezTo>
                  <a:cubicBezTo>
                    <a:pt x="50" y="14"/>
                    <a:pt x="50" y="14"/>
                    <a:pt x="50" y="14"/>
                  </a:cubicBezTo>
                  <a:cubicBezTo>
                    <a:pt x="37" y="42"/>
                    <a:pt x="50" y="76"/>
                    <a:pt x="78" y="89"/>
                  </a:cubicBezTo>
                  <a:cubicBezTo>
                    <a:pt x="107" y="102"/>
                    <a:pt x="141" y="89"/>
                    <a:pt x="154" y="60"/>
                  </a:cubicBezTo>
                  <a:cubicBezTo>
                    <a:pt x="183" y="74"/>
                    <a:pt x="183" y="74"/>
                    <a:pt x="183" y="74"/>
                  </a:cubicBezTo>
                  <a:cubicBezTo>
                    <a:pt x="174" y="96"/>
                    <a:pt x="156" y="112"/>
                    <a:pt x="134" y="121"/>
                  </a:cubicBezTo>
                  <a:cubicBezTo>
                    <a:pt x="123" y="125"/>
                    <a:pt x="112" y="127"/>
                    <a:pt x="102" y="1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52" name="Freeform 251"/>
            <p:cNvSpPr/>
            <p:nvPr/>
          </p:nvSpPr>
          <p:spPr bwMode="auto">
            <a:xfrm>
              <a:off x="4942869" y="3028305"/>
              <a:ext cx="179991" cy="148547"/>
            </a:xfrm>
            <a:custGeom>
              <a:avLst/>
              <a:gdLst>
                <a:gd name="T0" fmla="*/ 70 w 70"/>
                <a:gd name="T1" fmla="*/ 0 h 58"/>
                <a:gd name="T2" fmla="*/ 8 w 70"/>
                <a:gd name="T3" fmla="*/ 33 h 58"/>
                <a:gd name="T4" fmla="*/ 0 w 70"/>
                <a:gd name="T5" fmla="*/ 45 h 58"/>
                <a:gd name="T6" fmla="*/ 30 w 70"/>
                <a:gd name="T7" fmla="*/ 58 h 58"/>
                <a:gd name="T8" fmla="*/ 33 w 70"/>
                <a:gd name="T9" fmla="*/ 53 h 58"/>
                <a:gd name="T10" fmla="*/ 70 w 70"/>
                <a:gd name="T11" fmla="*/ 33 h 58"/>
                <a:gd name="T12" fmla="*/ 70 w 70"/>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70" h="58">
                  <a:moveTo>
                    <a:pt x="70" y="0"/>
                  </a:moveTo>
                  <a:cubicBezTo>
                    <a:pt x="45" y="2"/>
                    <a:pt x="23" y="14"/>
                    <a:pt x="8" y="33"/>
                  </a:cubicBezTo>
                  <a:cubicBezTo>
                    <a:pt x="5" y="37"/>
                    <a:pt x="2" y="41"/>
                    <a:pt x="0" y="45"/>
                  </a:cubicBezTo>
                  <a:cubicBezTo>
                    <a:pt x="30" y="58"/>
                    <a:pt x="30" y="58"/>
                    <a:pt x="30" y="58"/>
                  </a:cubicBezTo>
                  <a:cubicBezTo>
                    <a:pt x="31" y="57"/>
                    <a:pt x="32" y="55"/>
                    <a:pt x="33" y="53"/>
                  </a:cubicBezTo>
                  <a:cubicBezTo>
                    <a:pt x="42" y="42"/>
                    <a:pt x="55" y="35"/>
                    <a:pt x="70" y="33"/>
                  </a:cubicBezTo>
                  <a:lnTo>
                    <a:pt x="7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53" name="Freeform 252"/>
            <p:cNvSpPr/>
            <p:nvPr/>
          </p:nvSpPr>
          <p:spPr bwMode="auto">
            <a:xfrm>
              <a:off x="5284419" y="3276606"/>
              <a:ext cx="86743" cy="54214"/>
            </a:xfrm>
            <a:custGeom>
              <a:avLst/>
              <a:gdLst>
                <a:gd name="T0" fmla="*/ 1 w 34"/>
                <a:gd name="T1" fmla="*/ 0 h 21"/>
                <a:gd name="T2" fmla="*/ 0 w 34"/>
                <a:gd name="T3" fmla="*/ 8 h 21"/>
                <a:gd name="T4" fmla="*/ 29 w 34"/>
                <a:gd name="T5" fmla="*/ 21 h 21"/>
                <a:gd name="T6" fmla="*/ 34 w 34"/>
                <a:gd name="T7" fmla="*/ 0 h 21"/>
                <a:gd name="T8" fmla="*/ 1 w 34"/>
                <a:gd name="T9" fmla="*/ 0 h 21"/>
              </a:gdLst>
              <a:ahLst/>
              <a:cxnLst>
                <a:cxn ang="0">
                  <a:pos x="T0" y="T1"/>
                </a:cxn>
                <a:cxn ang="0">
                  <a:pos x="T2" y="T3"/>
                </a:cxn>
                <a:cxn ang="0">
                  <a:pos x="T4" y="T5"/>
                </a:cxn>
                <a:cxn ang="0">
                  <a:pos x="T6" y="T7"/>
                </a:cxn>
                <a:cxn ang="0">
                  <a:pos x="T8" y="T9"/>
                </a:cxn>
              </a:cxnLst>
              <a:rect l="0" t="0" r="r" b="b"/>
              <a:pathLst>
                <a:path w="34" h="21">
                  <a:moveTo>
                    <a:pt x="1" y="0"/>
                  </a:moveTo>
                  <a:cubicBezTo>
                    <a:pt x="1" y="3"/>
                    <a:pt x="0" y="5"/>
                    <a:pt x="0" y="8"/>
                  </a:cubicBezTo>
                  <a:cubicBezTo>
                    <a:pt x="29" y="21"/>
                    <a:pt x="29" y="21"/>
                    <a:pt x="29" y="21"/>
                  </a:cubicBezTo>
                  <a:cubicBezTo>
                    <a:pt x="32" y="14"/>
                    <a:pt x="33" y="7"/>
                    <a:pt x="34"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54" name="Freeform 253"/>
            <p:cNvSpPr/>
            <p:nvPr/>
          </p:nvSpPr>
          <p:spPr bwMode="auto">
            <a:xfrm>
              <a:off x="5143462" y="3025052"/>
              <a:ext cx="227700" cy="230953"/>
            </a:xfrm>
            <a:custGeom>
              <a:avLst/>
              <a:gdLst>
                <a:gd name="T0" fmla="*/ 89 w 89"/>
                <a:gd name="T1" fmla="*/ 90 h 90"/>
                <a:gd name="T2" fmla="*/ 57 w 89"/>
                <a:gd name="T3" fmla="*/ 90 h 90"/>
                <a:gd name="T4" fmla="*/ 0 w 89"/>
                <a:gd name="T5" fmla="*/ 33 h 90"/>
                <a:gd name="T6" fmla="*/ 0 w 89"/>
                <a:gd name="T7" fmla="*/ 0 h 90"/>
                <a:gd name="T8" fmla="*/ 89 w 89"/>
                <a:gd name="T9" fmla="*/ 90 h 90"/>
              </a:gdLst>
              <a:ahLst/>
              <a:cxnLst>
                <a:cxn ang="0">
                  <a:pos x="T0" y="T1"/>
                </a:cxn>
                <a:cxn ang="0">
                  <a:pos x="T2" y="T3"/>
                </a:cxn>
                <a:cxn ang="0">
                  <a:pos x="T4" y="T5"/>
                </a:cxn>
                <a:cxn ang="0">
                  <a:pos x="T6" y="T7"/>
                </a:cxn>
                <a:cxn ang="0">
                  <a:pos x="T8" y="T9"/>
                </a:cxn>
              </a:cxnLst>
              <a:rect l="0" t="0" r="r" b="b"/>
              <a:pathLst>
                <a:path w="89" h="90">
                  <a:moveTo>
                    <a:pt x="89" y="90"/>
                  </a:moveTo>
                  <a:cubicBezTo>
                    <a:pt x="57" y="90"/>
                    <a:pt x="57" y="90"/>
                    <a:pt x="57" y="90"/>
                  </a:cubicBezTo>
                  <a:cubicBezTo>
                    <a:pt x="57" y="59"/>
                    <a:pt x="31" y="33"/>
                    <a:pt x="0" y="33"/>
                  </a:cubicBezTo>
                  <a:cubicBezTo>
                    <a:pt x="0" y="0"/>
                    <a:pt x="0" y="0"/>
                    <a:pt x="0" y="0"/>
                  </a:cubicBezTo>
                  <a:cubicBezTo>
                    <a:pt x="49" y="0"/>
                    <a:pt x="89" y="41"/>
                    <a:pt x="89" y="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55" name="Rectangle 254"/>
            <p:cNvSpPr>
              <a:spLocks noChangeArrowheads="1"/>
            </p:cNvSpPr>
            <p:nvPr/>
          </p:nvSpPr>
          <p:spPr bwMode="auto">
            <a:xfrm>
              <a:off x="5058888" y="3284196"/>
              <a:ext cx="43371" cy="542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56" name="Rectangle 255"/>
            <p:cNvSpPr>
              <a:spLocks noChangeArrowheads="1"/>
            </p:cNvSpPr>
            <p:nvPr/>
          </p:nvSpPr>
          <p:spPr bwMode="auto">
            <a:xfrm>
              <a:off x="5122860" y="3218054"/>
              <a:ext cx="41203" cy="1203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57" name="Rectangle 256"/>
            <p:cNvSpPr>
              <a:spLocks noChangeArrowheads="1"/>
            </p:cNvSpPr>
            <p:nvPr/>
          </p:nvSpPr>
          <p:spPr bwMode="auto">
            <a:xfrm>
              <a:off x="5184664" y="3182273"/>
              <a:ext cx="41203" cy="1561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grpSp>
      <p:grpSp>
        <p:nvGrpSpPr>
          <p:cNvPr id="58" name="组合 57"/>
          <p:cNvGrpSpPr/>
          <p:nvPr/>
        </p:nvGrpSpPr>
        <p:grpSpPr>
          <a:xfrm>
            <a:off x="7532516" y="5627338"/>
            <a:ext cx="302353" cy="302353"/>
            <a:chOff x="5958843" y="2994692"/>
            <a:chExt cx="535637" cy="535637"/>
          </a:xfrm>
          <a:solidFill>
            <a:schemeClr val="accent4"/>
          </a:solidFill>
        </p:grpSpPr>
        <p:sp>
          <p:nvSpPr>
            <p:cNvPr id="59" name="Freeform 257"/>
            <p:cNvSpPr>
              <a:spLocks noEditPoints="1"/>
            </p:cNvSpPr>
            <p:nvPr/>
          </p:nvSpPr>
          <p:spPr bwMode="auto">
            <a:xfrm>
              <a:off x="6077030" y="3109626"/>
              <a:ext cx="302516" cy="305768"/>
            </a:xfrm>
            <a:custGeom>
              <a:avLst/>
              <a:gdLst>
                <a:gd name="T0" fmla="*/ 101 w 118"/>
                <a:gd name="T1" fmla="*/ 91 h 119"/>
                <a:gd name="T2" fmla="*/ 107 w 118"/>
                <a:gd name="T3" fmla="*/ 77 h 119"/>
                <a:gd name="T4" fmla="*/ 23 w 118"/>
                <a:gd name="T5" fmla="*/ 25 h 119"/>
                <a:gd name="T6" fmla="*/ 30 w 118"/>
                <a:gd name="T7" fmla="*/ 25 h 119"/>
                <a:gd name="T8" fmla="*/ 27 w 118"/>
                <a:gd name="T9" fmla="*/ 24 h 119"/>
                <a:gd name="T10" fmla="*/ 21 w 118"/>
                <a:gd name="T11" fmla="*/ 35 h 119"/>
                <a:gd name="T12" fmla="*/ 28 w 118"/>
                <a:gd name="T13" fmla="*/ 33 h 119"/>
                <a:gd name="T14" fmla="*/ 33 w 118"/>
                <a:gd name="T15" fmla="*/ 41 h 119"/>
                <a:gd name="T16" fmla="*/ 25 w 118"/>
                <a:gd name="T17" fmla="*/ 46 h 119"/>
                <a:gd name="T18" fmla="*/ 15 w 118"/>
                <a:gd name="T19" fmla="*/ 54 h 119"/>
                <a:gd name="T20" fmla="*/ 25 w 118"/>
                <a:gd name="T21" fmla="*/ 63 h 119"/>
                <a:gd name="T22" fmla="*/ 40 w 118"/>
                <a:gd name="T23" fmla="*/ 72 h 119"/>
                <a:gd name="T24" fmla="*/ 34 w 118"/>
                <a:gd name="T25" fmla="*/ 89 h 119"/>
                <a:gd name="T26" fmla="*/ 28 w 118"/>
                <a:gd name="T27" fmla="*/ 102 h 119"/>
                <a:gd name="T28" fmla="*/ 25 w 118"/>
                <a:gd name="T29" fmla="*/ 92 h 119"/>
                <a:gd name="T30" fmla="*/ 21 w 118"/>
                <a:gd name="T31" fmla="*/ 70 h 119"/>
                <a:gd name="T32" fmla="*/ 11 w 118"/>
                <a:gd name="T33" fmla="*/ 57 h 119"/>
                <a:gd name="T34" fmla="*/ 34 w 118"/>
                <a:gd name="T35" fmla="*/ 12 h 119"/>
                <a:gd name="T36" fmla="*/ 23 w 118"/>
                <a:gd name="T37" fmla="*/ 20 h 119"/>
                <a:gd name="T38" fmla="*/ 105 w 118"/>
                <a:gd name="T39" fmla="*/ 50 h 119"/>
                <a:gd name="T40" fmla="*/ 98 w 118"/>
                <a:gd name="T41" fmla="*/ 59 h 119"/>
                <a:gd name="T42" fmla="*/ 94 w 118"/>
                <a:gd name="T43" fmla="*/ 64 h 119"/>
                <a:gd name="T44" fmla="*/ 86 w 118"/>
                <a:gd name="T45" fmla="*/ 65 h 119"/>
                <a:gd name="T46" fmla="*/ 76 w 118"/>
                <a:gd name="T47" fmla="*/ 55 h 119"/>
                <a:gd name="T48" fmla="*/ 70 w 118"/>
                <a:gd name="T49" fmla="*/ 60 h 119"/>
                <a:gd name="T50" fmla="*/ 70 w 118"/>
                <a:gd name="T51" fmla="*/ 70 h 119"/>
                <a:gd name="T52" fmla="*/ 57 w 118"/>
                <a:gd name="T53" fmla="*/ 77 h 119"/>
                <a:gd name="T54" fmla="*/ 45 w 118"/>
                <a:gd name="T55" fmla="*/ 58 h 119"/>
                <a:gd name="T56" fmla="*/ 61 w 118"/>
                <a:gd name="T57" fmla="*/ 51 h 119"/>
                <a:gd name="T58" fmla="*/ 63 w 118"/>
                <a:gd name="T59" fmla="*/ 49 h 119"/>
                <a:gd name="T60" fmla="*/ 59 w 118"/>
                <a:gd name="T61" fmla="*/ 48 h 119"/>
                <a:gd name="T62" fmla="*/ 48 w 118"/>
                <a:gd name="T63" fmla="*/ 48 h 119"/>
                <a:gd name="T64" fmla="*/ 50 w 118"/>
                <a:gd name="T65" fmla="*/ 39 h 119"/>
                <a:gd name="T66" fmla="*/ 54 w 118"/>
                <a:gd name="T67" fmla="*/ 38 h 119"/>
                <a:gd name="T68" fmla="*/ 59 w 118"/>
                <a:gd name="T69" fmla="*/ 24 h 119"/>
                <a:gd name="T70" fmla="*/ 75 w 118"/>
                <a:gd name="T71" fmla="*/ 25 h 119"/>
                <a:gd name="T72" fmla="*/ 83 w 118"/>
                <a:gd name="T73" fmla="*/ 20 h 119"/>
                <a:gd name="T74" fmla="*/ 95 w 118"/>
                <a:gd name="T75" fmla="*/ 21 h 119"/>
                <a:gd name="T76" fmla="*/ 105 w 118"/>
                <a:gd name="T77" fmla="*/ 63 h 119"/>
                <a:gd name="T78" fmla="*/ 105 w 118"/>
                <a:gd name="T79" fmla="*/ 70 h 119"/>
                <a:gd name="T80" fmla="*/ 102 w 118"/>
                <a:gd name="T81" fmla="*/ 68 h 119"/>
                <a:gd name="T82" fmla="*/ 105 w 118"/>
                <a:gd name="T83" fmla="*/ 59 h 119"/>
                <a:gd name="T84" fmla="*/ 107 w 118"/>
                <a:gd name="T85" fmla="*/ 50 h 119"/>
                <a:gd name="T86" fmla="*/ 109 w 118"/>
                <a:gd name="T87" fmla="*/ 39 h 119"/>
                <a:gd name="T88" fmla="*/ 86 w 118"/>
                <a:gd name="T89" fmla="*/ 66 h 119"/>
                <a:gd name="T90" fmla="*/ 73 w 118"/>
                <a:gd name="T91" fmla="*/ 76 h 119"/>
                <a:gd name="T92" fmla="*/ 35 w 118"/>
                <a:gd name="T93" fmla="*/ 26 h 119"/>
                <a:gd name="T94" fmla="*/ 31 w 118"/>
                <a:gd name="T95" fmla="*/ 17 h 119"/>
                <a:gd name="T96" fmla="*/ 46 w 118"/>
                <a:gd name="T97" fmla="*/ 11 h 119"/>
                <a:gd name="T98" fmla="*/ 50 w 118"/>
                <a:gd name="T99" fmla="*/ 18 h 119"/>
                <a:gd name="T100" fmla="*/ 42 w 118"/>
                <a:gd name="T101" fmla="*/ 27 h 119"/>
                <a:gd name="T102" fmla="*/ 57 w 118"/>
                <a:gd name="T103" fmla="*/ 16 h 119"/>
                <a:gd name="T104" fmla="*/ 59 w 118"/>
                <a:gd name="T105" fmla="*/ 14 h 119"/>
                <a:gd name="T106" fmla="*/ 47 w 118"/>
                <a:gd name="T107" fmla="*/ 27 h 119"/>
                <a:gd name="T108" fmla="*/ 75 w 118"/>
                <a:gd name="T109" fmla="*/ 19 h 119"/>
                <a:gd name="T110" fmla="*/ 87 w 118"/>
                <a:gd name="T111" fmla="*/ 15 h 119"/>
                <a:gd name="T112" fmla="*/ 27 w 118"/>
                <a:gd name="T113" fmla="*/ 59 h 119"/>
                <a:gd name="T114" fmla="*/ 24 w 118"/>
                <a:gd name="T115" fmla="*/ 59 h 119"/>
                <a:gd name="T116" fmla="*/ 23 w 118"/>
                <a:gd name="T117" fmla="*/ 55 h 119"/>
                <a:gd name="T118" fmla="*/ 111 w 118"/>
                <a:gd name="T119" fmla="*/ 7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8" h="119">
                  <a:moveTo>
                    <a:pt x="59" y="0"/>
                  </a:moveTo>
                  <a:cubicBezTo>
                    <a:pt x="26" y="0"/>
                    <a:pt x="0" y="27"/>
                    <a:pt x="0" y="60"/>
                  </a:cubicBezTo>
                  <a:cubicBezTo>
                    <a:pt x="0" y="92"/>
                    <a:pt x="26" y="119"/>
                    <a:pt x="59" y="119"/>
                  </a:cubicBezTo>
                  <a:cubicBezTo>
                    <a:pt x="91" y="119"/>
                    <a:pt x="118" y="92"/>
                    <a:pt x="118" y="60"/>
                  </a:cubicBezTo>
                  <a:cubicBezTo>
                    <a:pt x="118" y="27"/>
                    <a:pt x="91" y="0"/>
                    <a:pt x="59" y="0"/>
                  </a:cubicBezTo>
                  <a:close/>
                  <a:moveTo>
                    <a:pt x="110" y="77"/>
                  </a:moveTo>
                  <a:cubicBezTo>
                    <a:pt x="110" y="77"/>
                    <a:pt x="110" y="77"/>
                    <a:pt x="110" y="78"/>
                  </a:cubicBezTo>
                  <a:cubicBezTo>
                    <a:pt x="110" y="78"/>
                    <a:pt x="110" y="78"/>
                    <a:pt x="110" y="78"/>
                  </a:cubicBezTo>
                  <a:cubicBezTo>
                    <a:pt x="108" y="82"/>
                    <a:pt x="107" y="86"/>
                    <a:pt x="104" y="89"/>
                  </a:cubicBezTo>
                  <a:cubicBezTo>
                    <a:pt x="104" y="89"/>
                    <a:pt x="104" y="89"/>
                    <a:pt x="103" y="90"/>
                  </a:cubicBezTo>
                  <a:cubicBezTo>
                    <a:pt x="102" y="89"/>
                    <a:pt x="102" y="90"/>
                    <a:pt x="101" y="91"/>
                  </a:cubicBezTo>
                  <a:cubicBezTo>
                    <a:pt x="100" y="91"/>
                    <a:pt x="100" y="90"/>
                    <a:pt x="100" y="90"/>
                  </a:cubicBezTo>
                  <a:cubicBezTo>
                    <a:pt x="100" y="89"/>
                    <a:pt x="100" y="89"/>
                    <a:pt x="100" y="88"/>
                  </a:cubicBezTo>
                  <a:cubicBezTo>
                    <a:pt x="100" y="87"/>
                    <a:pt x="100" y="87"/>
                    <a:pt x="99" y="87"/>
                  </a:cubicBezTo>
                  <a:cubicBezTo>
                    <a:pt x="100" y="86"/>
                    <a:pt x="99" y="85"/>
                    <a:pt x="99" y="84"/>
                  </a:cubicBezTo>
                  <a:cubicBezTo>
                    <a:pt x="99" y="83"/>
                    <a:pt x="100" y="83"/>
                    <a:pt x="101" y="83"/>
                  </a:cubicBezTo>
                  <a:cubicBezTo>
                    <a:pt x="101" y="83"/>
                    <a:pt x="101" y="81"/>
                    <a:pt x="102" y="81"/>
                  </a:cubicBezTo>
                  <a:cubicBezTo>
                    <a:pt x="102" y="80"/>
                    <a:pt x="102" y="81"/>
                    <a:pt x="102" y="81"/>
                  </a:cubicBezTo>
                  <a:cubicBezTo>
                    <a:pt x="103" y="81"/>
                    <a:pt x="102" y="80"/>
                    <a:pt x="103" y="80"/>
                  </a:cubicBezTo>
                  <a:cubicBezTo>
                    <a:pt x="103" y="80"/>
                    <a:pt x="104" y="79"/>
                    <a:pt x="104" y="80"/>
                  </a:cubicBezTo>
                  <a:cubicBezTo>
                    <a:pt x="105" y="80"/>
                    <a:pt x="105" y="79"/>
                    <a:pt x="105" y="78"/>
                  </a:cubicBezTo>
                  <a:cubicBezTo>
                    <a:pt x="105" y="78"/>
                    <a:pt x="106" y="77"/>
                    <a:pt x="107" y="77"/>
                  </a:cubicBezTo>
                  <a:cubicBezTo>
                    <a:pt x="107" y="77"/>
                    <a:pt x="107" y="76"/>
                    <a:pt x="107" y="76"/>
                  </a:cubicBezTo>
                  <a:cubicBezTo>
                    <a:pt x="108" y="77"/>
                    <a:pt x="109" y="76"/>
                    <a:pt x="110" y="77"/>
                  </a:cubicBezTo>
                  <a:cubicBezTo>
                    <a:pt x="110" y="77"/>
                    <a:pt x="110" y="77"/>
                    <a:pt x="110" y="77"/>
                  </a:cubicBezTo>
                  <a:close/>
                  <a:moveTo>
                    <a:pt x="17" y="25"/>
                  </a:moveTo>
                  <a:cubicBezTo>
                    <a:pt x="17" y="25"/>
                    <a:pt x="18" y="25"/>
                    <a:pt x="18" y="25"/>
                  </a:cubicBezTo>
                  <a:cubicBezTo>
                    <a:pt x="19" y="25"/>
                    <a:pt x="19" y="24"/>
                    <a:pt x="19" y="25"/>
                  </a:cubicBezTo>
                  <a:cubicBezTo>
                    <a:pt x="19" y="25"/>
                    <a:pt x="20" y="26"/>
                    <a:pt x="20" y="26"/>
                  </a:cubicBezTo>
                  <a:cubicBezTo>
                    <a:pt x="20" y="25"/>
                    <a:pt x="20" y="24"/>
                    <a:pt x="20" y="23"/>
                  </a:cubicBezTo>
                  <a:cubicBezTo>
                    <a:pt x="20" y="23"/>
                    <a:pt x="20" y="23"/>
                    <a:pt x="20" y="22"/>
                  </a:cubicBezTo>
                  <a:cubicBezTo>
                    <a:pt x="21" y="22"/>
                    <a:pt x="21" y="23"/>
                    <a:pt x="21" y="23"/>
                  </a:cubicBezTo>
                  <a:cubicBezTo>
                    <a:pt x="22" y="24"/>
                    <a:pt x="22" y="24"/>
                    <a:pt x="23" y="25"/>
                  </a:cubicBezTo>
                  <a:cubicBezTo>
                    <a:pt x="23" y="25"/>
                    <a:pt x="22" y="25"/>
                    <a:pt x="23" y="26"/>
                  </a:cubicBezTo>
                  <a:cubicBezTo>
                    <a:pt x="23" y="25"/>
                    <a:pt x="23" y="25"/>
                    <a:pt x="24" y="24"/>
                  </a:cubicBezTo>
                  <a:cubicBezTo>
                    <a:pt x="24" y="24"/>
                    <a:pt x="23" y="24"/>
                    <a:pt x="23" y="24"/>
                  </a:cubicBezTo>
                  <a:cubicBezTo>
                    <a:pt x="22" y="23"/>
                    <a:pt x="23" y="21"/>
                    <a:pt x="24" y="20"/>
                  </a:cubicBezTo>
                  <a:cubicBezTo>
                    <a:pt x="24" y="20"/>
                    <a:pt x="24" y="21"/>
                    <a:pt x="24" y="21"/>
                  </a:cubicBezTo>
                  <a:cubicBezTo>
                    <a:pt x="25" y="21"/>
                    <a:pt x="26" y="20"/>
                    <a:pt x="26" y="22"/>
                  </a:cubicBezTo>
                  <a:cubicBezTo>
                    <a:pt x="27" y="22"/>
                    <a:pt x="27" y="21"/>
                    <a:pt x="28" y="21"/>
                  </a:cubicBezTo>
                  <a:cubicBezTo>
                    <a:pt x="28" y="22"/>
                    <a:pt x="28" y="22"/>
                    <a:pt x="28" y="23"/>
                  </a:cubicBezTo>
                  <a:cubicBezTo>
                    <a:pt x="29" y="23"/>
                    <a:pt x="29" y="23"/>
                    <a:pt x="30" y="23"/>
                  </a:cubicBezTo>
                  <a:cubicBezTo>
                    <a:pt x="30" y="23"/>
                    <a:pt x="30" y="24"/>
                    <a:pt x="31" y="24"/>
                  </a:cubicBezTo>
                  <a:cubicBezTo>
                    <a:pt x="31" y="24"/>
                    <a:pt x="30" y="24"/>
                    <a:pt x="30" y="25"/>
                  </a:cubicBezTo>
                  <a:cubicBezTo>
                    <a:pt x="31" y="25"/>
                    <a:pt x="31" y="25"/>
                    <a:pt x="32" y="25"/>
                  </a:cubicBezTo>
                  <a:cubicBezTo>
                    <a:pt x="32" y="26"/>
                    <a:pt x="32" y="26"/>
                    <a:pt x="32" y="26"/>
                  </a:cubicBezTo>
                  <a:cubicBezTo>
                    <a:pt x="32" y="27"/>
                    <a:pt x="32" y="27"/>
                    <a:pt x="32" y="27"/>
                  </a:cubicBezTo>
                  <a:cubicBezTo>
                    <a:pt x="31" y="27"/>
                    <a:pt x="31" y="28"/>
                    <a:pt x="32" y="28"/>
                  </a:cubicBezTo>
                  <a:cubicBezTo>
                    <a:pt x="31" y="28"/>
                    <a:pt x="31" y="27"/>
                    <a:pt x="30" y="27"/>
                  </a:cubicBezTo>
                  <a:cubicBezTo>
                    <a:pt x="30" y="28"/>
                    <a:pt x="31" y="28"/>
                    <a:pt x="31" y="29"/>
                  </a:cubicBezTo>
                  <a:cubicBezTo>
                    <a:pt x="31" y="30"/>
                    <a:pt x="30" y="30"/>
                    <a:pt x="30" y="31"/>
                  </a:cubicBezTo>
                  <a:cubicBezTo>
                    <a:pt x="29" y="31"/>
                    <a:pt x="29" y="29"/>
                    <a:pt x="27" y="29"/>
                  </a:cubicBezTo>
                  <a:cubicBezTo>
                    <a:pt x="27" y="29"/>
                    <a:pt x="26" y="29"/>
                    <a:pt x="26" y="28"/>
                  </a:cubicBezTo>
                  <a:cubicBezTo>
                    <a:pt x="26" y="27"/>
                    <a:pt x="28" y="27"/>
                    <a:pt x="28" y="26"/>
                  </a:cubicBezTo>
                  <a:cubicBezTo>
                    <a:pt x="28" y="25"/>
                    <a:pt x="27" y="26"/>
                    <a:pt x="27" y="24"/>
                  </a:cubicBezTo>
                  <a:cubicBezTo>
                    <a:pt x="27" y="25"/>
                    <a:pt x="26" y="24"/>
                    <a:pt x="26" y="24"/>
                  </a:cubicBezTo>
                  <a:cubicBezTo>
                    <a:pt x="25" y="24"/>
                    <a:pt x="25" y="24"/>
                    <a:pt x="24" y="24"/>
                  </a:cubicBezTo>
                  <a:cubicBezTo>
                    <a:pt x="24" y="24"/>
                    <a:pt x="25" y="24"/>
                    <a:pt x="25" y="25"/>
                  </a:cubicBezTo>
                  <a:cubicBezTo>
                    <a:pt x="25" y="25"/>
                    <a:pt x="25" y="26"/>
                    <a:pt x="25" y="27"/>
                  </a:cubicBezTo>
                  <a:cubicBezTo>
                    <a:pt x="24" y="27"/>
                    <a:pt x="23" y="27"/>
                    <a:pt x="22" y="28"/>
                  </a:cubicBezTo>
                  <a:cubicBezTo>
                    <a:pt x="22" y="28"/>
                    <a:pt x="22" y="28"/>
                    <a:pt x="22" y="28"/>
                  </a:cubicBezTo>
                  <a:cubicBezTo>
                    <a:pt x="21" y="29"/>
                    <a:pt x="21" y="29"/>
                    <a:pt x="21" y="30"/>
                  </a:cubicBezTo>
                  <a:cubicBezTo>
                    <a:pt x="20" y="30"/>
                    <a:pt x="20" y="31"/>
                    <a:pt x="19" y="32"/>
                  </a:cubicBezTo>
                  <a:cubicBezTo>
                    <a:pt x="19" y="32"/>
                    <a:pt x="19" y="32"/>
                    <a:pt x="19" y="32"/>
                  </a:cubicBezTo>
                  <a:cubicBezTo>
                    <a:pt x="19" y="33"/>
                    <a:pt x="20" y="33"/>
                    <a:pt x="19" y="34"/>
                  </a:cubicBezTo>
                  <a:cubicBezTo>
                    <a:pt x="20" y="34"/>
                    <a:pt x="21" y="35"/>
                    <a:pt x="21" y="35"/>
                  </a:cubicBezTo>
                  <a:cubicBezTo>
                    <a:pt x="22" y="35"/>
                    <a:pt x="22" y="35"/>
                    <a:pt x="22" y="35"/>
                  </a:cubicBezTo>
                  <a:cubicBezTo>
                    <a:pt x="23" y="35"/>
                    <a:pt x="23" y="35"/>
                    <a:pt x="23" y="35"/>
                  </a:cubicBezTo>
                  <a:cubicBezTo>
                    <a:pt x="23" y="36"/>
                    <a:pt x="23" y="37"/>
                    <a:pt x="24" y="38"/>
                  </a:cubicBezTo>
                  <a:cubicBezTo>
                    <a:pt x="24" y="37"/>
                    <a:pt x="24" y="36"/>
                    <a:pt x="24" y="35"/>
                  </a:cubicBezTo>
                  <a:cubicBezTo>
                    <a:pt x="24" y="35"/>
                    <a:pt x="24" y="35"/>
                    <a:pt x="24" y="35"/>
                  </a:cubicBezTo>
                  <a:cubicBezTo>
                    <a:pt x="24" y="34"/>
                    <a:pt x="25" y="35"/>
                    <a:pt x="25" y="35"/>
                  </a:cubicBezTo>
                  <a:cubicBezTo>
                    <a:pt x="25" y="33"/>
                    <a:pt x="25" y="32"/>
                    <a:pt x="25" y="30"/>
                  </a:cubicBezTo>
                  <a:cubicBezTo>
                    <a:pt x="26" y="30"/>
                    <a:pt x="26" y="30"/>
                    <a:pt x="26" y="30"/>
                  </a:cubicBezTo>
                  <a:cubicBezTo>
                    <a:pt x="26" y="30"/>
                    <a:pt x="26" y="30"/>
                    <a:pt x="27" y="30"/>
                  </a:cubicBezTo>
                  <a:cubicBezTo>
                    <a:pt x="28" y="30"/>
                    <a:pt x="28" y="31"/>
                    <a:pt x="28" y="31"/>
                  </a:cubicBezTo>
                  <a:cubicBezTo>
                    <a:pt x="28" y="31"/>
                    <a:pt x="28" y="32"/>
                    <a:pt x="28" y="33"/>
                  </a:cubicBezTo>
                  <a:cubicBezTo>
                    <a:pt x="29" y="33"/>
                    <a:pt x="29" y="33"/>
                    <a:pt x="30" y="33"/>
                  </a:cubicBezTo>
                  <a:cubicBezTo>
                    <a:pt x="30" y="33"/>
                    <a:pt x="30" y="32"/>
                    <a:pt x="30" y="32"/>
                  </a:cubicBezTo>
                  <a:cubicBezTo>
                    <a:pt x="31" y="32"/>
                    <a:pt x="31" y="33"/>
                    <a:pt x="31" y="34"/>
                  </a:cubicBezTo>
                  <a:cubicBezTo>
                    <a:pt x="31" y="34"/>
                    <a:pt x="31" y="35"/>
                    <a:pt x="31" y="35"/>
                  </a:cubicBezTo>
                  <a:cubicBezTo>
                    <a:pt x="31" y="36"/>
                    <a:pt x="32" y="36"/>
                    <a:pt x="32" y="37"/>
                  </a:cubicBezTo>
                  <a:cubicBezTo>
                    <a:pt x="33" y="37"/>
                    <a:pt x="33" y="36"/>
                    <a:pt x="33" y="37"/>
                  </a:cubicBezTo>
                  <a:cubicBezTo>
                    <a:pt x="33" y="38"/>
                    <a:pt x="33" y="38"/>
                    <a:pt x="33" y="39"/>
                  </a:cubicBezTo>
                  <a:cubicBezTo>
                    <a:pt x="33" y="40"/>
                    <a:pt x="33" y="41"/>
                    <a:pt x="34" y="41"/>
                  </a:cubicBezTo>
                  <a:cubicBezTo>
                    <a:pt x="34" y="41"/>
                    <a:pt x="34" y="42"/>
                    <a:pt x="34" y="42"/>
                  </a:cubicBezTo>
                  <a:cubicBezTo>
                    <a:pt x="34" y="42"/>
                    <a:pt x="33" y="42"/>
                    <a:pt x="33" y="42"/>
                  </a:cubicBezTo>
                  <a:cubicBezTo>
                    <a:pt x="33" y="42"/>
                    <a:pt x="33" y="42"/>
                    <a:pt x="33" y="41"/>
                  </a:cubicBezTo>
                  <a:cubicBezTo>
                    <a:pt x="32" y="41"/>
                    <a:pt x="32" y="42"/>
                    <a:pt x="31" y="42"/>
                  </a:cubicBezTo>
                  <a:cubicBezTo>
                    <a:pt x="32" y="40"/>
                    <a:pt x="32" y="40"/>
                    <a:pt x="33" y="39"/>
                  </a:cubicBezTo>
                  <a:cubicBezTo>
                    <a:pt x="32" y="38"/>
                    <a:pt x="31" y="40"/>
                    <a:pt x="30" y="39"/>
                  </a:cubicBezTo>
                  <a:cubicBezTo>
                    <a:pt x="30" y="40"/>
                    <a:pt x="31" y="40"/>
                    <a:pt x="30" y="40"/>
                  </a:cubicBezTo>
                  <a:cubicBezTo>
                    <a:pt x="30" y="41"/>
                    <a:pt x="29" y="41"/>
                    <a:pt x="29" y="41"/>
                  </a:cubicBezTo>
                  <a:cubicBezTo>
                    <a:pt x="29" y="42"/>
                    <a:pt x="30" y="42"/>
                    <a:pt x="31" y="42"/>
                  </a:cubicBezTo>
                  <a:cubicBezTo>
                    <a:pt x="30" y="43"/>
                    <a:pt x="29" y="43"/>
                    <a:pt x="29" y="43"/>
                  </a:cubicBezTo>
                  <a:cubicBezTo>
                    <a:pt x="29" y="43"/>
                    <a:pt x="29" y="43"/>
                    <a:pt x="29" y="43"/>
                  </a:cubicBezTo>
                  <a:cubicBezTo>
                    <a:pt x="28" y="43"/>
                    <a:pt x="27" y="43"/>
                    <a:pt x="26" y="44"/>
                  </a:cubicBezTo>
                  <a:cubicBezTo>
                    <a:pt x="26" y="45"/>
                    <a:pt x="27" y="44"/>
                    <a:pt x="27" y="45"/>
                  </a:cubicBezTo>
                  <a:cubicBezTo>
                    <a:pt x="26" y="45"/>
                    <a:pt x="26" y="46"/>
                    <a:pt x="25" y="46"/>
                  </a:cubicBezTo>
                  <a:cubicBezTo>
                    <a:pt x="25" y="47"/>
                    <a:pt x="24" y="47"/>
                    <a:pt x="25" y="48"/>
                  </a:cubicBezTo>
                  <a:cubicBezTo>
                    <a:pt x="24" y="48"/>
                    <a:pt x="24" y="49"/>
                    <a:pt x="24" y="49"/>
                  </a:cubicBezTo>
                  <a:cubicBezTo>
                    <a:pt x="24" y="49"/>
                    <a:pt x="24" y="49"/>
                    <a:pt x="24" y="50"/>
                  </a:cubicBezTo>
                  <a:cubicBezTo>
                    <a:pt x="23" y="50"/>
                    <a:pt x="22" y="51"/>
                    <a:pt x="21" y="52"/>
                  </a:cubicBezTo>
                  <a:cubicBezTo>
                    <a:pt x="21" y="53"/>
                    <a:pt x="22" y="53"/>
                    <a:pt x="22" y="53"/>
                  </a:cubicBezTo>
                  <a:cubicBezTo>
                    <a:pt x="22" y="54"/>
                    <a:pt x="22" y="54"/>
                    <a:pt x="22" y="55"/>
                  </a:cubicBezTo>
                  <a:cubicBezTo>
                    <a:pt x="21" y="55"/>
                    <a:pt x="21" y="55"/>
                    <a:pt x="21" y="54"/>
                  </a:cubicBezTo>
                  <a:cubicBezTo>
                    <a:pt x="21" y="53"/>
                    <a:pt x="19" y="53"/>
                    <a:pt x="19" y="53"/>
                  </a:cubicBezTo>
                  <a:cubicBezTo>
                    <a:pt x="18" y="53"/>
                    <a:pt x="18" y="53"/>
                    <a:pt x="18" y="54"/>
                  </a:cubicBezTo>
                  <a:cubicBezTo>
                    <a:pt x="17" y="54"/>
                    <a:pt x="17" y="53"/>
                    <a:pt x="16" y="53"/>
                  </a:cubicBezTo>
                  <a:cubicBezTo>
                    <a:pt x="16" y="53"/>
                    <a:pt x="15" y="54"/>
                    <a:pt x="15" y="54"/>
                  </a:cubicBezTo>
                  <a:cubicBezTo>
                    <a:pt x="15" y="55"/>
                    <a:pt x="14" y="59"/>
                    <a:pt x="16" y="59"/>
                  </a:cubicBezTo>
                  <a:cubicBezTo>
                    <a:pt x="17" y="59"/>
                    <a:pt x="16" y="58"/>
                    <a:pt x="17" y="57"/>
                  </a:cubicBezTo>
                  <a:cubicBezTo>
                    <a:pt x="18" y="58"/>
                    <a:pt x="18" y="58"/>
                    <a:pt x="19" y="57"/>
                  </a:cubicBezTo>
                  <a:cubicBezTo>
                    <a:pt x="19" y="59"/>
                    <a:pt x="18" y="59"/>
                    <a:pt x="18" y="60"/>
                  </a:cubicBezTo>
                  <a:cubicBezTo>
                    <a:pt x="19" y="61"/>
                    <a:pt x="20" y="60"/>
                    <a:pt x="20" y="61"/>
                  </a:cubicBezTo>
                  <a:cubicBezTo>
                    <a:pt x="20" y="62"/>
                    <a:pt x="20" y="63"/>
                    <a:pt x="20" y="64"/>
                  </a:cubicBezTo>
                  <a:cubicBezTo>
                    <a:pt x="21" y="64"/>
                    <a:pt x="21" y="64"/>
                    <a:pt x="21" y="64"/>
                  </a:cubicBezTo>
                  <a:cubicBezTo>
                    <a:pt x="22" y="64"/>
                    <a:pt x="22" y="64"/>
                    <a:pt x="22" y="65"/>
                  </a:cubicBezTo>
                  <a:cubicBezTo>
                    <a:pt x="23" y="64"/>
                    <a:pt x="23" y="64"/>
                    <a:pt x="24" y="63"/>
                  </a:cubicBezTo>
                  <a:cubicBezTo>
                    <a:pt x="24" y="63"/>
                    <a:pt x="24" y="62"/>
                    <a:pt x="24" y="62"/>
                  </a:cubicBezTo>
                  <a:cubicBezTo>
                    <a:pt x="25" y="62"/>
                    <a:pt x="25" y="63"/>
                    <a:pt x="25" y="63"/>
                  </a:cubicBezTo>
                  <a:cubicBezTo>
                    <a:pt x="26" y="63"/>
                    <a:pt x="26" y="62"/>
                    <a:pt x="26" y="62"/>
                  </a:cubicBezTo>
                  <a:cubicBezTo>
                    <a:pt x="26" y="63"/>
                    <a:pt x="27" y="63"/>
                    <a:pt x="27" y="64"/>
                  </a:cubicBezTo>
                  <a:cubicBezTo>
                    <a:pt x="28" y="64"/>
                    <a:pt x="28" y="64"/>
                    <a:pt x="28" y="64"/>
                  </a:cubicBezTo>
                  <a:cubicBezTo>
                    <a:pt x="29" y="64"/>
                    <a:pt x="30" y="64"/>
                    <a:pt x="30" y="65"/>
                  </a:cubicBezTo>
                  <a:cubicBezTo>
                    <a:pt x="31" y="66"/>
                    <a:pt x="31" y="66"/>
                    <a:pt x="32" y="67"/>
                  </a:cubicBezTo>
                  <a:cubicBezTo>
                    <a:pt x="33" y="66"/>
                    <a:pt x="34" y="68"/>
                    <a:pt x="34" y="69"/>
                  </a:cubicBezTo>
                  <a:cubicBezTo>
                    <a:pt x="34" y="70"/>
                    <a:pt x="34" y="70"/>
                    <a:pt x="35" y="70"/>
                  </a:cubicBezTo>
                  <a:cubicBezTo>
                    <a:pt x="35" y="71"/>
                    <a:pt x="36" y="70"/>
                    <a:pt x="36" y="71"/>
                  </a:cubicBezTo>
                  <a:cubicBezTo>
                    <a:pt x="37" y="71"/>
                    <a:pt x="37" y="71"/>
                    <a:pt x="38" y="71"/>
                  </a:cubicBezTo>
                  <a:cubicBezTo>
                    <a:pt x="38" y="71"/>
                    <a:pt x="39" y="71"/>
                    <a:pt x="39" y="72"/>
                  </a:cubicBezTo>
                  <a:cubicBezTo>
                    <a:pt x="40" y="72"/>
                    <a:pt x="40" y="72"/>
                    <a:pt x="40" y="72"/>
                  </a:cubicBezTo>
                  <a:cubicBezTo>
                    <a:pt x="40" y="73"/>
                    <a:pt x="41" y="73"/>
                    <a:pt x="41" y="74"/>
                  </a:cubicBezTo>
                  <a:cubicBezTo>
                    <a:pt x="41" y="74"/>
                    <a:pt x="40" y="74"/>
                    <a:pt x="40" y="75"/>
                  </a:cubicBezTo>
                  <a:cubicBezTo>
                    <a:pt x="40" y="75"/>
                    <a:pt x="40" y="76"/>
                    <a:pt x="40" y="76"/>
                  </a:cubicBezTo>
                  <a:cubicBezTo>
                    <a:pt x="40" y="77"/>
                    <a:pt x="39" y="77"/>
                    <a:pt x="39" y="78"/>
                  </a:cubicBezTo>
                  <a:cubicBezTo>
                    <a:pt x="39" y="78"/>
                    <a:pt x="39" y="78"/>
                    <a:pt x="39" y="78"/>
                  </a:cubicBezTo>
                  <a:cubicBezTo>
                    <a:pt x="39" y="79"/>
                    <a:pt x="38" y="79"/>
                    <a:pt x="38" y="79"/>
                  </a:cubicBezTo>
                  <a:cubicBezTo>
                    <a:pt x="39" y="81"/>
                    <a:pt x="38" y="82"/>
                    <a:pt x="38" y="83"/>
                  </a:cubicBezTo>
                  <a:cubicBezTo>
                    <a:pt x="37" y="83"/>
                    <a:pt x="37" y="83"/>
                    <a:pt x="36" y="84"/>
                  </a:cubicBezTo>
                  <a:cubicBezTo>
                    <a:pt x="36" y="84"/>
                    <a:pt x="36" y="85"/>
                    <a:pt x="35" y="85"/>
                  </a:cubicBezTo>
                  <a:cubicBezTo>
                    <a:pt x="35" y="86"/>
                    <a:pt x="35" y="86"/>
                    <a:pt x="35" y="87"/>
                  </a:cubicBezTo>
                  <a:cubicBezTo>
                    <a:pt x="35" y="87"/>
                    <a:pt x="34" y="87"/>
                    <a:pt x="34" y="89"/>
                  </a:cubicBezTo>
                  <a:cubicBezTo>
                    <a:pt x="34" y="89"/>
                    <a:pt x="34" y="89"/>
                    <a:pt x="34" y="90"/>
                  </a:cubicBezTo>
                  <a:cubicBezTo>
                    <a:pt x="33" y="90"/>
                    <a:pt x="33" y="90"/>
                    <a:pt x="33" y="90"/>
                  </a:cubicBezTo>
                  <a:cubicBezTo>
                    <a:pt x="33" y="90"/>
                    <a:pt x="32" y="90"/>
                    <a:pt x="32" y="90"/>
                  </a:cubicBezTo>
                  <a:cubicBezTo>
                    <a:pt x="32" y="91"/>
                    <a:pt x="32" y="91"/>
                    <a:pt x="32" y="92"/>
                  </a:cubicBezTo>
                  <a:cubicBezTo>
                    <a:pt x="31" y="92"/>
                    <a:pt x="31" y="93"/>
                    <a:pt x="30" y="93"/>
                  </a:cubicBezTo>
                  <a:cubicBezTo>
                    <a:pt x="30" y="94"/>
                    <a:pt x="30" y="95"/>
                    <a:pt x="29" y="94"/>
                  </a:cubicBezTo>
                  <a:cubicBezTo>
                    <a:pt x="30" y="95"/>
                    <a:pt x="29" y="97"/>
                    <a:pt x="29" y="97"/>
                  </a:cubicBezTo>
                  <a:cubicBezTo>
                    <a:pt x="29" y="98"/>
                    <a:pt x="29" y="98"/>
                    <a:pt x="29" y="99"/>
                  </a:cubicBezTo>
                  <a:cubicBezTo>
                    <a:pt x="29" y="99"/>
                    <a:pt x="29" y="99"/>
                    <a:pt x="28" y="99"/>
                  </a:cubicBezTo>
                  <a:cubicBezTo>
                    <a:pt x="28" y="100"/>
                    <a:pt x="28" y="100"/>
                    <a:pt x="28" y="101"/>
                  </a:cubicBezTo>
                  <a:cubicBezTo>
                    <a:pt x="28" y="102"/>
                    <a:pt x="29" y="102"/>
                    <a:pt x="28" y="102"/>
                  </a:cubicBezTo>
                  <a:cubicBezTo>
                    <a:pt x="29" y="103"/>
                    <a:pt x="29" y="103"/>
                    <a:pt x="30" y="103"/>
                  </a:cubicBezTo>
                  <a:cubicBezTo>
                    <a:pt x="29" y="104"/>
                    <a:pt x="28" y="104"/>
                    <a:pt x="28" y="104"/>
                  </a:cubicBezTo>
                  <a:cubicBezTo>
                    <a:pt x="27" y="103"/>
                    <a:pt x="27" y="103"/>
                    <a:pt x="27" y="103"/>
                  </a:cubicBezTo>
                  <a:cubicBezTo>
                    <a:pt x="27" y="103"/>
                    <a:pt x="27" y="103"/>
                    <a:pt x="26" y="103"/>
                  </a:cubicBezTo>
                  <a:cubicBezTo>
                    <a:pt x="27" y="103"/>
                    <a:pt x="26" y="103"/>
                    <a:pt x="26" y="102"/>
                  </a:cubicBezTo>
                  <a:cubicBezTo>
                    <a:pt x="26" y="102"/>
                    <a:pt x="26" y="101"/>
                    <a:pt x="25" y="100"/>
                  </a:cubicBezTo>
                  <a:cubicBezTo>
                    <a:pt x="26" y="99"/>
                    <a:pt x="25" y="98"/>
                    <a:pt x="25" y="97"/>
                  </a:cubicBezTo>
                  <a:cubicBezTo>
                    <a:pt x="25" y="96"/>
                    <a:pt x="25" y="96"/>
                    <a:pt x="25" y="95"/>
                  </a:cubicBezTo>
                  <a:cubicBezTo>
                    <a:pt x="25" y="94"/>
                    <a:pt x="24" y="95"/>
                    <a:pt x="25" y="94"/>
                  </a:cubicBezTo>
                  <a:cubicBezTo>
                    <a:pt x="25" y="94"/>
                    <a:pt x="26" y="94"/>
                    <a:pt x="26" y="93"/>
                  </a:cubicBezTo>
                  <a:cubicBezTo>
                    <a:pt x="25" y="92"/>
                    <a:pt x="25" y="93"/>
                    <a:pt x="25" y="92"/>
                  </a:cubicBezTo>
                  <a:cubicBezTo>
                    <a:pt x="25" y="91"/>
                    <a:pt x="25" y="89"/>
                    <a:pt x="26" y="88"/>
                  </a:cubicBezTo>
                  <a:cubicBezTo>
                    <a:pt x="26" y="87"/>
                    <a:pt x="25" y="86"/>
                    <a:pt x="26" y="85"/>
                  </a:cubicBezTo>
                  <a:cubicBezTo>
                    <a:pt x="26" y="84"/>
                    <a:pt x="25" y="84"/>
                    <a:pt x="25" y="84"/>
                  </a:cubicBezTo>
                  <a:cubicBezTo>
                    <a:pt x="25" y="84"/>
                    <a:pt x="25" y="83"/>
                    <a:pt x="26" y="83"/>
                  </a:cubicBezTo>
                  <a:cubicBezTo>
                    <a:pt x="26" y="81"/>
                    <a:pt x="25" y="81"/>
                    <a:pt x="25" y="80"/>
                  </a:cubicBezTo>
                  <a:cubicBezTo>
                    <a:pt x="24" y="80"/>
                    <a:pt x="23" y="78"/>
                    <a:pt x="23" y="78"/>
                  </a:cubicBezTo>
                  <a:cubicBezTo>
                    <a:pt x="23" y="77"/>
                    <a:pt x="23" y="77"/>
                    <a:pt x="23" y="77"/>
                  </a:cubicBezTo>
                  <a:cubicBezTo>
                    <a:pt x="22" y="76"/>
                    <a:pt x="21" y="76"/>
                    <a:pt x="21" y="74"/>
                  </a:cubicBezTo>
                  <a:cubicBezTo>
                    <a:pt x="22" y="74"/>
                    <a:pt x="22" y="74"/>
                    <a:pt x="22" y="74"/>
                  </a:cubicBezTo>
                  <a:cubicBezTo>
                    <a:pt x="22" y="73"/>
                    <a:pt x="21" y="73"/>
                    <a:pt x="21" y="73"/>
                  </a:cubicBezTo>
                  <a:cubicBezTo>
                    <a:pt x="22" y="72"/>
                    <a:pt x="21" y="71"/>
                    <a:pt x="21" y="70"/>
                  </a:cubicBezTo>
                  <a:cubicBezTo>
                    <a:pt x="21" y="69"/>
                    <a:pt x="22" y="69"/>
                    <a:pt x="22" y="68"/>
                  </a:cubicBezTo>
                  <a:cubicBezTo>
                    <a:pt x="21" y="67"/>
                    <a:pt x="22" y="67"/>
                    <a:pt x="22" y="67"/>
                  </a:cubicBezTo>
                  <a:cubicBezTo>
                    <a:pt x="22" y="66"/>
                    <a:pt x="21" y="66"/>
                    <a:pt x="21" y="65"/>
                  </a:cubicBezTo>
                  <a:cubicBezTo>
                    <a:pt x="21" y="65"/>
                    <a:pt x="21" y="66"/>
                    <a:pt x="21" y="66"/>
                  </a:cubicBezTo>
                  <a:cubicBezTo>
                    <a:pt x="20" y="66"/>
                    <a:pt x="20" y="64"/>
                    <a:pt x="19" y="64"/>
                  </a:cubicBezTo>
                  <a:cubicBezTo>
                    <a:pt x="19" y="64"/>
                    <a:pt x="19" y="64"/>
                    <a:pt x="19" y="64"/>
                  </a:cubicBezTo>
                  <a:cubicBezTo>
                    <a:pt x="18" y="63"/>
                    <a:pt x="18" y="63"/>
                    <a:pt x="18" y="63"/>
                  </a:cubicBezTo>
                  <a:cubicBezTo>
                    <a:pt x="17" y="63"/>
                    <a:pt x="17" y="62"/>
                    <a:pt x="16" y="62"/>
                  </a:cubicBezTo>
                  <a:cubicBezTo>
                    <a:pt x="16" y="62"/>
                    <a:pt x="16" y="62"/>
                    <a:pt x="16" y="61"/>
                  </a:cubicBezTo>
                  <a:cubicBezTo>
                    <a:pt x="14" y="61"/>
                    <a:pt x="13" y="60"/>
                    <a:pt x="11" y="60"/>
                  </a:cubicBezTo>
                  <a:cubicBezTo>
                    <a:pt x="11" y="59"/>
                    <a:pt x="11" y="58"/>
                    <a:pt x="11" y="57"/>
                  </a:cubicBezTo>
                  <a:cubicBezTo>
                    <a:pt x="10" y="56"/>
                    <a:pt x="10" y="56"/>
                    <a:pt x="9" y="55"/>
                  </a:cubicBezTo>
                  <a:cubicBezTo>
                    <a:pt x="9" y="55"/>
                    <a:pt x="9" y="54"/>
                    <a:pt x="9" y="54"/>
                  </a:cubicBezTo>
                  <a:cubicBezTo>
                    <a:pt x="9" y="56"/>
                    <a:pt x="9" y="55"/>
                    <a:pt x="9" y="56"/>
                  </a:cubicBezTo>
                  <a:cubicBezTo>
                    <a:pt x="9" y="56"/>
                    <a:pt x="9" y="56"/>
                    <a:pt x="8" y="56"/>
                  </a:cubicBezTo>
                  <a:cubicBezTo>
                    <a:pt x="8" y="55"/>
                    <a:pt x="8" y="54"/>
                    <a:pt x="7" y="54"/>
                  </a:cubicBezTo>
                  <a:cubicBezTo>
                    <a:pt x="7" y="54"/>
                    <a:pt x="7" y="53"/>
                    <a:pt x="7" y="53"/>
                  </a:cubicBezTo>
                  <a:cubicBezTo>
                    <a:pt x="7" y="53"/>
                    <a:pt x="7" y="51"/>
                    <a:pt x="6" y="50"/>
                  </a:cubicBezTo>
                  <a:cubicBezTo>
                    <a:pt x="6" y="50"/>
                    <a:pt x="6" y="50"/>
                    <a:pt x="6" y="50"/>
                  </a:cubicBezTo>
                  <a:cubicBezTo>
                    <a:pt x="7" y="41"/>
                    <a:pt x="11" y="32"/>
                    <a:pt x="17" y="25"/>
                  </a:cubicBezTo>
                  <a:close/>
                  <a:moveTo>
                    <a:pt x="24" y="18"/>
                  </a:moveTo>
                  <a:cubicBezTo>
                    <a:pt x="27" y="16"/>
                    <a:pt x="30" y="14"/>
                    <a:pt x="34" y="12"/>
                  </a:cubicBezTo>
                  <a:cubicBezTo>
                    <a:pt x="34" y="12"/>
                    <a:pt x="34" y="12"/>
                    <a:pt x="34" y="12"/>
                  </a:cubicBezTo>
                  <a:cubicBezTo>
                    <a:pt x="34" y="13"/>
                    <a:pt x="33" y="13"/>
                    <a:pt x="32" y="13"/>
                  </a:cubicBezTo>
                  <a:cubicBezTo>
                    <a:pt x="32" y="13"/>
                    <a:pt x="32" y="14"/>
                    <a:pt x="32" y="14"/>
                  </a:cubicBezTo>
                  <a:cubicBezTo>
                    <a:pt x="31" y="14"/>
                    <a:pt x="31" y="15"/>
                    <a:pt x="31" y="15"/>
                  </a:cubicBezTo>
                  <a:cubicBezTo>
                    <a:pt x="30" y="15"/>
                    <a:pt x="30" y="16"/>
                    <a:pt x="29" y="16"/>
                  </a:cubicBezTo>
                  <a:cubicBezTo>
                    <a:pt x="29" y="17"/>
                    <a:pt x="28" y="17"/>
                    <a:pt x="28" y="18"/>
                  </a:cubicBezTo>
                  <a:cubicBezTo>
                    <a:pt x="27" y="18"/>
                    <a:pt x="27" y="18"/>
                    <a:pt x="26" y="18"/>
                  </a:cubicBezTo>
                  <a:cubicBezTo>
                    <a:pt x="26" y="19"/>
                    <a:pt x="27" y="18"/>
                    <a:pt x="27" y="19"/>
                  </a:cubicBezTo>
                  <a:cubicBezTo>
                    <a:pt x="27" y="19"/>
                    <a:pt x="27" y="19"/>
                    <a:pt x="26" y="19"/>
                  </a:cubicBezTo>
                  <a:cubicBezTo>
                    <a:pt x="26" y="21"/>
                    <a:pt x="24" y="20"/>
                    <a:pt x="23" y="20"/>
                  </a:cubicBezTo>
                  <a:cubicBezTo>
                    <a:pt x="23" y="20"/>
                    <a:pt x="23" y="20"/>
                    <a:pt x="23" y="20"/>
                  </a:cubicBezTo>
                  <a:cubicBezTo>
                    <a:pt x="23" y="19"/>
                    <a:pt x="23" y="19"/>
                    <a:pt x="23" y="19"/>
                  </a:cubicBezTo>
                  <a:cubicBezTo>
                    <a:pt x="24" y="19"/>
                    <a:pt x="24" y="19"/>
                    <a:pt x="25" y="19"/>
                  </a:cubicBezTo>
                  <a:cubicBezTo>
                    <a:pt x="25" y="19"/>
                    <a:pt x="24" y="18"/>
                    <a:pt x="24" y="18"/>
                  </a:cubicBezTo>
                  <a:close/>
                  <a:moveTo>
                    <a:pt x="107" y="35"/>
                  </a:moveTo>
                  <a:cubicBezTo>
                    <a:pt x="107" y="35"/>
                    <a:pt x="106" y="35"/>
                    <a:pt x="106" y="36"/>
                  </a:cubicBezTo>
                  <a:cubicBezTo>
                    <a:pt x="106" y="37"/>
                    <a:pt x="107" y="36"/>
                    <a:pt x="107" y="36"/>
                  </a:cubicBezTo>
                  <a:cubicBezTo>
                    <a:pt x="108" y="36"/>
                    <a:pt x="108" y="37"/>
                    <a:pt x="108" y="38"/>
                  </a:cubicBezTo>
                  <a:cubicBezTo>
                    <a:pt x="108" y="39"/>
                    <a:pt x="109" y="40"/>
                    <a:pt x="108" y="41"/>
                  </a:cubicBezTo>
                  <a:cubicBezTo>
                    <a:pt x="108" y="42"/>
                    <a:pt x="107" y="43"/>
                    <a:pt x="107" y="44"/>
                  </a:cubicBezTo>
                  <a:cubicBezTo>
                    <a:pt x="106" y="44"/>
                    <a:pt x="106" y="44"/>
                    <a:pt x="106" y="45"/>
                  </a:cubicBezTo>
                  <a:cubicBezTo>
                    <a:pt x="105" y="46"/>
                    <a:pt x="106" y="49"/>
                    <a:pt x="105" y="50"/>
                  </a:cubicBezTo>
                  <a:cubicBezTo>
                    <a:pt x="104" y="49"/>
                    <a:pt x="104" y="49"/>
                    <a:pt x="104" y="48"/>
                  </a:cubicBezTo>
                  <a:cubicBezTo>
                    <a:pt x="104" y="47"/>
                    <a:pt x="103" y="47"/>
                    <a:pt x="103" y="46"/>
                  </a:cubicBezTo>
                  <a:cubicBezTo>
                    <a:pt x="102" y="46"/>
                    <a:pt x="103" y="47"/>
                    <a:pt x="103" y="48"/>
                  </a:cubicBezTo>
                  <a:cubicBezTo>
                    <a:pt x="103" y="48"/>
                    <a:pt x="102" y="48"/>
                    <a:pt x="102" y="48"/>
                  </a:cubicBezTo>
                  <a:cubicBezTo>
                    <a:pt x="102" y="49"/>
                    <a:pt x="102" y="49"/>
                    <a:pt x="102" y="49"/>
                  </a:cubicBezTo>
                  <a:cubicBezTo>
                    <a:pt x="102" y="50"/>
                    <a:pt x="102" y="50"/>
                    <a:pt x="103" y="50"/>
                  </a:cubicBezTo>
                  <a:cubicBezTo>
                    <a:pt x="103" y="51"/>
                    <a:pt x="103" y="51"/>
                    <a:pt x="103" y="51"/>
                  </a:cubicBezTo>
                  <a:cubicBezTo>
                    <a:pt x="103" y="52"/>
                    <a:pt x="103" y="54"/>
                    <a:pt x="103" y="54"/>
                  </a:cubicBezTo>
                  <a:cubicBezTo>
                    <a:pt x="102" y="54"/>
                    <a:pt x="102" y="55"/>
                    <a:pt x="102" y="55"/>
                  </a:cubicBezTo>
                  <a:cubicBezTo>
                    <a:pt x="102" y="56"/>
                    <a:pt x="101" y="57"/>
                    <a:pt x="100" y="58"/>
                  </a:cubicBezTo>
                  <a:cubicBezTo>
                    <a:pt x="100" y="58"/>
                    <a:pt x="99" y="58"/>
                    <a:pt x="98" y="59"/>
                  </a:cubicBezTo>
                  <a:cubicBezTo>
                    <a:pt x="99" y="59"/>
                    <a:pt x="99" y="59"/>
                    <a:pt x="99" y="59"/>
                  </a:cubicBezTo>
                  <a:cubicBezTo>
                    <a:pt x="99" y="59"/>
                    <a:pt x="99" y="60"/>
                    <a:pt x="98" y="60"/>
                  </a:cubicBezTo>
                  <a:cubicBezTo>
                    <a:pt x="99" y="63"/>
                    <a:pt x="98" y="65"/>
                    <a:pt x="97" y="65"/>
                  </a:cubicBezTo>
                  <a:cubicBezTo>
                    <a:pt x="97" y="64"/>
                    <a:pt x="96" y="64"/>
                    <a:pt x="96" y="64"/>
                  </a:cubicBezTo>
                  <a:cubicBezTo>
                    <a:pt x="96" y="64"/>
                    <a:pt x="95" y="63"/>
                    <a:pt x="95" y="62"/>
                  </a:cubicBezTo>
                  <a:cubicBezTo>
                    <a:pt x="94" y="63"/>
                    <a:pt x="95" y="64"/>
                    <a:pt x="95" y="64"/>
                  </a:cubicBezTo>
                  <a:cubicBezTo>
                    <a:pt x="95" y="65"/>
                    <a:pt x="95" y="65"/>
                    <a:pt x="96" y="66"/>
                  </a:cubicBezTo>
                  <a:cubicBezTo>
                    <a:pt x="96" y="67"/>
                    <a:pt x="97" y="67"/>
                    <a:pt x="97" y="69"/>
                  </a:cubicBezTo>
                  <a:cubicBezTo>
                    <a:pt x="96" y="68"/>
                    <a:pt x="95" y="67"/>
                    <a:pt x="94" y="66"/>
                  </a:cubicBezTo>
                  <a:cubicBezTo>
                    <a:pt x="94" y="65"/>
                    <a:pt x="94" y="65"/>
                    <a:pt x="94" y="65"/>
                  </a:cubicBezTo>
                  <a:cubicBezTo>
                    <a:pt x="93" y="64"/>
                    <a:pt x="94" y="64"/>
                    <a:pt x="94" y="64"/>
                  </a:cubicBezTo>
                  <a:cubicBezTo>
                    <a:pt x="94" y="63"/>
                    <a:pt x="94" y="62"/>
                    <a:pt x="93" y="62"/>
                  </a:cubicBezTo>
                  <a:cubicBezTo>
                    <a:pt x="93" y="62"/>
                    <a:pt x="93" y="61"/>
                    <a:pt x="93" y="61"/>
                  </a:cubicBezTo>
                  <a:cubicBezTo>
                    <a:pt x="93" y="60"/>
                    <a:pt x="92" y="61"/>
                    <a:pt x="91" y="60"/>
                  </a:cubicBezTo>
                  <a:cubicBezTo>
                    <a:pt x="91" y="60"/>
                    <a:pt x="92" y="60"/>
                    <a:pt x="92" y="59"/>
                  </a:cubicBezTo>
                  <a:cubicBezTo>
                    <a:pt x="91" y="59"/>
                    <a:pt x="91" y="58"/>
                    <a:pt x="91" y="57"/>
                  </a:cubicBezTo>
                  <a:cubicBezTo>
                    <a:pt x="90" y="58"/>
                    <a:pt x="89" y="58"/>
                    <a:pt x="89" y="58"/>
                  </a:cubicBezTo>
                  <a:cubicBezTo>
                    <a:pt x="89" y="59"/>
                    <a:pt x="88" y="59"/>
                    <a:pt x="88" y="60"/>
                  </a:cubicBezTo>
                  <a:cubicBezTo>
                    <a:pt x="87" y="60"/>
                    <a:pt x="88" y="61"/>
                    <a:pt x="87" y="60"/>
                  </a:cubicBezTo>
                  <a:cubicBezTo>
                    <a:pt x="87" y="61"/>
                    <a:pt x="87" y="61"/>
                    <a:pt x="87" y="61"/>
                  </a:cubicBezTo>
                  <a:cubicBezTo>
                    <a:pt x="87" y="61"/>
                    <a:pt x="87" y="61"/>
                    <a:pt x="86" y="61"/>
                  </a:cubicBezTo>
                  <a:cubicBezTo>
                    <a:pt x="87" y="63"/>
                    <a:pt x="86" y="64"/>
                    <a:pt x="86" y="65"/>
                  </a:cubicBezTo>
                  <a:cubicBezTo>
                    <a:pt x="85" y="65"/>
                    <a:pt x="85" y="65"/>
                    <a:pt x="84" y="65"/>
                  </a:cubicBezTo>
                  <a:cubicBezTo>
                    <a:pt x="84" y="65"/>
                    <a:pt x="84" y="64"/>
                    <a:pt x="84" y="64"/>
                  </a:cubicBezTo>
                  <a:cubicBezTo>
                    <a:pt x="84" y="63"/>
                    <a:pt x="84" y="63"/>
                    <a:pt x="84" y="62"/>
                  </a:cubicBezTo>
                  <a:cubicBezTo>
                    <a:pt x="83" y="61"/>
                    <a:pt x="83" y="60"/>
                    <a:pt x="82" y="59"/>
                  </a:cubicBezTo>
                  <a:cubicBezTo>
                    <a:pt x="83" y="59"/>
                    <a:pt x="82" y="59"/>
                    <a:pt x="82" y="58"/>
                  </a:cubicBezTo>
                  <a:cubicBezTo>
                    <a:pt x="82" y="58"/>
                    <a:pt x="81" y="58"/>
                    <a:pt x="81" y="57"/>
                  </a:cubicBezTo>
                  <a:cubicBezTo>
                    <a:pt x="81" y="57"/>
                    <a:pt x="81" y="57"/>
                    <a:pt x="82" y="57"/>
                  </a:cubicBezTo>
                  <a:cubicBezTo>
                    <a:pt x="81" y="57"/>
                    <a:pt x="80" y="56"/>
                    <a:pt x="79" y="56"/>
                  </a:cubicBezTo>
                  <a:cubicBezTo>
                    <a:pt x="79" y="56"/>
                    <a:pt x="79" y="56"/>
                    <a:pt x="79" y="55"/>
                  </a:cubicBezTo>
                  <a:cubicBezTo>
                    <a:pt x="78" y="55"/>
                    <a:pt x="78" y="56"/>
                    <a:pt x="77" y="56"/>
                  </a:cubicBezTo>
                  <a:cubicBezTo>
                    <a:pt x="77" y="55"/>
                    <a:pt x="77" y="55"/>
                    <a:pt x="76" y="55"/>
                  </a:cubicBezTo>
                  <a:cubicBezTo>
                    <a:pt x="75" y="55"/>
                    <a:pt x="75" y="53"/>
                    <a:pt x="74" y="52"/>
                  </a:cubicBezTo>
                  <a:cubicBezTo>
                    <a:pt x="74" y="52"/>
                    <a:pt x="73" y="53"/>
                    <a:pt x="73" y="53"/>
                  </a:cubicBezTo>
                  <a:cubicBezTo>
                    <a:pt x="74" y="53"/>
                    <a:pt x="74" y="54"/>
                    <a:pt x="74" y="54"/>
                  </a:cubicBezTo>
                  <a:cubicBezTo>
                    <a:pt x="74" y="55"/>
                    <a:pt x="75" y="55"/>
                    <a:pt x="75" y="56"/>
                  </a:cubicBezTo>
                  <a:cubicBezTo>
                    <a:pt x="75" y="55"/>
                    <a:pt x="76" y="55"/>
                    <a:pt x="76" y="55"/>
                  </a:cubicBezTo>
                  <a:cubicBezTo>
                    <a:pt x="76" y="57"/>
                    <a:pt x="77" y="57"/>
                    <a:pt x="77" y="57"/>
                  </a:cubicBezTo>
                  <a:cubicBezTo>
                    <a:pt x="77" y="58"/>
                    <a:pt x="77" y="58"/>
                    <a:pt x="77" y="59"/>
                  </a:cubicBezTo>
                  <a:cubicBezTo>
                    <a:pt x="76" y="59"/>
                    <a:pt x="76" y="60"/>
                    <a:pt x="75" y="60"/>
                  </a:cubicBezTo>
                  <a:cubicBezTo>
                    <a:pt x="75" y="60"/>
                    <a:pt x="75" y="61"/>
                    <a:pt x="75" y="61"/>
                  </a:cubicBezTo>
                  <a:cubicBezTo>
                    <a:pt x="73" y="61"/>
                    <a:pt x="72" y="62"/>
                    <a:pt x="71" y="63"/>
                  </a:cubicBezTo>
                  <a:cubicBezTo>
                    <a:pt x="70" y="62"/>
                    <a:pt x="70" y="61"/>
                    <a:pt x="70" y="60"/>
                  </a:cubicBezTo>
                  <a:cubicBezTo>
                    <a:pt x="69" y="59"/>
                    <a:pt x="69" y="58"/>
                    <a:pt x="68" y="57"/>
                  </a:cubicBezTo>
                  <a:cubicBezTo>
                    <a:pt x="68" y="56"/>
                    <a:pt x="67" y="55"/>
                    <a:pt x="67" y="55"/>
                  </a:cubicBezTo>
                  <a:cubicBezTo>
                    <a:pt x="67" y="55"/>
                    <a:pt x="67" y="56"/>
                    <a:pt x="67" y="57"/>
                  </a:cubicBezTo>
                  <a:cubicBezTo>
                    <a:pt x="67" y="57"/>
                    <a:pt x="68" y="57"/>
                    <a:pt x="68" y="58"/>
                  </a:cubicBezTo>
                  <a:cubicBezTo>
                    <a:pt x="68" y="59"/>
                    <a:pt x="69" y="59"/>
                    <a:pt x="69" y="61"/>
                  </a:cubicBezTo>
                  <a:cubicBezTo>
                    <a:pt x="70" y="61"/>
                    <a:pt x="70" y="62"/>
                    <a:pt x="71" y="63"/>
                  </a:cubicBezTo>
                  <a:cubicBezTo>
                    <a:pt x="71" y="63"/>
                    <a:pt x="72" y="63"/>
                    <a:pt x="72" y="63"/>
                  </a:cubicBezTo>
                  <a:cubicBezTo>
                    <a:pt x="73" y="63"/>
                    <a:pt x="73" y="63"/>
                    <a:pt x="74" y="63"/>
                  </a:cubicBezTo>
                  <a:cubicBezTo>
                    <a:pt x="74" y="63"/>
                    <a:pt x="74" y="64"/>
                    <a:pt x="74" y="65"/>
                  </a:cubicBezTo>
                  <a:cubicBezTo>
                    <a:pt x="73" y="66"/>
                    <a:pt x="72" y="68"/>
                    <a:pt x="71" y="69"/>
                  </a:cubicBezTo>
                  <a:cubicBezTo>
                    <a:pt x="71" y="70"/>
                    <a:pt x="70" y="70"/>
                    <a:pt x="70" y="70"/>
                  </a:cubicBezTo>
                  <a:cubicBezTo>
                    <a:pt x="70" y="72"/>
                    <a:pt x="69" y="72"/>
                    <a:pt x="69" y="73"/>
                  </a:cubicBezTo>
                  <a:cubicBezTo>
                    <a:pt x="69" y="75"/>
                    <a:pt x="69" y="77"/>
                    <a:pt x="69" y="79"/>
                  </a:cubicBezTo>
                  <a:cubicBezTo>
                    <a:pt x="68" y="80"/>
                    <a:pt x="67" y="82"/>
                    <a:pt x="67" y="84"/>
                  </a:cubicBezTo>
                  <a:cubicBezTo>
                    <a:pt x="66" y="84"/>
                    <a:pt x="66" y="84"/>
                    <a:pt x="66" y="84"/>
                  </a:cubicBezTo>
                  <a:cubicBezTo>
                    <a:pt x="66" y="85"/>
                    <a:pt x="66" y="86"/>
                    <a:pt x="66" y="86"/>
                  </a:cubicBezTo>
                  <a:cubicBezTo>
                    <a:pt x="65" y="87"/>
                    <a:pt x="64" y="88"/>
                    <a:pt x="64" y="89"/>
                  </a:cubicBezTo>
                  <a:cubicBezTo>
                    <a:pt x="62" y="89"/>
                    <a:pt x="62" y="90"/>
                    <a:pt x="60" y="91"/>
                  </a:cubicBezTo>
                  <a:cubicBezTo>
                    <a:pt x="59" y="89"/>
                    <a:pt x="59" y="87"/>
                    <a:pt x="58" y="86"/>
                  </a:cubicBezTo>
                  <a:cubicBezTo>
                    <a:pt x="58" y="86"/>
                    <a:pt x="58" y="85"/>
                    <a:pt x="58" y="84"/>
                  </a:cubicBezTo>
                  <a:cubicBezTo>
                    <a:pt x="58" y="83"/>
                    <a:pt x="57" y="82"/>
                    <a:pt x="57" y="81"/>
                  </a:cubicBezTo>
                  <a:cubicBezTo>
                    <a:pt x="57" y="80"/>
                    <a:pt x="57" y="78"/>
                    <a:pt x="57" y="77"/>
                  </a:cubicBezTo>
                  <a:cubicBezTo>
                    <a:pt x="57" y="76"/>
                    <a:pt x="57" y="75"/>
                    <a:pt x="57" y="74"/>
                  </a:cubicBezTo>
                  <a:cubicBezTo>
                    <a:pt x="57" y="73"/>
                    <a:pt x="56" y="72"/>
                    <a:pt x="55" y="71"/>
                  </a:cubicBezTo>
                  <a:cubicBezTo>
                    <a:pt x="55" y="70"/>
                    <a:pt x="56" y="69"/>
                    <a:pt x="56" y="67"/>
                  </a:cubicBezTo>
                  <a:cubicBezTo>
                    <a:pt x="55" y="67"/>
                    <a:pt x="55" y="68"/>
                    <a:pt x="55" y="68"/>
                  </a:cubicBezTo>
                  <a:cubicBezTo>
                    <a:pt x="54" y="68"/>
                    <a:pt x="54" y="67"/>
                    <a:pt x="53" y="67"/>
                  </a:cubicBezTo>
                  <a:cubicBezTo>
                    <a:pt x="53" y="67"/>
                    <a:pt x="53" y="66"/>
                    <a:pt x="53" y="66"/>
                  </a:cubicBezTo>
                  <a:cubicBezTo>
                    <a:pt x="52" y="66"/>
                    <a:pt x="52" y="67"/>
                    <a:pt x="52" y="68"/>
                  </a:cubicBezTo>
                  <a:cubicBezTo>
                    <a:pt x="51" y="67"/>
                    <a:pt x="50" y="68"/>
                    <a:pt x="49" y="68"/>
                  </a:cubicBezTo>
                  <a:cubicBezTo>
                    <a:pt x="48" y="68"/>
                    <a:pt x="47" y="67"/>
                    <a:pt x="46" y="66"/>
                  </a:cubicBezTo>
                  <a:cubicBezTo>
                    <a:pt x="46" y="65"/>
                    <a:pt x="46" y="64"/>
                    <a:pt x="45" y="63"/>
                  </a:cubicBezTo>
                  <a:cubicBezTo>
                    <a:pt x="45" y="61"/>
                    <a:pt x="45" y="59"/>
                    <a:pt x="45" y="58"/>
                  </a:cubicBezTo>
                  <a:cubicBezTo>
                    <a:pt x="45" y="57"/>
                    <a:pt x="46" y="56"/>
                    <a:pt x="46" y="55"/>
                  </a:cubicBezTo>
                  <a:cubicBezTo>
                    <a:pt x="46" y="54"/>
                    <a:pt x="47" y="54"/>
                    <a:pt x="48" y="53"/>
                  </a:cubicBezTo>
                  <a:cubicBezTo>
                    <a:pt x="48" y="52"/>
                    <a:pt x="48" y="51"/>
                    <a:pt x="48" y="50"/>
                  </a:cubicBezTo>
                  <a:cubicBezTo>
                    <a:pt x="49" y="50"/>
                    <a:pt x="49" y="49"/>
                    <a:pt x="50" y="49"/>
                  </a:cubicBezTo>
                  <a:cubicBezTo>
                    <a:pt x="50" y="49"/>
                    <a:pt x="50" y="49"/>
                    <a:pt x="51" y="49"/>
                  </a:cubicBezTo>
                  <a:cubicBezTo>
                    <a:pt x="51" y="49"/>
                    <a:pt x="53" y="48"/>
                    <a:pt x="54" y="49"/>
                  </a:cubicBezTo>
                  <a:cubicBezTo>
                    <a:pt x="55" y="48"/>
                    <a:pt x="56" y="48"/>
                    <a:pt x="57" y="48"/>
                  </a:cubicBezTo>
                  <a:cubicBezTo>
                    <a:pt x="57" y="48"/>
                    <a:pt x="57" y="49"/>
                    <a:pt x="57" y="49"/>
                  </a:cubicBezTo>
                  <a:cubicBezTo>
                    <a:pt x="57" y="49"/>
                    <a:pt x="57" y="49"/>
                    <a:pt x="57" y="50"/>
                  </a:cubicBezTo>
                  <a:cubicBezTo>
                    <a:pt x="58" y="51"/>
                    <a:pt x="59" y="51"/>
                    <a:pt x="60" y="52"/>
                  </a:cubicBezTo>
                  <a:cubicBezTo>
                    <a:pt x="61" y="52"/>
                    <a:pt x="61" y="51"/>
                    <a:pt x="61" y="51"/>
                  </a:cubicBezTo>
                  <a:cubicBezTo>
                    <a:pt x="63" y="51"/>
                    <a:pt x="64" y="51"/>
                    <a:pt x="66" y="52"/>
                  </a:cubicBezTo>
                  <a:cubicBezTo>
                    <a:pt x="67" y="52"/>
                    <a:pt x="66" y="50"/>
                    <a:pt x="67" y="50"/>
                  </a:cubicBezTo>
                  <a:cubicBezTo>
                    <a:pt x="67" y="49"/>
                    <a:pt x="67" y="49"/>
                    <a:pt x="67" y="49"/>
                  </a:cubicBezTo>
                  <a:cubicBezTo>
                    <a:pt x="66" y="48"/>
                    <a:pt x="67" y="50"/>
                    <a:pt x="66" y="50"/>
                  </a:cubicBezTo>
                  <a:cubicBezTo>
                    <a:pt x="65" y="50"/>
                    <a:pt x="66" y="49"/>
                    <a:pt x="65" y="49"/>
                  </a:cubicBezTo>
                  <a:cubicBezTo>
                    <a:pt x="65" y="49"/>
                    <a:pt x="64" y="49"/>
                    <a:pt x="63" y="49"/>
                  </a:cubicBezTo>
                  <a:cubicBezTo>
                    <a:pt x="63" y="48"/>
                    <a:pt x="63" y="48"/>
                    <a:pt x="63" y="48"/>
                  </a:cubicBezTo>
                  <a:cubicBezTo>
                    <a:pt x="63" y="47"/>
                    <a:pt x="63" y="47"/>
                    <a:pt x="63" y="46"/>
                  </a:cubicBezTo>
                  <a:cubicBezTo>
                    <a:pt x="63" y="46"/>
                    <a:pt x="62" y="46"/>
                    <a:pt x="62" y="46"/>
                  </a:cubicBezTo>
                  <a:cubicBezTo>
                    <a:pt x="62" y="47"/>
                    <a:pt x="62" y="48"/>
                    <a:pt x="62" y="49"/>
                  </a:cubicBezTo>
                  <a:cubicBezTo>
                    <a:pt x="63" y="48"/>
                    <a:pt x="63" y="49"/>
                    <a:pt x="63" y="49"/>
                  </a:cubicBezTo>
                  <a:cubicBezTo>
                    <a:pt x="62" y="49"/>
                    <a:pt x="62" y="49"/>
                    <a:pt x="62" y="49"/>
                  </a:cubicBezTo>
                  <a:cubicBezTo>
                    <a:pt x="62" y="49"/>
                    <a:pt x="62" y="49"/>
                    <a:pt x="62" y="49"/>
                  </a:cubicBezTo>
                  <a:cubicBezTo>
                    <a:pt x="62" y="49"/>
                    <a:pt x="61" y="49"/>
                    <a:pt x="61" y="48"/>
                  </a:cubicBezTo>
                  <a:cubicBezTo>
                    <a:pt x="61" y="48"/>
                    <a:pt x="61" y="47"/>
                    <a:pt x="61" y="47"/>
                  </a:cubicBezTo>
                  <a:cubicBezTo>
                    <a:pt x="61" y="47"/>
                    <a:pt x="61" y="46"/>
                    <a:pt x="60" y="46"/>
                  </a:cubicBezTo>
                  <a:cubicBezTo>
                    <a:pt x="60" y="46"/>
                    <a:pt x="60" y="45"/>
                    <a:pt x="60" y="45"/>
                  </a:cubicBezTo>
                  <a:cubicBezTo>
                    <a:pt x="59" y="44"/>
                    <a:pt x="58" y="44"/>
                    <a:pt x="58" y="43"/>
                  </a:cubicBezTo>
                  <a:cubicBezTo>
                    <a:pt x="57" y="45"/>
                    <a:pt x="60" y="45"/>
                    <a:pt x="60" y="46"/>
                  </a:cubicBezTo>
                  <a:cubicBezTo>
                    <a:pt x="60" y="47"/>
                    <a:pt x="59" y="45"/>
                    <a:pt x="59" y="46"/>
                  </a:cubicBezTo>
                  <a:cubicBezTo>
                    <a:pt x="59" y="46"/>
                    <a:pt x="60" y="46"/>
                    <a:pt x="59" y="47"/>
                  </a:cubicBezTo>
                  <a:cubicBezTo>
                    <a:pt x="59" y="47"/>
                    <a:pt x="58" y="47"/>
                    <a:pt x="59" y="48"/>
                  </a:cubicBezTo>
                  <a:cubicBezTo>
                    <a:pt x="58" y="48"/>
                    <a:pt x="58" y="48"/>
                    <a:pt x="58" y="47"/>
                  </a:cubicBezTo>
                  <a:cubicBezTo>
                    <a:pt x="58" y="47"/>
                    <a:pt x="59" y="47"/>
                    <a:pt x="59" y="47"/>
                  </a:cubicBezTo>
                  <a:cubicBezTo>
                    <a:pt x="58" y="46"/>
                    <a:pt x="58" y="45"/>
                    <a:pt x="57" y="45"/>
                  </a:cubicBezTo>
                  <a:cubicBezTo>
                    <a:pt x="57" y="45"/>
                    <a:pt x="57" y="45"/>
                    <a:pt x="56" y="44"/>
                  </a:cubicBezTo>
                  <a:cubicBezTo>
                    <a:pt x="56" y="46"/>
                    <a:pt x="57" y="47"/>
                    <a:pt x="56" y="47"/>
                  </a:cubicBezTo>
                  <a:cubicBezTo>
                    <a:pt x="56" y="46"/>
                    <a:pt x="55" y="44"/>
                    <a:pt x="56" y="44"/>
                  </a:cubicBezTo>
                  <a:cubicBezTo>
                    <a:pt x="55" y="44"/>
                    <a:pt x="55" y="44"/>
                    <a:pt x="54" y="44"/>
                  </a:cubicBezTo>
                  <a:cubicBezTo>
                    <a:pt x="53" y="44"/>
                    <a:pt x="53" y="45"/>
                    <a:pt x="52" y="46"/>
                  </a:cubicBezTo>
                  <a:cubicBezTo>
                    <a:pt x="53" y="47"/>
                    <a:pt x="52" y="48"/>
                    <a:pt x="52" y="49"/>
                  </a:cubicBezTo>
                  <a:cubicBezTo>
                    <a:pt x="51" y="48"/>
                    <a:pt x="51" y="48"/>
                    <a:pt x="50" y="49"/>
                  </a:cubicBezTo>
                  <a:cubicBezTo>
                    <a:pt x="50" y="48"/>
                    <a:pt x="49" y="48"/>
                    <a:pt x="48" y="48"/>
                  </a:cubicBezTo>
                  <a:cubicBezTo>
                    <a:pt x="49" y="47"/>
                    <a:pt x="48" y="47"/>
                    <a:pt x="48" y="46"/>
                  </a:cubicBezTo>
                  <a:cubicBezTo>
                    <a:pt x="49" y="46"/>
                    <a:pt x="48" y="45"/>
                    <a:pt x="48" y="44"/>
                  </a:cubicBezTo>
                  <a:cubicBezTo>
                    <a:pt x="50" y="44"/>
                    <a:pt x="50" y="43"/>
                    <a:pt x="51" y="44"/>
                  </a:cubicBezTo>
                  <a:cubicBezTo>
                    <a:pt x="52" y="44"/>
                    <a:pt x="52" y="43"/>
                    <a:pt x="52" y="43"/>
                  </a:cubicBezTo>
                  <a:cubicBezTo>
                    <a:pt x="52" y="42"/>
                    <a:pt x="51" y="42"/>
                    <a:pt x="51" y="41"/>
                  </a:cubicBezTo>
                  <a:cubicBezTo>
                    <a:pt x="51" y="41"/>
                    <a:pt x="50" y="41"/>
                    <a:pt x="50" y="41"/>
                  </a:cubicBezTo>
                  <a:cubicBezTo>
                    <a:pt x="50" y="40"/>
                    <a:pt x="50" y="40"/>
                    <a:pt x="51" y="40"/>
                  </a:cubicBezTo>
                  <a:cubicBezTo>
                    <a:pt x="51" y="40"/>
                    <a:pt x="51" y="39"/>
                    <a:pt x="52" y="39"/>
                  </a:cubicBezTo>
                  <a:cubicBezTo>
                    <a:pt x="52" y="39"/>
                    <a:pt x="52" y="39"/>
                    <a:pt x="52" y="39"/>
                  </a:cubicBezTo>
                  <a:cubicBezTo>
                    <a:pt x="51" y="39"/>
                    <a:pt x="50" y="39"/>
                    <a:pt x="49" y="39"/>
                  </a:cubicBezTo>
                  <a:cubicBezTo>
                    <a:pt x="49" y="39"/>
                    <a:pt x="50" y="39"/>
                    <a:pt x="50" y="39"/>
                  </a:cubicBezTo>
                  <a:cubicBezTo>
                    <a:pt x="50" y="38"/>
                    <a:pt x="50" y="38"/>
                    <a:pt x="50" y="37"/>
                  </a:cubicBezTo>
                  <a:cubicBezTo>
                    <a:pt x="50" y="37"/>
                    <a:pt x="51" y="37"/>
                    <a:pt x="51" y="36"/>
                  </a:cubicBezTo>
                  <a:cubicBezTo>
                    <a:pt x="51" y="36"/>
                    <a:pt x="50" y="36"/>
                    <a:pt x="50" y="35"/>
                  </a:cubicBezTo>
                  <a:cubicBezTo>
                    <a:pt x="50" y="34"/>
                    <a:pt x="50" y="34"/>
                    <a:pt x="50" y="33"/>
                  </a:cubicBezTo>
                  <a:cubicBezTo>
                    <a:pt x="51" y="32"/>
                    <a:pt x="51" y="32"/>
                    <a:pt x="52" y="32"/>
                  </a:cubicBezTo>
                  <a:cubicBezTo>
                    <a:pt x="52" y="33"/>
                    <a:pt x="51" y="33"/>
                    <a:pt x="51" y="33"/>
                  </a:cubicBezTo>
                  <a:cubicBezTo>
                    <a:pt x="51" y="33"/>
                    <a:pt x="51" y="33"/>
                    <a:pt x="52" y="34"/>
                  </a:cubicBezTo>
                  <a:cubicBezTo>
                    <a:pt x="51" y="35"/>
                    <a:pt x="52" y="35"/>
                    <a:pt x="52" y="36"/>
                  </a:cubicBezTo>
                  <a:cubicBezTo>
                    <a:pt x="52" y="37"/>
                    <a:pt x="53" y="37"/>
                    <a:pt x="53" y="37"/>
                  </a:cubicBezTo>
                  <a:cubicBezTo>
                    <a:pt x="52" y="38"/>
                    <a:pt x="52" y="38"/>
                    <a:pt x="52" y="39"/>
                  </a:cubicBezTo>
                  <a:cubicBezTo>
                    <a:pt x="53" y="39"/>
                    <a:pt x="52" y="38"/>
                    <a:pt x="54" y="38"/>
                  </a:cubicBezTo>
                  <a:cubicBezTo>
                    <a:pt x="53" y="37"/>
                    <a:pt x="54" y="37"/>
                    <a:pt x="54" y="37"/>
                  </a:cubicBezTo>
                  <a:cubicBezTo>
                    <a:pt x="54" y="37"/>
                    <a:pt x="55" y="36"/>
                    <a:pt x="55" y="36"/>
                  </a:cubicBezTo>
                  <a:cubicBezTo>
                    <a:pt x="55" y="36"/>
                    <a:pt x="56" y="36"/>
                    <a:pt x="55" y="36"/>
                  </a:cubicBezTo>
                  <a:cubicBezTo>
                    <a:pt x="55" y="35"/>
                    <a:pt x="55" y="35"/>
                    <a:pt x="56" y="34"/>
                  </a:cubicBezTo>
                  <a:cubicBezTo>
                    <a:pt x="56" y="34"/>
                    <a:pt x="55" y="34"/>
                    <a:pt x="54" y="33"/>
                  </a:cubicBezTo>
                  <a:cubicBezTo>
                    <a:pt x="54" y="33"/>
                    <a:pt x="54" y="32"/>
                    <a:pt x="54" y="31"/>
                  </a:cubicBezTo>
                  <a:cubicBezTo>
                    <a:pt x="54" y="30"/>
                    <a:pt x="55" y="29"/>
                    <a:pt x="56" y="29"/>
                  </a:cubicBezTo>
                  <a:cubicBezTo>
                    <a:pt x="56" y="29"/>
                    <a:pt x="56" y="28"/>
                    <a:pt x="56" y="28"/>
                  </a:cubicBezTo>
                  <a:cubicBezTo>
                    <a:pt x="56" y="28"/>
                    <a:pt x="56" y="28"/>
                    <a:pt x="56" y="28"/>
                  </a:cubicBezTo>
                  <a:cubicBezTo>
                    <a:pt x="57" y="28"/>
                    <a:pt x="57" y="27"/>
                    <a:pt x="57" y="26"/>
                  </a:cubicBezTo>
                  <a:cubicBezTo>
                    <a:pt x="58" y="25"/>
                    <a:pt x="59" y="25"/>
                    <a:pt x="59" y="24"/>
                  </a:cubicBezTo>
                  <a:cubicBezTo>
                    <a:pt x="60" y="24"/>
                    <a:pt x="60" y="23"/>
                    <a:pt x="60" y="24"/>
                  </a:cubicBezTo>
                  <a:cubicBezTo>
                    <a:pt x="61" y="23"/>
                    <a:pt x="61" y="23"/>
                    <a:pt x="61" y="23"/>
                  </a:cubicBezTo>
                  <a:cubicBezTo>
                    <a:pt x="62" y="23"/>
                    <a:pt x="63" y="23"/>
                    <a:pt x="63" y="23"/>
                  </a:cubicBezTo>
                  <a:cubicBezTo>
                    <a:pt x="63" y="23"/>
                    <a:pt x="64" y="23"/>
                    <a:pt x="64" y="24"/>
                  </a:cubicBezTo>
                  <a:cubicBezTo>
                    <a:pt x="65" y="24"/>
                    <a:pt x="65" y="24"/>
                    <a:pt x="65" y="25"/>
                  </a:cubicBezTo>
                  <a:cubicBezTo>
                    <a:pt x="67" y="25"/>
                    <a:pt x="68" y="25"/>
                    <a:pt x="68" y="27"/>
                  </a:cubicBezTo>
                  <a:cubicBezTo>
                    <a:pt x="69" y="27"/>
                    <a:pt x="69" y="26"/>
                    <a:pt x="69" y="25"/>
                  </a:cubicBezTo>
                  <a:cubicBezTo>
                    <a:pt x="69" y="25"/>
                    <a:pt x="69" y="25"/>
                    <a:pt x="70" y="25"/>
                  </a:cubicBezTo>
                  <a:cubicBezTo>
                    <a:pt x="70" y="25"/>
                    <a:pt x="70" y="26"/>
                    <a:pt x="70" y="26"/>
                  </a:cubicBezTo>
                  <a:cubicBezTo>
                    <a:pt x="71" y="26"/>
                    <a:pt x="71" y="25"/>
                    <a:pt x="72" y="25"/>
                  </a:cubicBezTo>
                  <a:cubicBezTo>
                    <a:pt x="73" y="25"/>
                    <a:pt x="74" y="24"/>
                    <a:pt x="75" y="25"/>
                  </a:cubicBezTo>
                  <a:cubicBezTo>
                    <a:pt x="75" y="24"/>
                    <a:pt x="74" y="24"/>
                    <a:pt x="74" y="23"/>
                  </a:cubicBezTo>
                  <a:cubicBezTo>
                    <a:pt x="75" y="23"/>
                    <a:pt x="75" y="24"/>
                    <a:pt x="76" y="24"/>
                  </a:cubicBezTo>
                  <a:cubicBezTo>
                    <a:pt x="77" y="23"/>
                    <a:pt x="78" y="22"/>
                    <a:pt x="78" y="21"/>
                  </a:cubicBezTo>
                  <a:cubicBezTo>
                    <a:pt x="79" y="21"/>
                    <a:pt x="79" y="22"/>
                    <a:pt x="79" y="22"/>
                  </a:cubicBezTo>
                  <a:cubicBezTo>
                    <a:pt x="80" y="23"/>
                    <a:pt x="80" y="21"/>
                    <a:pt x="80" y="22"/>
                  </a:cubicBezTo>
                  <a:cubicBezTo>
                    <a:pt x="80" y="22"/>
                    <a:pt x="80" y="23"/>
                    <a:pt x="80" y="23"/>
                  </a:cubicBezTo>
                  <a:cubicBezTo>
                    <a:pt x="81" y="23"/>
                    <a:pt x="81" y="22"/>
                    <a:pt x="81" y="22"/>
                  </a:cubicBezTo>
                  <a:cubicBezTo>
                    <a:pt x="82" y="22"/>
                    <a:pt x="82" y="22"/>
                    <a:pt x="83" y="23"/>
                  </a:cubicBezTo>
                  <a:cubicBezTo>
                    <a:pt x="83" y="22"/>
                    <a:pt x="82" y="22"/>
                    <a:pt x="82" y="21"/>
                  </a:cubicBezTo>
                  <a:cubicBezTo>
                    <a:pt x="82" y="20"/>
                    <a:pt x="82" y="21"/>
                    <a:pt x="83" y="21"/>
                  </a:cubicBezTo>
                  <a:cubicBezTo>
                    <a:pt x="83" y="21"/>
                    <a:pt x="83" y="20"/>
                    <a:pt x="83" y="20"/>
                  </a:cubicBezTo>
                  <a:cubicBezTo>
                    <a:pt x="84" y="20"/>
                    <a:pt x="84" y="19"/>
                    <a:pt x="84" y="19"/>
                  </a:cubicBezTo>
                  <a:cubicBezTo>
                    <a:pt x="85" y="19"/>
                    <a:pt x="86" y="19"/>
                    <a:pt x="87" y="18"/>
                  </a:cubicBezTo>
                  <a:cubicBezTo>
                    <a:pt x="87" y="18"/>
                    <a:pt x="87" y="19"/>
                    <a:pt x="87" y="19"/>
                  </a:cubicBezTo>
                  <a:cubicBezTo>
                    <a:pt x="88" y="19"/>
                    <a:pt x="88" y="18"/>
                    <a:pt x="89" y="18"/>
                  </a:cubicBezTo>
                  <a:cubicBezTo>
                    <a:pt x="89" y="18"/>
                    <a:pt x="89" y="17"/>
                    <a:pt x="89" y="17"/>
                  </a:cubicBezTo>
                  <a:cubicBezTo>
                    <a:pt x="90" y="17"/>
                    <a:pt x="90" y="17"/>
                    <a:pt x="90" y="18"/>
                  </a:cubicBezTo>
                  <a:cubicBezTo>
                    <a:pt x="91" y="18"/>
                    <a:pt x="92" y="18"/>
                    <a:pt x="92" y="17"/>
                  </a:cubicBezTo>
                  <a:cubicBezTo>
                    <a:pt x="93" y="18"/>
                    <a:pt x="93" y="18"/>
                    <a:pt x="93" y="19"/>
                  </a:cubicBezTo>
                  <a:cubicBezTo>
                    <a:pt x="93" y="20"/>
                    <a:pt x="93" y="20"/>
                    <a:pt x="93" y="20"/>
                  </a:cubicBezTo>
                  <a:cubicBezTo>
                    <a:pt x="94" y="20"/>
                    <a:pt x="94" y="21"/>
                    <a:pt x="95" y="21"/>
                  </a:cubicBezTo>
                  <a:cubicBezTo>
                    <a:pt x="95" y="21"/>
                    <a:pt x="95" y="21"/>
                    <a:pt x="95" y="21"/>
                  </a:cubicBezTo>
                  <a:cubicBezTo>
                    <a:pt x="96" y="21"/>
                    <a:pt x="96" y="21"/>
                    <a:pt x="97" y="21"/>
                  </a:cubicBezTo>
                  <a:cubicBezTo>
                    <a:pt x="101" y="25"/>
                    <a:pt x="104" y="30"/>
                    <a:pt x="107" y="35"/>
                  </a:cubicBezTo>
                  <a:close/>
                  <a:moveTo>
                    <a:pt x="111" y="44"/>
                  </a:moveTo>
                  <a:cubicBezTo>
                    <a:pt x="111" y="44"/>
                    <a:pt x="111" y="44"/>
                    <a:pt x="111" y="44"/>
                  </a:cubicBezTo>
                  <a:cubicBezTo>
                    <a:pt x="110" y="45"/>
                    <a:pt x="110" y="44"/>
                    <a:pt x="110" y="44"/>
                  </a:cubicBezTo>
                  <a:cubicBezTo>
                    <a:pt x="109" y="44"/>
                    <a:pt x="109" y="45"/>
                    <a:pt x="109" y="44"/>
                  </a:cubicBezTo>
                  <a:cubicBezTo>
                    <a:pt x="109" y="43"/>
                    <a:pt x="109" y="43"/>
                    <a:pt x="109" y="42"/>
                  </a:cubicBezTo>
                  <a:cubicBezTo>
                    <a:pt x="109" y="42"/>
                    <a:pt x="110" y="42"/>
                    <a:pt x="110" y="42"/>
                  </a:cubicBezTo>
                  <a:cubicBezTo>
                    <a:pt x="110" y="43"/>
                    <a:pt x="111" y="44"/>
                    <a:pt x="111" y="44"/>
                  </a:cubicBezTo>
                  <a:close/>
                  <a:moveTo>
                    <a:pt x="104" y="63"/>
                  </a:moveTo>
                  <a:cubicBezTo>
                    <a:pt x="105" y="63"/>
                    <a:pt x="105" y="62"/>
                    <a:pt x="105" y="63"/>
                  </a:cubicBezTo>
                  <a:cubicBezTo>
                    <a:pt x="105" y="62"/>
                    <a:pt x="105" y="61"/>
                    <a:pt x="106" y="61"/>
                  </a:cubicBezTo>
                  <a:cubicBezTo>
                    <a:pt x="106" y="61"/>
                    <a:pt x="106" y="62"/>
                    <a:pt x="106" y="62"/>
                  </a:cubicBezTo>
                  <a:cubicBezTo>
                    <a:pt x="107" y="63"/>
                    <a:pt x="107" y="63"/>
                    <a:pt x="107" y="64"/>
                  </a:cubicBezTo>
                  <a:cubicBezTo>
                    <a:pt x="106" y="63"/>
                    <a:pt x="106" y="64"/>
                    <a:pt x="106" y="64"/>
                  </a:cubicBezTo>
                  <a:cubicBezTo>
                    <a:pt x="105" y="64"/>
                    <a:pt x="105" y="64"/>
                    <a:pt x="105" y="63"/>
                  </a:cubicBezTo>
                  <a:cubicBezTo>
                    <a:pt x="105" y="63"/>
                    <a:pt x="105" y="64"/>
                    <a:pt x="104" y="63"/>
                  </a:cubicBezTo>
                  <a:close/>
                  <a:moveTo>
                    <a:pt x="105" y="72"/>
                  </a:moveTo>
                  <a:cubicBezTo>
                    <a:pt x="104" y="72"/>
                    <a:pt x="104" y="72"/>
                    <a:pt x="104" y="71"/>
                  </a:cubicBezTo>
                  <a:cubicBezTo>
                    <a:pt x="103" y="72"/>
                    <a:pt x="103" y="72"/>
                    <a:pt x="103" y="73"/>
                  </a:cubicBezTo>
                  <a:cubicBezTo>
                    <a:pt x="102" y="72"/>
                    <a:pt x="103" y="69"/>
                    <a:pt x="104" y="69"/>
                  </a:cubicBezTo>
                  <a:cubicBezTo>
                    <a:pt x="104" y="69"/>
                    <a:pt x="105" y="69"/>
                    <a:pt x="105" y="70"/>
                  </a:cubicBezTo>
                  <a:cubicBezTo>
                    <a:pt x="105" y="70"/>
                    <a:pt x="104" y="70"/>
                    <a:pt x="104" y="70"/>
                  </a:cubicBezTo>
                  <a:cubicBezTo>
                    <a:pt x="104" y="71"/>
                    <a:pt x="105" y="71"/>
                    <a:pt x="105" y="72"/>
                  </a:cubicBezTo>
                  <a:close/>
                  <a:moveTo>
                    <a:pt x="102" y="70"/>
                  </a:moveTo>
                  <a:cubicBezTo>
                    <a:pt x="102" y="70"/>
                    <a:pt x="102" y="71"/>
                    <a:pt x="102" y="72"/>
                  </a:cubicBezTo>
                  <a:cubicBezTo>
                    <a:pt x="102" y="72"/>
                    <a:pt x="102" y="72"/>
                    <a:pt x="102" y="72"/>
                  </a:cubicBezTo>
                  <a:cubicBezTo>
                    <a:pt x="102" y="72"/>
                    <a:pt x="101" y="72"/>
                    <a:pt x="101" y="72"/>
                  </a:cubicBezTo>
                  <a:cubicBezTo>
                    <a:pt x="100" y="73"/>
                    <a:pt x="100" y="71"/>
                    <a:pt x="99" y="72"/>
                  </a:cubicBezTo>
                  <a:cubicBezTo>
                    <a:pt x="99" y="71"/>
                    <a:pt x="98" y="70"/>
                    <a:pt x="98" y="70"/>
                  </a:cubicBezTo>
                  <a:cubicBezTo>
                    <a:pt x="99" y="68"/>
                    <a:pt x="101" y="68"/>
                    <a:pt x="101" y="66"/>
                  </a:cubicBezTo>
                  <a:cubicBezTo>
                    <a:pt x="102" y="66"/>
                    <a:pt x="102" y="66"/>
                    <a:pt x="103" y="67"/>
                  </a:cubicBezTo>
                  <a:cubicBezTo>
                    <a:pt x="103" y="67"/>
                    <a:pt x="103" y="68"/>
                    <a:pt x="102" y="68"/>
                  </a:cubicBezTo>
                  <a:cubicBezTo>
                    <a:pt x="103" y="68"/>
                    <a:pt x="102" y="69"/>
                    <a:pt x="102" y="70"/>
                  </a:cubicBezTo>
                  <a:close/>
                  <a:moveTo>
                    <a:pt x="101" y="75"/>
                  </a:moveTo>
                  <a:cubicBezTo>
                    <a:pt x="99" y="75"/>
                    <a:pt x="99" y="74"/>
                    <a:pt x="97" y="74"/>
                  </a:cubicBezTo>
                  <a:cubicBezTo>
                    <a:pt x="97" y="73"/>
                    <a:pt x="97" y="73"/>
                    <a:pt x="97" y="73"/>
                  </a:cubicBezTo>
                  <a:cubicBezTo>
                    <a:pt x="98" y="73"/>
                    <a:pt x="99" y="73"/>
                    <a:pt x="101" y="73"/>
                  </a:cubicBezTo>
                  <a:cubicBezTo>
                    <a:pt x="101" y="74"/>
                    <a:pt x="101" y="74"/>
                    <a:pt x="101" y="75"/>
                  </a:cubicBezTo>
                  <a:close/>
                  <a:moveTo>
                    <a:pt x="103" y="57"/>
                  </a:moveTo>
                  <a:cubicBezTo>
                    <a:pt x="103" y="57"/>
                    <a:pt x="102" y="56"/>
                    <a:pt x="102" y="56"/>
                  </a:cubicBezTo>
                  <a:cubicBezTo>
                    <a:pt x="102" y="55"/>
                    <a:pt x="103" y="55"/>
                    <a:pt x="103" y="55"/>
                  </a:cubicBezTo>
                  <a:cubicBezTo>
                    <a:pt x="103" y="56"/>
                    <a:pt x="103" y="57"/>
                    <a:pt x="103" y="57"/>
                  </a:cubicBezTo>
                  <a:close/>
                  <a:moveTo>
                    <a:pt x="105" y="59"/>
                  </a:moveTo>
                  <a:cubicBezTo>
                    <a:pt x="105" y="60"/>
                    <a:pt x="104" y="60"/>
                    <a:pt x="104" y="61"/>
                  </a:cubicBezTo>
                  <a:cubicBezTo>
                    <a:pt x="103" y="60"/>
                    <a:pt x="103" y="60"/>
                    <a:pt x="103" y="59"/>
                  </a:cubicBezTo>
                  <a:cubicBezTo>
                    <a:pt x="103" y="58"/>
                    <a:pt x="104" y="58"/>
                    <a:pt x="105" y="59"/>
                  </a:cubicBezTo>
                  <a:close/>
                  <a:moveTo>
                    <a:pt x="109" y="69"/>
                  </a:moveTo>
                  <a:cubicBezTo>
                    <a:pt x="109" y="70"/>
                    <a:pt x="108" y="70"/>
                    <a:pt x="107" y="70"/>
                  </a:cubicBezTo>
                  <a:cubicBezTo>
                    <a:pt x="107" y="69"/>
                    <a:pt x="108" y="69"/>
                    <a:pt x="109" y="69"/>
                  </a:cubicBezTo>
                  <a:close/>
                  <a:moveTo>
                    <a:pt x="108" y="50"/>
                  </a:moveTo>
                  <a:cubicBezTo>
                    <a:pt x="108" y="50"/>
                    <a:pt x="108" y="50"/>
                    <a:pt x="108" y="50"/>
                  </a:cubicBezTo>
                  <a:cubicBezTo>
                    <a:pt x="107" y="51"/>
                    <a:pt x="107" y="51"/>
                    <a:pt x="107" y="52"/>
                  </a:cubicBezTo>
                  <a:cubicBezTo>
                    <a:pt x="106" y="51"/>
                    <a:pt x="106" y="51"/>
                    <a:pt x="106" y="50"/>
                  </a:cubicBezTo>
                  <a:cubicBezTo>
                    <a:pt x="106" y="50"/>
                    <a:pt x="107" y="50"/>
                    <a:pt x="107" y="50"/>
                  </a:cubicBezTo>
                  <a:cubicBezTo>
                    <a:pt x="107" y="50"/>
                    <a:pt x="106" y="51"/>
                    <a:pt x="106" y="50"/>
                  </a:cubicBezTo>
                  <a:cubicBezTo>
                    <a:pt x="106" y="49"/>
                    <a:pt x="107" y="49"/>
                    <a:pt x="108" y="49"/>
                  </a:cubicBezTo>
                  <a:cubicBezTo>
                    <a:pt x="109" y="48"/>
                    <a:pt x="109" y="48"/>
                    <a:pt x="110" y="47"/>
                  </a:cubicBezTo>
                  <a:cubicBezTo>
                    <a:pt x="109" y="47"/>
                    <a:pt x="110" y="47"/>
                    <a:pt x="110" y="47"/>
                  </a:cubicBezTo>
                  <a:cubicBezTo>
                    <a:pt x="109" y="46"/>
                    <a:pt x="110" y="45"/>
                    <a:pt x="110" y="44"/>
                  </a:cubicBezTo>
                  <a:cubicBezTo>
                    <a:pt x="110" y="44"/>
                    <a:pt x="110" y="44"/>
                    <a:pt x="110" y="44"/>
                  </a:cubicBezTo>
                  <a:cubicBezTo>
                    <a:pt x="110" y="46"/>
                    <a:pt x="111" y="47"/>
                    <a:pt x="111" y="49"/>
                  </a:cubicBezTo>
                  <a:cubicBezTo>
                    <a:pt x="110" y="50"/>
                    <a:pt x="109" y="50"/>
                    <a:pt x="108" y="50"/>
                  </a:cubicBezTo>
                  <a:close/>
                  <a:moveTo>
                    <a:pt x="109" y="39"/>
                  </a:moveTo>
                  <a:cubicBezTo>
                    <a:pt x="109" y="40"/>
                    <a:pt x="110" y="41"/>
                    <a:pt x="110" y="41"/>
                  </a:cubicBezTo>
                  <a:cubicBezTo>
                    <a:pt x="109" y="41"/>
                    <a:pt x="109" y="40"/>
                    <a:pt x="109" y="39"/>
                  </a:cubicBezTo>
                  <a:close/>
                  <a:moveTo>
                    <a:pt x="93" y="66"/>
                  </a:moveTo>
                  <a:cubicBezTo>
                    <a:pt x="93" y="66"/>
                    <a:pt x="93" y="67"/>
                    <a:pt x="93" y="66"/>
                  </a:cubicBezTo>
                  <a:cubicBezTo>
                    <a:pt x="94" y="66"/>
                    <a:pt x="94" y="67"/>
                    <a:pt x="94" y="67"/>
                  </a:cubicBezTo>
                  <a:cubicBezTo>
                    <a:pt x="94" y="67"/>
                    <a:pt x="95" y="68"/>
                    <a:pt x="95" y="68"/>
                  </a:cubicBezTo>
                  <a:cubicBezTo>
                    <a:pt x="95" y="69"/>
                    <a:pt x="96" y="69"/>
                    <a:pt x="96" y="70"/>
                  </a:cubicBezTo>
                  <a:cubicBezTo>
                    <a:pt x="96" y="71"/>
                    <a:pt x="97" y="72"/>
                    <a:pt x="97" y="72"/>
                  </a:cubicBezTo>
                  <a:cubicBezTo>
                    <a:pt x="96" y="73"/>
                    <a:pt x="96" y="71"/>
                    <a:pt x="95" y="71"/>
                  </a:cubicBezTo>
                  <a:cubicBezTo>
                    <a:pt x="95" y="68"/>
                    <a:pt x="93" y="69"/>
                    <a:pt x="93" y="66"/>
                  </a:cubicBezTo>
                  <a:close/>
                  <a:moveTo>
                    <a:pt x="86" y="64"/>
                  </a:moveTo>
                  <a:cubicBezTo>
                    <a:pt x="87" y="64"/>
                    <a:pt x="87" y="65"/>
                    <a:pt x="87" y="65"/>
                  </a:cubicBezTo>
                  <a:cubicBezTo>
                    <a:pt x="87" y="65"/>
                    <a:pt x="87" y="66"/>
                    <a:pt x="86" y="66"/>
                  </a:cubicBezTo>
                  <a:cubicBezTo>
                    <a:pt x="86" y="65"/>
                    <a:pt x="87" y="65"/>
                    <a:pt x="86" y="64"/>
                  </a:cubicBezTo>
                  <a:close/>
                  <a:moveTo>
                    <a:pt x="73" y="81"/>
                  </a:moveTo>
                  <a:cubicBezTo>
                    <a:pt x="73" y="81"/>
                    <a:pt x="73" y="81"/>
                    <a:pt x="73" y="81"/>
                  </a:cubicBezTo>
                  <a:cubicBezTo>
                    <a:pt x="73" y="82"/>
                    <a:pt x="73" y="82"/>
                    <a:pt x="73" y="83"/>
                  </a:cubicBezTo>
                  <a:cubicBezTo>
                    <a:pt x="72" y="83"/>
                    <a:pt x="72" y="84"/>
                    <a:pt x="72" y="85"/>
                  </a:cubicBezTo>
                  <a:cubicBezTo>
                    <a:pt x="71" y="85"/>
                    <a:pt x="71" y="85"/>
                    <a:pt x="71" y="85"/>
                  </a:cubicBezTo>
                  <a:cubicBezTo>
                    <a:pt x="70" y="84"/>
                    <a:pt x="70" y="83"/>
                    <a:pt x="70" y="83"/>
                  </a:cubicBezTo>
                  <a:cubicBezTo>
                    <a:pt x="70" y="82"/>
                    <a:pt x="70" y="82"/>
                    <a:pt x="71" y="81"/>
                  </a:cubicBezTo>
                  <a:cubicBezTo>
                    <a:pt x="71" y="81"/>
                    <a:pt x="70" y="81"/>
                    <a:pt x="70" y="80"/>
                  </a:cubicBezTo>
                  <a:cubicBezTo>
                    <a:pt x="71" y="79"/>
                    <a:pt x="71" y="79"/>
                    <a:pt x="72" y="78"/>
                  </a:cubicBezTo>
                  <a:cubicBezTo>
                    <a:pt x="72" y="77"/>
                    <a:pt x="72" y="77"/>
                    <a:pt x="73" y="76"/>
                  </a:cubicBezTo>
                  <a:cubicBezTo>
                    <a:pt x="73" y="76"/>
                    <a:pt x="73" y="78"/>
                    <a:pt x="73" y="78"/>
                  </a:cubicBezTo>
                  <a:cubicBezTo>
                    <a:pt x="73" y="79"/>
                    <a:pt x="73" y="80"/>
                    <a:pt x="73" y="81"/>
                  </a:cubicBezTo>
                  <a:close/>
                  <a:moveTo>
                    <a:pt x="32" y="100"/>
                  </a:moveTo>
                  <a:cubicBezTo>
                    <a:pt x="32" y="100"/>
                    <a:pt x="33" y="99"/>
                    <a:pt x="33" y="100"/>
                  </a:cubicBezTo>
                  <a:cubicBezTo>
                    <a:pt x="33" y="100"/>
                    <a:pt x="33" y="100"/>
                    <a:pt x="32" y="100"/>
                  </a:cubicBezTo>
                  <a:close/>
                  <a:moveTo>
                    <a:pt x="39" y="31"/>
                  </a:moveTo>
                  <a:cubicBezTo>
                    <a:pt x="39" y="32"/>
                    <a:pt x="39" y="32"/>
                    <a:pt x="38" y="32"/>
                  </a:cubicBezTo>
                  <a:cubicBezTo>
                    <a:pt x="38" y="33"/>
                    <a:pt x="38" y="32"/>
                    <a:pt x="38" y="32"/>
                  </a:cubicBezTo>
                  <a:cubicBezTo>
                    <a:pt x="37" y="32"/>
                    <a:pt x="37" y="32"/>
                    <a:pt x="36" y="32"/>
                  </a:cubicBezTo>
                  <a:cubicBezTo>
                    <a:pt x="35" y="30"/>
                    <a:pt x="36" y="28"/>
                    <a:pt x="35" y="27"/>
                  </a:cubicBezTo>
                  <a:cubicBezTo>
                    <a:pt x="35" y="26"/>
                    <a:pt x="36" y="26"/>
                    <a:pt x="35" y="26"/>
                  </a:cubicBezTo>
                  <a:cubicBezTo>
                    <a:pt x="36" y="25"/>
                    <a:pt x="36" y="25"/>
                    <a:pt x="37" y="25"/>
                  </a:cubicBezTo>
                  <a:cubicBezTo>
                    <a:pt x="36" y="24"/>
                    <a:pt x="35" y="24"/>
                    <a:pt x="35" y="23"/>
                  </a:cubicBezTo>
                  <a:cubicBezTo>
                    <a:pt x="36" y="23"/>
                    <a:pt x="36" y="23"/>
                    <a:pt x="36" y="23"/>
                  </a:cubicBezTo>
                  <a:cubicBezTo>
                    <a:pt x="36" y="22"/>
                    <a:pt x="36" y="23"/>
                    <a:pt x="35" y="23"/>
                  </a:cubicBezTo>
                  <a:cubicBezTo>
                    <a:pt x="35" y="22"/>
                    <a:pt x="35" y="22"/>
                    <a:pt x="35" y="21"/>
                  </a:cubicBezTo>
                  <a:cubicBezTo>
                    <a:pt x="35" y="21"/>
                    <a:pt x="34" y="20"/>
                    <a:pt x="35" y="19"/>
                  </a:cubicBezTo>
                  <a:cubicBezTo>
                    <a:pt x="34" y="20"/>
                    <a:pt x="33" y="19"/>
                    <a:pt x="32" y="19"/>
                  </a:cubicBezTo>
                  <a:cubicBezTo>
                    <a:pt x="32" y="19"/>
                    <a:pt x="32" y="19"/>
                    <a:pt x="32" y="19"/>
                  </a:cubicBezTo>
                  <a:cubicBezTo>
                    <a:pt x="31" y="19"/>
                    <a:pt x="30" y="19"/>
                    <a:pt x="30" y="18"/>
                  </a:cubicBezTo>
                  <a:cubicBezTo>
                    <a:pt x="31" y="17"/>
                    <a:pt x="32" y="18"/>
                    <a:pt x="32" y="18"/>
                  </a:cubicBezTo>
                  <a:cubicBezTo>
                    <a:pt x="32" y="17"/>
                    <a:pt x="32" y="17"/>
                    <a:pt x="31" y="17"/>
                  </a:cubicBezTo>
                  <a:cubicBezTo>
                    <a:pt x="31" y="17"/>
                    <a:pt x="30" y="17"/>
                    <a:pt x="30" y="17"/>
                  </a:cubicBezTo>
                  <a:cubicBezTo>
                    <a:pt x="30" y="17"/>
                    <a:pt x="30" y="17"/>
                    <a:pt x="29" y="17"/>
                  </a:cubicBezTo>
                  <a:cubicBezTo>
                    <a:pt x="30" y="16"/>
                    <a:pt x="30" y="16"/>
                    <a:pt x="31" y="16"/>
                  </a:cubicBezTo>
                  <a:cubicBezTo>
                    <a:pt x="31" y="16"/>
                    <a:pt x="32" y="16"/>
                    <a:pt x="33" y="15"/>
                  </a:cubicBezTo>
                  <a:cubicBezTo>
                    <a:pt x="33" y="15"/>
                    <a:pt x="32" y="15"/>
                    <a:pt x="32" y="14"/>
                  </a:cubicBezTo>
                  <a:cubicBezTo>
                    <a:pt x="34" y="14"/>
                    <a:pt x="35" y="13"/>
                    <a:pt x="36" y="13"/>
                  </a:cubicBezTo>
                  <a:cubicBezTo>
                    <a:pt x="38" y="13"/>
                    <a:pt x="38" y="13"/>
                    <a:pt x="40" y="13"/>
                  </a:cubicBezTo>
                  <a:cubicBezTo>
                    <a:pt x="40" y="13"/>
                    <a:pt x="39" y="12"/>
                    <a:pt x="39" y="11"/>
                  </a:cubicBezTo>
                  <a:cubicBezTo>
                    <a:pt x="40" y="11"/>
                    <a:pt x="41" y="11"/>
                    <a:pt x="42" y="11"/>
                  </a:cubicBezTo>
                  <a:cubicBezTo>
                    <a:pt x="42" y="10"/>
                    <a:pt x="44" y="11"/>
                    <a:pt x="45" y="10"/>
                  </a:cubicBezTo>
                  <a:cubicBezTo>
                    <a:pt x="45" y="11"/>
                    <a:pt x="46" y="11"/>
                    <a:pt x="46" y="11"/>
                  </a:cubicBezTo>
                  <a:cubicBezTo>
                    <a:pt x="46" y="10"/>
                    <a:pt x="47" y="11"/>
                    <a:pt x="47" y="11"/>
                  </a:cubicBezTo>
                  <a:cubicBezTo>
                    <a:pt x="48" y="11"/>
                    <a:pt x="49" y="11"/>
                    <a:pt x="50" y="12"/>
                  </a:cubicBezTo>
                  <a:cubicBezTo>
                    <a:pt x="49" y="12"/>
                    <a:pt x="48" y="12"/>
                    <a:pt x="48" y="13"/>
                  </a:cubicBezTo>
                  <a:cubicBezTo>
                    <a:pt x="48" y="13"/>
                    <a:pt x="49" y="12"/>
                    <a:pt x="50" y="13"/>
                  </a:cubicBezTo>
                  <a:cubicBezTo>
                    <a:pt x="50" y="12"/>
                    <a:pt x="50" y="13"/>
                    <a:pt x="51" y="13"/>
                  </a:cubicBezTo>
                  <a:cubicBezTo>
                    <a:pt x="51" y="14"/>
                    <a:pt x="52" y="13"/>
                    <a:pt x="52" y="14"/>
                  </a:cubicBezTo>
                  <a:cubicBezTo>
                    <a:pt x="52" y="15"/>
                    <a:pt x="51" y="14"/>
                    <a:pt x="50" y="14"/>
                  </a:cubicBezTo>
                  <a:cubicBezTo>
                    <a:pt x="50" y="14"/>
                    <a:pt x="50" y="15"/>
                    <a:pt x="49" y="15"/>
                  </a:cubicBezTo>
                  <a:cubicBezTo>
                    <a:pt x="49" y="16"/>
                    <a:pt x="49" y="16"/>
                    <a:pt x="49" y="16"/>
                  </a:cubicBezTo>
                  <a:cubicBezTo>
                    <a:pt x="49" y="16"/>
                    <a:pt x="49" y="17"/>
                    <a:pt x="48" y="17"/>
                  </a:cubicBezTo>
                  <a:cubicBezTo>
                    <a:pt x="49" y="17"/>
                    <a:pt x="50" y="17"/>
                    <a:pt x="50" y="18"/>
                  </a:cubicBezTo>
                  <a:cubicBezTo>
                    <a:pt x="49" y="18"/>
                    <a:pt x="48" y="18"/>
                    <a:pt x="48" y="18"/>
                  </a:cubicBezTo>
                  <a:cubicBezTo>
                    <a:pt x="48" y="19"/>
                    <a:pt x="49" y="21"/>
                    <a:pt x="47" y="21"/>
                  </a:cubicBezTo>
                  <a:cubicBezTo>
                    <a:pt x="47" y="22"/>
                    <a:pt x="48" y="22"/>
                    <a:pt x="48" y="23"/>
                  </a:cubicBezTo>
                  <a:cubicBezTo>
                    <a:pt x="47" y="23"/>
                    <a:pt x="47" y="22"/>
                    <a:pt x="47" y="22"/>
                  </a:cubicBezTo>
                  <a:cubicBezTo>
                    <a:pt x="46" y="23"/>
                    <a:pt x="48" y="23"/>
                    <a:pt x="47" y="24"/>
                  </a:cubicBezTo>
                  <a:cubicBezTo>
                    <a:pt x="46" y="24"/>
                    <a:pt x="46" y="23"/>
                    <a:pt x="45" y="23"/>
                  </a:cubicBezTo>
                  <a:cubicBezTo>
                    <a:pt x="45" y="23"/>
                    <a:pt x="45" y="23"/>
                    <a:pt x="45" y="23"/>
                  </a:cubicBezTo>
                  <a:cubicBezTo>
                    <a:pt x="45" y="23"/>
                    <a:pt x="46" y="24"/>
                    <a:pt x="46" y="24"/>
                  </a:cubicBezTo>
                  <a:cubicBezTo>
                    <a:pt x="47" y="24"/>
                    <a:pt x="45" y="25"/>
                    <a:pt x="45" y="25"/>
                  </a:cubicBezTo>
                  <a:cubicBezTo>
                    <a:pt x="44" y="25"/>
                    <a:pt x="44" y="26"/>
                    <a:pt x="43" y="27"/>
                  </a:cubicBezTo>
                  <a:cubicBezTo>
                    <a:pt x="43" y="27"/>
                    <a:pt x="42" y="27"/>
                    <a:pt x="42" y="27"/>
                  </a:cubicBezTo>
                  <a:cubicBezTo>
                    <a:pt x="41" y="27"/>
                    <a:pt x="41" y="28"/>
                    <a:pt x="41" y="27"/>
                  </a:cubicBezTo>
                  <a:cubicBezTo>
                    <a:pt x="40" y="27"/>
                    <a:pt x="40" y="28"/>
                    <a:pt x="40" y="28"/>
                  </a:cubicBezTo>
                  <a:cubicBezTo>
                    <a:pt x="40" y="30"/>
                    <a:pt x="39" y="30"/>
                    <a:pt x="39" y="31"/>
                  </a:cubicBezTo>
                  <a:close/>
                  <a:moveTo>
                    <a:pt x="59" y="15"/>
                  </a:moveTo>
                  <a:cubicBezTo>
                    <a:pt x="59" y="15"/>
                    <a:pt x="60" y="16"/>
                    <a:pt x="60" y="15"/>
                  </a:cubicBezTo>
                  <a:cubicBezTo>
                    <a:pt x="60" y="16"/>
                    <a:pt x="61" y="16"/>
                    <a:pt x="61" y="18"/>
                  </a:cubicBezTo>
                  <a:cubicBezTo>
                    <a:pt x="60" y="18"/>
                    <a:pt x="60" y="17"/>
                    <a:pt x="59" y="17"/>
                  </a:cubicBezTo>
                  <a:cubicBezTo>
                    <a:pt x="59" y="18"/>
                    <a:pt x="59" y="18"/>
                    <a:pt x="59" y="19"/>
                  </a:cubicBezTo>
                  <a:cubicBezTo>
                    <a:pt x="58" y="19"/>
                    <a:pt x="58" y="19"/>
                    <a:pt x="58" y="19"/>
                  </a:cubicBezTo>
                  <a:cubicBezTo>
                    <a:pt x="57" y="19"/>
                    <a:pt x="57" y="18"/>
                    <a:pt x="57" y="18"/>
                  </a:cubicBezTo>
                  <a:cubicBezTo>
                    <a:pt x="57" y="17"/>
                    <a:pt x="57" y="17"/>
                    <a:pt x="57" y="16"/>
                  </a:cubicBezTo>
                  <a:cubicBezTo>
                    <a:pt x="57" y="16"/>
                    <a:pt x="57" y="17"/>
                    <a:pt x="56" y="17"/>
                  </a:cubicBezTo>
                  <a:cubicBezTo>
                    <a:pt x="56" y="17"/>
                    <a:pt x="56" y="16"/>
                    <a:pt x="56" y="16"/>
                  </a:cubicBezTo>
                  <a:cubicBezTo>
                    <a:pt x="56" y="15"/>
                    <a:pt x="55" y="16"/>
                    <a:pt x="55" y="15"/>
                  </a:cubicBezTo>
                  <a:cubicBezTo>
                    <a:pt x="55" y="13"/>
                    <a:pt x="57" y="14"/>
                    <a:pt x="57" y="15"/>
                  </a:cubicBezTo>
                  <a:cubicBezTo>
                    <a:pt x="58" y="15"/>
                    <a:pt x="57" y="14"/>
                    <a:pt x="57" y="14"/>
                  </a:cubicBezTo>
                  <a:cubicBezTo>
                    <a:pt x="58" y="13"/>
                    <a:pt x="59" y="14"/>
                    <a:pt x="58" y="15"/>
                  </a:cubicBezTo>
                  <a:cubicBezTo>
                    <a:pt x="58" y="15"/>
                    <a:pt x="59" y="15"/>
                    <a:pt x="59" y="15"/>
                  </a:cubicBezTo>
                  <a:close/>
                  <a:moveTo>
                    <a:pt x="59" y="13"/>
                  </a:moveTo>
                  <a:cubicBezTo>
                    <a:pt x="60" y="13"/>
                    <a:pt x="62" y="13"/>
                    <a:pt x="64" y="14"/>
                  </a:cubicBezTo>
                  <a:cubicBezTo>
                    <a:pt x="64" y="15"/>
                    <a:pt x="63" y="14"/>
                    <a:pt x="63" y="15"/>
                  </a:cubicBezTo>
                  <a:cubicBezTo>
                    <a:pt x="61" y="15"/>
                    <a:pt x="60" y="15"/>
                    <a:pt x="59" y="14"/>
                  </a:cubicBezTo>
                  <a:cubicBezTo>
                    <a:pt x="59" y="14"/>
                    <a:pt x="59" y="14"/>
                    <a:pt x="59" y="13"/>
                  </a:cubicBezTo>
                  <a:close/>
                  <a:moveTo>
                    <a:pt x="50" y="37"/>
                  </a:moveTo>
                  <a:cubicBezTo>
                    <a:pt x="49" y="38"/>
                    <a:pt x="48" y="38"/>
                    <a:pt x="48" y="38"/>
                  </a:cubicBezTo>
                  <a:cubicBezTo>
                    <a:pt x="48" y="37"/>
                    <a:pt x="48" y="37"/>
                    <a:pt x="48" y="36"/>
                  </a:cubicBezTo>
                  <a:cubicBezTo>
                    <a:pt x="48" y="36"/>
                    <a:pt x="49" y="36"/>
                    <a:pt x="49" y="35"/>
                  </a:cubicBezTo>
                  <a:cubicBezTo>
                    <a:pt x="49" y="35"/>
                    <a:pt x="49" y="35"/>
                    <a:pt x="50" y="35"/>
                  </a:cubicBezTo>
                  <a:cubicBezTo>
                    <a:pt x="49" y="36"/>
                    <a:pt x="49" y="36"/>
                    <a:pt x="50" y="37"/>
                  </a:cubicBezTo>
                  <a:close/>
                  <a:moveTo>
                    <a:pt x="48" y="29"/>
                  </a:moveTo>
                  <a:cubicBezTo>
                    <a:pt x="48" y="29"/>
                    <a:pt x="48" y="28"/>
                    <a:pt x="47" y="28"/>
                  </a:cubicBezTo>
                  <a:cubicBezTo>
                    <a:pt x="47" y="28"/>
                    <a:pt x="47" y="28"/>
                    <a:pt x="47" y="27"/>
                  </a:cubicBezTo>
                  <a:cubicBezTo>
                    <a:pt x="47" y="27"/>
                    <a:pt x="47" y="28"/>
                    <a:pt x="47" y="27"/>
                  </a:cubicBezTo>
                  <a:cubicBezTo>
                    <a:pt x="47" y="27"/>
                    <a:pt x="47" y="27"/>
                    <a:pt x="47" y="26"/>
                  </a:cubicBezTo>
                  <a:cubicBezTo>
                    <a:pt x="48" y="26"/>
                    <a:pt x="48" y="27"/>
                    <a:pt x="48" y="27"/>
                  </a:cubicBezTo>
                  <a:cubicBezTo>
                    <a:pt x="49" y="26"/>
                    <a:pt x="49" y="27"/>
                    <a:pt x="50" y="27"/>
                  </a:cubicBezTo>
                  <a:cubicBezTo>
                    <a:pt x="50" y="27"/>
                    <a:pt x="51" y="28"/>
                    <a:pt x="51" y="29"/>
                  </a:cubicBezTo>
                  <a:cubicBezTo>
                    <a:pt x="50" y="29"/>
                    <a:pt x="50" y="29"/>
                    <a:pt x="50" y="29"/>
                  </a:cubicBezTo>
                  <a:cubicBezTo>
                    <a:pt x="49" y="29"/>
                    <a:pt x="48" y="29"/>
                    <a:pt x="48" y="29"/>
                  </a:cubicBezTo>
                  <a:close/>
                  <a:moveTo>
                    <a:pt x="72" y="19"/>
                  </a:moveTo>
                  <a:cubicBezTo>
                    <a:pt x="74" y="19"/>
                    <a:pt x="75" y="18"/>
                    <a:pt x="76" y="18"/>
                  </a:cubicBezTo>
                  <a:cubicBezTo>
                    <a:pt x="76" y="18"/>
                    <a:pt x="76" y="18"/>
                    <a:pt x="76" y="18"/>
                  </a:cubicBezTo>
                  <a:cubicBezTo>
                    <a:pt x="76" y="18"/>
                    <a:pt x="77" y="18"/>
                    <a:pt x="77" y="18"/>
                  </a:cubicBezTo>
                  <a:cubicBezTo>
                    <a:pt x="77" y="19"/>
                    <a:pt x="76" y="19"/>
                    <a:pt x="75" y="19"/>
                  </a:cubicBezTo>
                  <a:cubicBezTo>
                    <a:pt x="74" y="20"/>
                    <a:pt x="74" y="21"/>
                    <a:pt x="72" y="21"/>
                  </a:cubicBezTo>
                  <a:cubicBezTo>
                    <a:pt x="72" y="22"/>
                    <a:pt x="73" y="23"/>
                    <a:pt x="73" y="24"/>
                  </a:cubicBezTo>
                  <a:cubicBezTo>
                    <a:pt x="73" y="24"/>
                    <a:pt x="73" y="24"/>
                    <a:pt x="73" y="24"/>
                  </a:cubicBezTo>
                  <a:cubicBezTo>
                    <a:pt x="72" y="24"/>
                    <a:pt x="72" y="23"/>
                    <a:pt x="71" y="23"/>
                  </a:cubicBezTo>
                  <a:cubicBezTo>
                    <a:pt x="71" y="22"/>
                    <a:pt x="72" y="22"/>
                    <a:pt x="72" y="21"/>
                  </a:cubicBezTo>
                  <a:cubicBezTo>
                    <a:pt x="72" y="20"/>
                    <a:pt x="73" y="20"/>
                    <a:pt x="72" y="19"/>
                  </a:cubicBezTo>
                  <a:close/>
                  <a:moveTo>
                    <a:pt x="72" y="15"/>
                  </a:moveTo>
                  <a:cubicBezTo>
                    <a:pt x="72" y="14"/>
                    <a:pt x="74" y="13"/>
                    <a:pt x="74" y="14"/>
                  </a:cubicBezTo>
                  <a:cubicBezTo>
                    <a:pt x="73" y="14"/>
                    <a:pt x="73" y="15"/>
                    <a:pt x="72" y="15"/>
                  </a:cubicBezTo>
                  <a:close/>
                  <a:moveTo>
                    <a:pt x="84" y="14"/>
                  </a:moveTo>
                  <a:cubicBezTo>
                    <a:pt x="85" y="14"/>
                    <a:pt x="87" y="14"/>
                    <a:pt x="87" y="15"/>
                  </a:cubicBezTo>
                  <a:cubicBezTo>
                    <a:pt x="87" y="16"/>
                    <a:pt x="86" y="15"/>
                    <a:pt x="84" y="16"/>
                  </a:cubicBezTo>
                  <a:cubicBezTo>
                    <a:pt x="84" y="15"/>
                    <a:pt x="84" y="15"/>
                    <a:pt x="84" y="14"/>
                  </a:cubicBezTo>
                  <a:close/>
                  <a:moveTo>
                    <a:pt x="25" y="29"/>
                  </a:moveTo>
                  <a:cubicBezTo>
                    <a:pt x="25" y="31"/>
                    <a:pt x="23" y="28"/>
                    <a:pt x="23" y="30"/>
                  </a:cubicBezTo>
                  <a:cubicBezTo>
                    <a:pt x="23" y="30"/>
                    <a:pt x="22" y="30"/>
                    <a:pt x="22" y="29"/>
                  </a:cubicBezTo>
                  <a:cubicBezTo>
                    <a:pt x="23" y="29"/>
                    <a:pt x="23" y="28"/>
                    <a:pt x="23" y="28"/>
                  </a:cubicBezTo>
                  <a:cubicBezTo>
                    <a:pt x="24" y="28"/>
                    <a:pt x="24" y="28"/>
                    <a:pt x="24" y="28"/>
                  </a:cubicBezTo>
                  <a:cubicBezTo>
                    <a:pt x="25" y="29"/>
                    <a:pt x="24" y="29"/>
                    <a:pt x="25" y="29"/>
                  </a:cubicBezTo>
                  <a:close/>
                  <a:moveTo>
                    <a:pt x="28" y="59"/>
                  </a:moveTo>
                  <a:cubicBezTo>
                    <a:pt x="28" y="60"/>
                    <a:pt x="27" y="60"/>
                    <a:pt x="27" y="60"/>
                  </a:cubicBezTo>
                  <a:cubicBezTo>
                    <a:pt x="27" y="60"/>
                    <a:pt x="27" y="59"/>
                    <a:pt x="27" y="59"/>
                  </a:cubicBezTo>
                  <a:cubicBezTo>
                    <a:pt x="27" y="59"/>
                    <a:pt x="28" y="59"/>
                    <a:pt x="28" y="59"/>
                  </a:cubicBezTo>
                  <a:close/>
                  <a:moveTo>
                    <a:pt x="23" y="58"/>
                  </a:moveTo>
                  <a:cubicBezTo>
                    <a:pt x="22" y="58"/>
                    <a:pt x="22" y="57"/>
                    <a:pt x="21" y="57"/>
                  </a:cubicBezTo>
                  <a:cubicBezTo>
                    <a:pt x="20" y="57"/>
                    <a:pt x="20" y="58"/>
                    <a:pt x="20" y="58"/>
                  </a:cubicBezTo>
                  <a:cubicBezTo>
                    <a:pt x="20" y="57"/>
                    <a:pt x="20" y="57"/>
                    <a:pt x="20" y="57"/>
                  </a:cubicBezTo>
                  <a:cubicBezTo>
                    <a:pt x="21" y="57"/>
                    <a:pt x="22" y="57"/>
                    <a:pt x="23" y="57"/>
                  </a:cubicBezTo>
                  <a:cubicBezTo>
                    <a:pt x="23" y="57"/>
                    <a:pt x="23" y="57"/>
                    <a:pt x="24" y="57"/>
                  </a:cubicBezTo>
                  <a:cubicBezTo>
                    <a:pt x="24" y="58"/>
                    <a:pt x="24" y="58"/>
                    <a:pt x="24" y="58"/>
                  </a:cubicBezTo>
                  <a:cubicBezTo>
                    <a:pt x="25" y="58"/>
                    <a:pt x="26" y="58"/>
                    <a:pt x="26" y="59"/>
                  </a:cubicBezTo>
                  <a:cubicBezTo>
                    <a:pt x="26" y="60"/>
                    <a:pt x="25" y="59"/>
                    <a:pt x="25" y="60"/>
                  </a:cubicBezTo>
                  <a:cubicBezTo>
                    <a:pt x="25" y="60"/>
                    <a:pt x="25" y="59"/>
                    <a:pt x="24" y="59"/>
                  </a:cubicBezTo>
                  <a:cubicBezTo>
                    <a:pt x="24" y="59"/>
                    <a:pt x="24" y="59"/>
                    <a:pt x="24" y="59"/>
                  </a:cubicBezTo>
                  <a:cubicBezTo>
                    <a:pt x="24" y="58"/>
                    <a:pt x="23" y="59"/>
                    <a:pt x="23" y="58"/>
                  </a:cubicBezTo>
                  <a:close/>
                  <a:moveTo>
                    <a:pt x="23" y="60"/>
                  </a:moveTo>
                  <a:cubicBezTo>
                    <a:pt x="23" y="60"/>
                    <a:pt x="23" y="60"/>
                    <a:pt x="22" y="60"/>
                  </a:cubicBezTo>
                  <a:cubicBezTo>
                    <a:pt x="22" y="60"/>
                    <a:pt x="22" y="59"/>
                    <a:pt x="22" y="59"/>
                  </a:cubicBezTo>
                  <a:cubicBezTo>
                    <a:pt x="23" y="59"/>
                    <a:pt x="23" y="59"/>
                    <a:pt x="23" y="60"/>
                  </a:cubicBezTo>
                  <a:close/>
                  <a:moveTo>
                    <a:pt x="22" y="56"/>
                  </a:moveTo>
                  <a:cubicBezTo>
                    <a:pt x="22" y="56"/>
                    <a:pt x="22" y="56"/>
                    <a:pt x="22" y="55"/>
                  </a:cubicBezTo>
                  <a:cubicBezTo>
                    <a:pt x="23" y="55"/>
                    <a:pt x="23" y="56"/>
                    <a:pt x="23" y="56"/>
                  </a:cubicBezTo>
                  <a:cubicBezTo>
                    <a:pt x="23" y="56"/>
                    <a:pt x="22" y="56"/>
                    <a:pt x="22" y="56"/>
                  </a:cubicBezTo>
                  <a:close/>
                  <a:moveTo>
                    <a:pt x="23" y="55"/>
                  </a:moveTo>
                  <a:cubicBezTo>
                    <a:pt x="24" y="55"/>
                    <a:pt x="24" y="55"/>
                    <a:pt x="24" y="55"/>
                  </a:cubicBezTo>
                  <a:cubicBezTo>
                    <a:pt x="24" y="56"/>
                    <a:pt x="24" y="56"/>
                    <a:pt x="24" y="56"/>
                  </a:cubicBezTo>
                  <a:cubicBezTo>
                    <a:pt x="23" y="56"/>
                    <a:pt x="23" y="56"/>
                    <a:pt x="23" y="55"/>
                  </a:cubicBezTo>
                  <a:close/>
                  <a:moveTo>
                    <a:pt x="24" y="57"/>
                  </a:moveTo>
                  <a:cubicBezTo>
                    <a:pt x="24" y="57"/>
                    <a:pt x="24" y="56"/>
                    <a:pt x="24" y="56"/>
                  </a:cubicBezTo>
                  <a:cubicBezTo>
                    <a:pt x="25" y="56"/>
                    <a:pt x="25" y="56"/>
                    <a:pt x="25" y="57"/>
                  </a:cubicBezTo>
                  <a:cubicBezTo>
                    <a:pt x="25" y="57"/>
                    <a:pt x="26" y="57"/>
                    <a:pt x="26" y="57"/>
                  </a:cubicBezTo>
                  <a:cubicBezTo>
                    <a:pt x="26" y="58"/>
                    <a:pt x="25" y="58"/>
                    <a:pt x="25" y="57"/>
                  </a:cubicBezTo>
                  <a:cubicBezTo>
                    <a:pt x="25" y="57"/>
                    <a:pt x="25" y="57"/>
                    <a:pt x="24" y="57"/>
                  </a:cubicBezTo>
                  <a:close/>
                  <a:moveTo>
                    <a:pt x="111" y="74"/>
                  </a:moveTo>
                  <a:cubicBezTo>
                    <a:pt x="111" y="74"/>
                    <a:pt x="111" y="73"/>
                    <a:pt x="111" y="73"/>
                  </a:cubicBezTo>
                  <a:cubicBezTo>
                    <a:pt x="110" y="72"/>
                    <a:pt x="109" y="72"/>
                    <a:pt x="108" y="71"/>
                  </a:cubicBezTo>
                  <a:cubicBezTo>
                    <a:pt x="108" y="71"/>
                    <a:pt x="108" y="71"/>
                    <a:pt x="108" y="71"/>
                  </a:cubicBezTo>
                  <a:cubicBezTo>
                    <a:pt x="107" y="70"/>
                    <a:pt x="108" y="71"/>
                    <a:pt x="108" y="70"/>
                  </a:cubicBezTo>
                  <a:cubicBezTo>
                    <a:pt x="109" y="70"/>
                    <a:pt x="108" y="71"/>
                    <a:pt x="109" y="70"/>
                  </a:cubicBezTo>
                  <a:cubicBezTo>
                    <a:pt x="109" y="71"/>
                    <a:pt x="110" y="70"/>
                    <a:pt x="110" y="70"/>
                  </a:cubicBezTo>
                  <a:cubicBezTo>
                    <a:pt x="110" y="70"/>
                    <a:pt x="111" y="70"/>
                    <a:pt x="111" y="70"/>
                  </a:cubicBezTo>
                  <a:cubicBezTo>
                    <a:pt x="111" y="70"/>
                    <a:pt x="112" y="70"/>
                    <a:pt x="112" y="70"/>
                  </a:cubicBezTo>
                  <a:cubicBezTo>
                    <a:pt x="112" y="72"/>
                    <a:pt x="111" y="73"/>
                    <a:pt x="111"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60" name="Freeform 258"/>
            <p:cNvSpPr/>
            <p:nvPr/>
          </p:nvSpPr>
          <p:spPr bwMode="auto">
            <a:xfrm>
              <a:off x="6143171" y="3158419"/>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61" name="Freeform 259"/>
            <p:cNvSpPr/>
            <p:nvPr/>
          </p:nvSpPr>
          <p:spPr bwMode="auto">
            <a:xfrm>
              <a:off x="6335089" y="3227813"/>
              <a:ext cx="3253" cy="5422"/>
            </a:xfrm>
            <a:custGeom>
              <a:avLst/>
              <a:gdLst>
                <a:gd name="T0" fmla="*/ 1 w 1"/>
                <a:gd name="T1" fmla="*/ 1 h 2"/>
                <a:gd name="T2" fmla="*/ 1 w 1"/>
                <a:gd name="T3" fmla="*/ 0 h 2"/>
                <a:gd name="T4" fmla="*/ 0 w 1"/>
                <a:gd name="T5" fmla="*/ 1 h 2"/>
                <a:gd name="T6" fmla="*/ 1 w 1"/>
                <a:gd name="T7" fmla="*/ 1 h 2"/>
              </a:gdLst>
              <a:ahLst/>
              <a:cxnLst>
                <a:cxn ang="0">
                  <a:pos x="T0" y="T1"/>
                </a:cxn>
                <a:cxn ang="0">
                  <a:pos x="T2" y="T3"/>
                </a:cxn>
                <a:cxn ang="0">
                  <a:pos x="T4" y="T5"/>
                </a:cxn>
                <a:cxn ang="0">
                  <a:pos x="T6" y="T7"/>
                </a:cxn>
              </a:cxnLst>
              <a:rect l="0" t="0" r="r" b="b"/>
              <a:pathLst>
                <a:path w="1" h="2">
                  <a:moveTo>
                    <a:pt x="1" y="1"/>
                  </a:moveTo>
                  <a:cubicBezTo>
                    <a:pt x="1" y="1"/>
                    <a:pt x="1" y="1"/>
                    <a:pt x="1" y="0"/>
                  </a:cubicBezTo>
                  <a:cubicBezTo>
                    <a:pt x="0" y="0"/>
                    <a:pt x="0" y="1"/>
                    <a:pt x="0" y="1"/>
                  </a:cubicBezTo>
                  <a:cubicBezTo>
                    <a:pt x="0" y="1"/>
                    <a:pt x="1" y="2"/>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62" name="Freeform 260"/>
            <p:cNvSpPr/>
            <p:nvPr/>
          </p:nvSpPr>
          <p:spPr bwMode="auto">
            <a:xfrm>
              <a:off x="6310151" y="3163840"/>
              <a:ext cx="2169"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1" y="0"/>
                    <a:pt x="1"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63" name="Freeform 261"/>
            <p:cNvSpPr/>
            <p:nvPr/>
          </p:nvSpPr>
          <p:spPr bwMode="auto">
            <a:xfrm>
              <a:off x="6312320" y="316384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64" name="Freeform 262"/>
            <p:cNvSpPr/>
            <p:nvPr/>
          </p:nvSpPr>
          <p:spPr bwMode="auto">
            <a:xfrm>
              <a:off x="6278707" y="3171431"/>
              <a:ext cx="3253" cy="3253"/>
            </a:xfrm>
            <a:custGeom>
              <a:avLst/>
              <a:gdLst>
                <a:gd name="T0" fmla="*/ 1 w 1"/>
                <a:gd name="T1" fmla="*/ 0 h 1"/>
                <a:gd name="T2" fmla="*/ 1 w 1"/>
                <a:gd name="T3" fmla="*/ 1 h 1"/>
                <a:gd name="T4" fmla="*/ 1 w 1"/>
                <a:gd name="T5" fmla="*/ 0 h 1"/>
              </a:gdLst>
              <a:ahLst/>
              <a:cxnLst>
                <a:cxn ang="0">
                  <a:pos x="T0" y="T1"/>
                </a:cxn>
                <a:cxn ang="0">
                  <a:pos x="T2" y="T3"/>
                </a:cxn>
                <a:cxn ang="0">
                  <a:pos x="T4" y="T5"/>
                </a:cxn>
              </a:cxnLst>
              <a:rect l="0" t="0" r="r" b="b"/>
              <a:pathLst>
                <a:path w="1" h="1">
                  <a:moveTo>
                    <a:pt x="1" y="0"/>
                  </a:moveTo>
                  <a:cubicBezTo>
                    <a:pt x="0" y="1"/>
                    <a:pt x="1" y="1"/>
                    <a:pt x="1" y="1"/>
                  </a:cubicBezTo>
                  <a:cubicBezTo>
                    <a:pt x="1" y="0"/>
                    <a:pt x="1"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65" name="Freeform 263"/>
            <p:cNvSpPr/>
            <p:nvPr/>
          </p:nvSpPr>
          <p:spPr bwMode="auto">
            <a:xfrm>
              <a:off x="6099800" y="3248414"/>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66" name="Freeform 264"/>
            <p:cNvSpPr/>
            <p:nvPr/>
          </p:nvSpPr>
          <p:spPr bwMode="auto">
            <a:xfrm>
              <a:off x="6220155" y="3222392"/>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67" name="Freeform 265"/>
            <p:cNvSpPr/>
            <p:nvPr/>
          </p:nvSpPr>
          <p:spPr bwMode="auto">
            <a:xfrm>
              <a:off x="6220155" y="3179020"/>
              <a:ext cx="15180" cy="23854"/>
            </a:xfrm>
            <a:custGeom>
              <a:avLst/>
              <a:gdLst>
                <a:gd name="T0" fmla="*/ 5 w 6"/>
                <a:gd name="T1" fmla="*/ 0 h 9"/>
                <a:gd name="T2" fmla="*/ 3 w 6"/>
                <a:gd name="T3" fmla="*/ 4 h 9"/>
                <a:gd name="T4" fmla="*/ 3 w 6"/>
                <a:gd name="T5" fmla="*/ 6 h 9"/>
                <a:gd name="T6" fmla="*/ 2 w 6"/>
                <a:gd name="T7" fmla="*/ 8 h 9"/>
                <a:gd name="T8" fmla="*/ 0 w 6"/>
                <a:gd name="T9" fmla="*/ 6 h 9"/>
                <a:gd name="T10" fmla="*/ 1 w 6"/>
                <a:gd name="T11" fmla="*/ 8 h 9"/>
                <a:gd name="T12" fmla="*/ 1 w 6"/>
                <a:gd name="T13" fmla="*/ 9 h 9"/>
                <a:gd name="T14" fmla="*/ 1 w 6"/>
                <a:gd name="T15" fmla="*/ 9 h 9"/>
                <a:gd name="T16" fmla="*/ 3 w 6"/>
                <a:gd name="T17" fmla="*/ 9 h 9"/>
                <a:gd name="T18" fmla="*/ 4 w 6"/>
                <a:gd name="T19" fmla="*/ 9 h 9"/>
                <a:gd name="T20" fmla="*/ 5 w 6"/>
                <a:gd name="T21" fmla="*/ 6 h 9"/>
                <a:gd name="T22" fmla="*/ 5 w 6"/>
                <a:gd name="T23" fmla="*/ 7 h 9"/>
                <a:gd name="T24" fmla="*/ 5 w 6"/>
                <a:gd name="T25" fmla="*/ 5 h 9"/>
                <a:gd name="T26" fmla="*/ 4 w 6"/>
                <a:gd name="T27" fmla="*/ 4 h 9"/>
                <a:gd name="T28" fmla="*/ 5 w 6"/>
                <a:gd name="T29" fmla="*/ 1 h 9"/>
                <a:gd name="T30" fmla="*/ 5 w 6"/>
                <a:gd name="T3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9">
                  <a:moveTo>
                    <a:pt x="5" y="0"/>
                  </a:moveTo>
                  <a:cubicBezTo>
                    <a:pt x="5" y="2"/>
                    <a:pt x="3" y="2"/>
                    <a:pt x="3" y="4"/>
                  </a:cubicBezTo>
                  <a:cubicBezTo>
                    <a:pt x="3" y="5"/>
                    <a:pt x="3" y="5"/>
                    <a:pt x="3" y="6"/>
                  </a:cubicBezTo>
                  <a:cubicBezTo>
                    <a:pt x="3" y="7"/>
                    <a:pt x="3" y="8"/>
                    <a:pt x="2" y="8"/>
                  </a:cubicBezTo>
                  <a:cubicBezTo>
                    <a:pt x="1" y="9"/>
                    <a:pt x="1" y="6"/>
                    <a:pt x="0" y="6"/>
                  </a:cubicBezTo>
                  <a:cubicBezTo>
                    <a:pt x="0" y="7"/>
                    <a:pt x="1" y="8"/>
                    <a:pt x="1" y="8"/>
                  </a:cubicBezTo>
                  <a:cubicBezTo>
                    <a:pt x="1" y="8"/>
                    <a:pt x="1" y="9"/>
                    <a:pt x="1" y="9"/>
                  </a:cubicBezTo>
                  <a:cubicBezTo>
                    <a:pt x="1" y="9"/>
                    <a:pt x="2" y="9"/>
                    <a:pt x="1" y="9"/>
                  </a:cubicBezTo>
                  <a:cubicBezTo>
                    <a:pt x="2" y="9"/>
                    <a:pt x="2" y="9"/>
                    <a:pt x="3" y="9"/>
                  </a:cubicBezTo>
                  <a:cubicBezTo>
                    <a:pt x="3" y="9"/>
                    <a:pt x="3" y="9"/>
                    <a:pt x="4" y="9"/>
                  </a:cubicBezTo>
                  <a:cubicBezTo>
                    <a:pt x="5" y="8"/>
                    <a:pt x="4" y="7"/>
                    <a:pt x="5" y="6"/>
                  </a:cubicBezTo>
                  <a:cubicBezTo>
                    <a:pt x="6" y="5"/>
                    <a:pt x="5" y="7"/>
                    <a:pt x="5" y="7"/>
                  </a:cubicBezTo>
                  <a:cubicBezTo>
                    <a:pt x="5" y="6"/>
                    <a:pt x="5" y="5"/>
                    <a:pt x="5" y="5"/>
                  </a:cubicBezTo>
                  <a:cubicBezTo>
                    <a:pt x="5" y="4"/>
                    <a:pt x="4" y="4"/>
                    <a:pt x="4" y="4"/>
                  </a:cubicBezTo>
                  <a:cubicBezTo>
                    <a:pt x="4" y="2"/>
                    <a:pt x="5" y="2"/>
                    <a:pt x="5" y="1"/>
                  </a:cubicBezTo>
                  <a:cubicBezTo>
                    <a:pt x="5" y="0"/>
                    <a:pt x="5"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68" name="Freeform 266"/>
            <p:cNvSpPr/>
            <p:nvPr/>
          </p:nvSpPr>
          <p:spPr bwMode="auto">
            <a:xfrm>
              <a:off x="6158351" y="320504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69" name="Freeform 267"/>
            <p:cNvSpPr/>
            <p:nvPr/>
          </p:nvSpPr>
          <p:spPr bwMode="auto">
            <a:xfrm>
              <a:off x="6325331" y="3259257"/>
              <a:ext cx="2169" cy="4337"/>
            </a:xfrm>
            <a:custGeom>
              <a:avLst/>
              <a:gdLst>
                <a:gd name="T0" fmla="*/ 0 w 1"/>
                <a:gd name="T1" fmla="*/ 0 h 2"/>
                <a:gd name="T2" fmla="*/ 1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1" y="1"/>
                    <a:pt x="1" y="2"/>
                  </a:cubicBezTo>
                  <a:cubicBezTo>
                    <a:pt x="1" y="2"/>
                    <a:pt x="1" y="2"/>
                    <a:pt x="1" y="2"/>
                  </a:cubicBezTo>
                  <a:cubicBezTo>
                    <a:pt x="1" y="1"/>
                    <a:pt x="1" y="1"/>
                    <a:pt x="1" y="1"/>
                  </a:cubicBezTo>
                  <a:cubicBezTo>
                    <a:pt x="1" y="1"/>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70" name="Freeform 268"/>
            <p:cNvSpPr/>
            <p:nvPr/>
          </p:nvSpPr>
          <p:spPr bwMode="auto">
            <a:xfrm>
              <a:off x="6242926" y="3176852"/>
              <a:ext cx="7590" cy="7590"/>
            </a:xfrm>
            <a:custGeom>
              <a:avLst/>
              <a:gdLst>
                <a:gd name="T0" fmla="*/ 0 w 3"/>
                <a:gd name="T1" fmla="*/ 1 h 3"/>
                <a:gd name="T2" fmla="*/ 1 w 3"/>
                <a:gd name="T3" fmla="*/ 2 h 3"/>
                <a:gd name="T4" fmla="*/ 2 w 3"/>
                <a:gd name="T5" fmla="*/ 2 h 3"/>
                <a:gd name="T6" fmla="*/ 3 w 3"/>
                <a:gd name="T7" fmla="*/ 1 h 3"/>
                <a:gd name="T8" fmla="*/ 0 w 3"/>
                <a:gd name="T9" fmla="*/ 1 h 3"/>
              </a:gdLst>
              <a:ahLst/>
              <a:cxnLst>
                <a:cxn ang="0">
                  <a:pos x="T0" y="T1"/>
                </a:cxn>
                <a:cxn ang="0">
                  <a:pos x="T2" y="T3"/>
                </a:cxn>
                <a:cxn ang="0">
                  <a:pos x="T4" y="T5"/>
                </a:cxn>
                <a:cxn ang="0">
                  <a:pos x="T6" y="T7"/>
                </a:cxn>
                <a:cxn ang="0">
                  <a:pos x="T8" y="T9"/>
                </a:cxn>
              </a:cxnLst>
              <a:rect l="0" t="0" r="r" b="b"/>
              <a:pathLst>
                <a:path w="3" h="3">
                  <a:moveTo>
                    <a:pt x="0" y="1"/>
                  </a:moveTo>
                  <a:cubicBezTo>
                    <a:pt x="0" y="1"/>
                    <a:pt x="0" y="3"/>
                    <a:pt x="1" y="2"/>
                  </a:cubicBezTo>
                  <a:cubicBezTo>
                    <a:pt x="2" y="2"/>
                    <a:pt x="1" y="2"/>
                    <a:pt x="2" y="2"/>
                  </a:cubicBezTo>
                  <a:cubicBezTo>
                    <a:pt x="2" y="1"/>
                    <a:pt x="3" y="2"/>
                    <a:pt x="3" y="1"/>
                  </a:cubicBezTo>
                  <a:cubicBezTo>
                    <a:pt x="2" y="0"/>
                    <a:pt x="1"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71" name="Freeform 269"/>
            <p:cNvSpPr/>
            <p:nvPr/>
          </p:nvSpPr>
          <p:spPr bwMode="auto">
            <a:xfrm>
              <a:off x="6238588" y="3171431"/>
              <a:ext cx="2169"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1" y="0"/>
                    <a:pt x="1"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72" name="Freeform 270"/>
            <p:cNvSpPr/>
            <p:nvPr/>
          </p:nvSpPr>
          <p:spPr bwMode="auto">
            <a:xfrm>
              <a:off x="6248347" y="3248414"/>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73" name="Freeform 271"/>
            <p:cNvSpPr/>
            <p:nvPr/>
          </p:nvSpPr>
          <p:spPr bwMode="auto">
            <a:xfrm>
              <a:off x="6248347" y="318227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74" name="Freeform 272"/>
            <p:cNvSpPr/>
            <p:nvPr/>
          </p:nvSpPr>
          <p:spPr bwMode="auto">
            <a:xfrm>
              <a:off x="6278707" y="3169262"/>
              <a:ext cx="3253" cy="2169"/>
            </a:xfrm>
            <a:custGeom>
              <a:avLst/>
              <a:gdLst>
                <a:gd name="T0" fmla="*/ 1 w 1"/>
                <a:gd name="T1" fmla="*/ 1 h 1"/>
                <a:gd name="T2" fmla="*/ 1 w 1"/>
                <a:gd name="T3" fmla="*/ 1 h 1"/>
              </a:gdLst>
              <a:ahLst/>
              <a:cxnLst>
                <a:cxn ang="0">
                  <a:pos x="T0" y="T1"/>
                </a:cxn>
                <a:cxn ang="0">
                  <a:pos x="T2" y="T3"/>
                </a:cxn>
              </a:cxnLst>
              <a:rect l="0" t="0" r="r" b="b"/>
              <a:pathLst>
                <a:path w="1" h="1">
                  <a:moveTo>
                    <a:pt x="1" y="1"/>
                  </a:moveTo>
                  <a:cubicBezTo>
                    <a:pt x="1"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75" name="Freeform 273"/>
            <p:cNvSpPr/>
            <p:nvPr/>
          </p:nvSpPr>
          <p:spPr bwMode="auto">
            <a:xfrm>
              <a:off x="6235335" y="3192032"/>
              <a:ext cx="3253"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76" name="Freeform 274"/>
            <p:cNvSpPr/>
            <p:nvPr/>
          </p:nvSpPr>
          <p:spPr bwMode="auto">
            <a:xfrm>
              <a:off x="6312320" y="3161672"/>
              <a:ext cx="3253"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1"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77" name="Freeform 275"/>
            <p:cNvSpPr/>
            <p:nvPr/>
          </p:nvSpPr>
          <p:spPr bwMode="auto">
            <a:xfrm>
              <a:off x="6191964" y="3141071"/>
              <a:ext cx="7590" cy="2169"/>
            </a:xfrm>
            <a:custGeom>
              <a:avLst/>
              <a:gdLst>
                <a:gd name="T0" fmla="*/ 2 w 3"/>
                <a:gd name="T1" fmla="*/ 1 h 1"/>
                <a:gd name="T2" fmla="*/ 3 w 3"/>
                <a:gd name="T3" fmla="*/ 0 h 1"/>
                <a:gd name="T4" fmla="*/ 0 w 3"/>
                <a:gd name="T5" fmla="*/ 1 h 1"/>
                <a:gd name="T6" fmla="*/ 2 w 3"/>
                <a:gd name="T7" fmla="*/ 1 h 1"/>
              </a:gdLst>
              <a:ahLst/>
              <a:cxnLst>
                <a:cxn ang="0">
                  <a:pos x="T0" y="T1"/>
                </a:cxn>
                <a:cxn ang="0">
                  <a:pos x="T2" y="T3"/>
                </a:cxn>
                <a:cxn ang="0">
                  <a:pos x="T4" y="T5"/>
                </a:cxn>
                <a:cxn ang="0">
                  <a:pos x="T6" y="T7"/>
                </a:cxn>
              </a:cxnLst>
              <a:rect l="0" t="0" r="r" b="b"/>
              <a:pathLst>
                <a:path w="3" h="1">
                  <a:moveTo>
                    <a:pt x="2" y="1"/>
                  </a:moveTo>
                  <a:cubicBezTo>
                    <a:pt x="2" y="1"/>
                    <a:pt x="3" y="1"/>
                    <a:pt x="3" y="0"/>
                  </a:cubicBezTo>
                  <a:cubicBezTo>
                    <a:pt x="2" y="0"/>
                    <a:pt x="0" y="0"/>
                    <a:pt x="0" y="1"/>
                  </a:cubicBezTo>
                  <a:cubicBezTo>
                    <a:pt x="1" y="1"/>
                    <a:pt x="1"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78" name="Freeform 276"/>
            <p:cNvSpPr/>
            <p:nvPr/>
          </p:nvSpPr>
          <p:spPr bwMode="auto">
            <a:xfrm>
              <a:off x="6194132" y="3163840"/>
              <a:ext cx="3253" cy="2169"/>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0" y="1"/>
                    <a:pt x="1" y="1"/>
                    <a:pt x="1" y="0"/>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79" name="Freeform 277"/>
            <p:cNvSpPr/>
            <p:nvPr/>
          </p:nvSpPr>
          <p:spPr bwMode="auto">
            <a:xfrm>
              <a:off x="6097631" y="3246246"/>
              <a:ext cx="2169" cy="2169"/>
            </a:xfrm>
            <a:custGeom>
              <a:avLst/>
              <a:gdLst>
                <a:gd name="T0" fmla="*/ 1 w 1"/>
                <a:gd name="T1" fmla="*/ 1 h 1"/>
                <a:gd name="T2" fmla="*/ 0 w 1"/>
                <a:gd name="T3" fmla="*/ 0 h 1"/>
                <a:gd name="T4" fmla="*/ 1 w 1"/>
                <a:gd name="T5" fmla="*/ 1 h 1"/>
              </a:gdLst>
              <a:ahLst/>
              <a:cxnLst>
                <a:cxn ang="0">
                  <a:pos x="T0" y="T1"/>
                </a:cxn>
                <a:cxn ang="0">
                  <a:pos x="T2" y="T3"/>
                </a:cxn>
                <a:cxn ang="0">
                  <a:pos x="T4" y="T5"/>
                </a:cxn>
              </a:cxnLst>
              <a:rect l="0" t="0" r="r" b="b"/>
              <a:pathLst>
                <a:path w="1" h="1">
                  <a:moveTo>
                    <a:pt x="1" y="1"/>
                  </a:moveTo>
                  <a:cubicBezTo>
                    <a:pt x="0" y="0"/>
                    <a:pt x="0" y="0"/>
                    <a:pt x="0" y="0"/>
                  </a:cubicBezTo>
                  <a:cubicBezTo>
                    <a:pt x="0" y="0"/>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80" name="Freeform 278"/>
            <p:cNvSpPr/>
            <p:nvPr/>
          </p:nvSpPr>
          <p:spPr bwMode="auto">
            <a:xfrm>
              <a:off x="6097631" y="3242993"/>
              <a:ext cx="0" cy="3253"/>
            </a:xfrm>
            <a:custGeom>
              <a:avLst/>
              <a:gdLst>
                <a:gd name="T0" fmla="*/ 0 h 1"/>
                <a:gd name="T1" fmla="*/ 0 h 1"/>
                <a:gd name="T2" fmla="*/ 0 h 1"/>
              </a:gdLst>
              <a:ahLst/>
              <a:cxnLst>
                <a:cxn ang="0">
                  <a:pos x="0" y="T0"/>
                </a:cxn>
                <a:cxn ang="0">
                  <a:pos x="0" y="T1"/>
                </a:cxn>
                <a:cxn ang="0">
                  <a:pos x="0" y="T2"/>
                </a:cxn>
              </a:cxnLst>
              <a:rect l="0" t="0" r="r" b="b"/>
              <a:pathLst>
                <a:path h="1">
                  <a:moveTo>
                    <a:pt x="0" y="0"/>
                  </a:moveTo>
                  <a:cubicBezTo>
                    <a:pt x="0" y="0"/>
                    <a:pt x="0" y="0"/>
                    <a:pt x="0" y="0"/>
                  </a:cubicBezTo>
                  <a:cubicBezTo>
                    <a:pt x="0" y="0"/>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81" name="Freeform 279"/>
            <p:cNvSpPr/>
            <p:nvPr/>
          </p:nvSpPr>
          <p:spPr bwMode="auto">
            <a:xfrm>
              <a:off x="5958843" y="3210465"/>
              <a:ext cx="66142" cy="107344"/>
            </a:xfrm>
            <a:custGeom>
              <a:avLst/>
              <a:gdLst>
                <a:gd name="T0" fmla="*/ 0 w 61"/>
                <a:gd name="T1" fmla="*/ 49 h 99"/>
                <a:gd name="T2" fmla="*/ 61 w 61"/>
                <a:gd name="T3" fmla="*/ 99 h 99"/>
                <a:gd name="T4" fmla="*/ 61 w 61"/>
                <a:gd name="T5" fmla="*/ 0 h 99"/>
                <a:gd name="T6" fmla="*/ 0 w 61"/>
                <a:gd name="T7" fmla="*/ 49 h 99"/>
              </a:gdLst>
              <a:ahLst/>
              <a:cxnLst>
                <a:cxn ang="0">
                  <a:pos x="T0" y="T1"/>
                </a:cxn>
                <a:cxn ang="0">
                  <a:pos x="T2" y="T3"/>
                </a:cxn>
                <a:cxn ang="0">
                  <a:pos x="T4" y="T5"/>
                </a:cxn>
                <a:cxn ang="0">
                  <a:pos x="T6" y="T7"/>
                </a:cxn>
              </a:cxnLst>
              <a:rect l="0" t="0" r="r" b="b"/>
              <a:pathLst>
                <a:path w="61" h="99">
                  <a:moveTo>
                    <a:pt x="0" y="49"/>
                  </a:moveTo>
                  <a:lnTo>
                    <a:pt x="61" y="99"/>
                  </a:lnTo>
                  <a:lnTo>
                    <a:pt x="61" y="0"/>
                  </a:lnTo>
                  <a:lnTo>
                    <a:pt x="0" y="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82" name="Freeform 280"/>
            <p:cNvSpPr/>
            <p:nvPr/>
          </p:nvSpPr>
          <p:spPr bwMode="auto">
            <a:xfrm>
              <a:off x="6020647" y="3240825"/>
              <a:ext cx="40119" cy="43371"/>
            </a:xfrm>
            <a:custGeom>
              <a:avLst/>
              <a:gdLst>
                <a:gd name="T0" fmla="*/ 37 w 37"/>
                <a:gd name="T1" fmla="*/ 40 h 40"/>
                <a:gd name="T2" fmla="*/ 0 w 37"/>
                <a:gd name="T3" fmla="*/ 40 h 40"/>
                <a:gd name="T4" fmla="*/ 0 w 37"/>
                <a:gd name="T5" fmla="*/ 0 h 40"/>
                <a:gd name="T6" fmla="*/ 37 w 37"/>
                <a:gd name="T7" fmla="*/ 0 h 40"/>
                <a:gd name="T8" fmla="*/ 37 w 37"/>
                <a:gd name="T9" fmla="*/ 40 h 40"/>
                <a:gd name="T10" fmla="*/ 37 w 37"/>
                <a:gd name="T11" fmla="*/ 40 h 40"/>
              </a:gdLst>
              <a:ahLst/>
              <a:cxnLst>
                <a:cxn ang="0">
                  <a:pos x="T0" y="T1"/>
                </a:cxn>
                <a:cxn ang="0">
                  <a:pos x="T2" y="T3"/>
                </a:cxn>
                <a:cxn ang="0">
                  <a:pos x="T4" y="T5"/>
                </a:cxn>
                <a:cxn ang="0">
                  <a:pos x="T6" y="T7"/>
                </a:cxn>
                <a:cxn ang="0">
                  <a:pos x="T8" y="T9"/>
                </a:cxn>
                <a:cxn ang="0">
                  <a:pos x="T10" y="T11"/>
                </a:cxn>
              </a:cxnLst>
              <a:rect l="0" t="0" r="r" b="b"/>
              <a:pathLst>
                <a:path w="37" h="40">
                  <a:moveTo>
                    <a:pt x="37" y="40"/>
                  </a:moveTo>
                  <a:lnTo>
                    <a:pt x="0" y="40"/>
                  </a:lnTo>
                  <a:lnTo>
                    <a:pt x="0" y="0"/>
                  </a:lnTo>
                  <a:lnTo>
                    <a:pt x="37" y="0"/>
                  </a:lnTo>
                  <a:lnTo>
                    <a:pt x="37" y="40"/>
                  </a:lnTo>
                  <a:lnTo>
                    <a:pt x="37"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83" name="Freeform 281"/>
            <p:cNvSpPr/>
            <p:nvPr/>
          </p:nvSpPr>
          <p:spPr bwMode="auto">
            <a:xfrm>
              <a:off x="6428338" y="3210465"/>
              <a:ext cx="66142" cy="107344"/>
            </a:xfrm>
            <a:custGeom>
              <a:avLst/>
              <a:gdLst>
                <a:gd name="T0" fmla="*/ 61 w 61"/>
                <a:gd name="T1" fmla="*/ 49 h 99"/>
                <a:gd name="T2" fmla="*/ 0 w 61"/>
                <a:gd name="T3" fmla="*/ 99 h 99"/>
                <a:gd name="T4" fmla="*/ 0 w 61"/>
                <a:gd name="T5" fmla="*/ 0 h 99"/>
                <a:gd name="T6" fmla="*/ 61 w 61"/>
                <a:gd name="T7" fmla="*/ 49 h 99"/>
              </a:gdLst>
              <a:ahLst/>
              <a:cxnLst>
                <a:cxn ang="0">
                  <a:pos x="T0" y="T1"/>
                </a:cxn>
                <a:cxn ang="0">
                  <a:pos x="T2" y="T3"/>
                </a:cxn>
                <a:cxn ang="0">
                  <a:pos x="T4" y="T5"/>
                </a:cxn>
                <a:cxn ang="0">
                  <a:pos x="T6" y="T7"/>
                </a:cxn>
              </a:cxnLst>
              <a:rect l="0" t="0" r="r" b="b"/>
              <a:pathLst>
                <a:path w="61" h="99">
                  <a:moveTo>
                    <a:pt x="61" y="49"/>
                  </a:moveTo>
                  <a:lnTo>
                    <a:pt x="0" y="99"/>
                  </a:lnTo>
                  <a:lnTo>
                    <a:pt x="0" y="0"/>
                  </a:lnTo>
                  <a:lnTo>
                    <a:pt x="61" y="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84" name="Freeform 282"/>
            <p:cNvSpPr/>
            <p:nvPr/>
          </p:nvSpPr>
          <p:spPr bwMode="auto">
            <a:xfrm>
              <a:off x="6394725" y="3240825"/>
              <a:ext cx="41203" cy="43371"/>
            </a:xfrm>
            <a:custGeom>
              <a:avLst/>
              <a:gdLst>
                <a:gd name="T0" fmla="*/ 38 w 38"/>
                <a:gd name="T1" fmla="*/ 40 h 40"/>
                <a:gd name="T2" fmla="*/ 0 w 38"/>
                <a:gd name="T3" fmla="*/ 40 h 40"/>
                <a:gd name="T4" fmla="*/ 0 w 38"/>
                <a:gd name="T5" fmla="*/ 0 h 40"/>
                <a:gd name="T6" fmla="*/ 38 w 38"/>
                <a:gd name="T7" fmla="*/ 0 h 40"/>
                <a:gd name="T8" fmla="*/ 38 w 38"/>
                <a:gd name="T9" fmla="*/ 40 h 40"/>
                <a:gd name="T10" fmla="*/ 38 w 38"/>
                <a:gd name="T11" fmla="*/ 40 h 40"/>
              </a:gdLst>
              <a:ahLst/>
              <a:cxnLst>
                <a:cxn ang="0">
                  <a:pos x="T0" y="T1"/>
                </a:cxn>
                <a:cxn ang="0">
                  <a:pos x="T2" y="T3"/>
                </a:cxn>
                <a:cxn ang="0">
                  <a:pos x="T4" y="T5"/>
                </a:cxn>
                <a:cxn ang="0">
                  <a:pos x="T6" y="T7"/>
                </a:cxn>
                <a:cxn ang="0">
                  <a:pos x="T8" y="T9"/>
                </a:cxn>
                <a:cxn ang="0">
                  <a:pos x="T10" y="T11"/>
                </a:cxn>
              </a:cxnLst>
              <a:rect l="0" t="0" r="r" b="b"/>
              <a:pathLst>
                <a:path w="38" h="40">
                  <a:moveTo>
                    <a:pt x="38" y="40"/>
                  </a:moveTo>
                  <a:lnTo>
                    <a:pt x="0" y="40"/>
                  </a:lnTo>
                  <a:lnTo>
                    <a:pt x="0" y="0"/>
                  </a:lnTo>
                  <a:lnTo>
                    <a:pt x="38" y="0"/>
                  </a:lnTo>
                  <a:lnTo>
                    <a:pt x="38" y="40"/>
                  </a:lnTo>
                  <a:lnTo>
                    <a:pt x="38"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85" name="Freeform 283"/>
            <p:cNvSpPr/>
            <p:nvPr/>
          </p:nvSpPr>
          <p:spPr bwMode="auto">
            <a:xfrm>
              <a:off x="6173531" y="2994692"/>
              <a:ext cx="108428" cy="67226"/>
            </a:xfrm>
            <a:custGeom>
              <a:avLst/>
              <a:gdLst>
                <a:gd name="T0" fmla="*/ 50 w 100"/>
                <a:gd name="T1" fmla="*/ 0 h 62"/>
                <a:gd name="T2" fmla="*/ 0 w 100"/>
                <a:gd name="T3" fmla="*/ 62 h 62"/>
                <a:gd name="T4" fmla="*/ 100 w 100"/>
                <a:gd name="T5" fmla="*/ 62 h 62"/>
                <a:gd name="T6" fmla="*/ 50 w 100"/>
                <a:gd name="T7" fmla="*/ 0 h 62"/>
              </a:gdLst>
              <a:ahLst/>
              <a:cxnLst>
                <a:cxn ang="0">
                  <a:pos x="T0" y="T1"/>
                </a:cxn>
                <a:cxn ang="0">
                  <a:pos x="T2" y="T3"/>
                </a:cxn>
                <a:cxn ang="0">
                  <a:pos x="T4" y="T5"/>
                </a:cxn>
                <a:cxn ang="0">
                  <a:pos x="T6" y="T7"/>
                </a:cxn>
              </a:cxnLst>
              <a:rect l="0" t="0" r="r" b="b"/>
              <a:pathLst>
                <a:path w="100" h="62">
                  <a:moveTo>
                    <a:pt x="50" y="0"/>
                  </a:moveTo>
                  <a:lnTo>
                    <a:pt x="0" y="62"/>
                  </a:lnTo>
                  <a:lnTo>
                    <a:pt x="100" y="62"/>
                  </a:lnTo>
                  <a:lnTo>
                    <a:pt x="5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86" name="Freeform 284"/>
            <p:cNvSpPr/>
            <p:nvPr/>
          </p:nvSpPr>
          <p:spPr bwMode="auto">
            <a:xfrm>
              <a:off x="6204975" y="3056497"/>
              <a:ext cx="43371" cy="41203"/>
            </a:xfrm>
            <a:custGeom>
              <a:avLst/>
              <a:gdLst>
                <a:gd name="T0" fmla="*/ 40 w 40"/>
                <a:gd name="T1" fmla="*/ 38 h 38"/>
                <a:gd name="T2" fmla="*/ 0 w 40"/>
                <a:gd name="T3" fmla="*/ 38 h 38"/>
                <a:gd name="T4" fmla="*/ 0 w 40"/>
                <a:gd name="T5" fmla="*/ 0 h 38"/>
                <a:gd name="T6" fmla="*/ 40 w 40"/>
                <a:gd name="T7" fmla="*/ 0 h 38"/>
                <a:gd name="T8" fmla="*/ 40 w 40"/>
                <a:gd name="T9" fmla="*/ 38 h 38"/>
                <a:gd name="T10" fmla="*/ 40 w 40"/>
                <a:gd name="T11" fmla="*/ 38 h 38"/>
              </a:gdLst>
              <a:ahLst/>
              <a:cxnLst>
                <a:cxn ang="0">
                  <a:pos x="T0" y="T1"/>
                </a:cxn>
                <a:cxn ang="0">
                  <a:pos x="T2" y="T3"/>
                </a:cxn>
                <a:cxn ang="0">
                  <a:pos x="T4" y="T5"/>
                </a:cxn>
                <a:cxn ang="0">
                  <a:pos x="T6" y="T7"/>
                </a:cxn>
                <a:cxn ang="0">
                  <a:pos x="T8" y="T9"/>
                </a:cxn>
                <a:cxn ang="0">
                  <a:pos x="T10" y="T11"/>
                </a:cxn>
              </a:cxnLst>
              <a:rect l="0" t="0" r="r" b="b"/>
              <a:pathLst>
                <a:path w="40" h="38">
                  <a:moveTo>
                    <a:pt x="40" y="38"/>
                  </a:moveTo>
                  <a:lnTo>
                    <a:pt x="0" y="38"/>
                  </a:lnTo>
                  <a:lnTo>
                    <a:pt x="0" y="0"/>
                  </a:lnTo>
                  <a:lnTo>
                    <a:pt x="40" y="0"/>
                  </a:lnTo>
                  <a:lnTo>
                    <a:pt x="40" y="38"/>
                  </a:lnTo>
                  <a:lnTo>
                    <a:pt x="4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89" name="Freeform 285"/>
            <p:cNvSpPr/>
            <p:nvPr/>
          </p:nvSpPr>
          <p:spPr bwMode="auto">
            <a:xfrm>
              <a:off x="6173531" y="3464187"/>
              <a:ext cx="108428" cy="66142"/>
            </a:xfrm>
            <a:custGeom>
              <a:avLst/>
              <a:gdLst>
                <a:gd name="T0" fmla="*/ 50 w 100"/>
                <a:gd name="T1" fmla="*/ 61 h 61"/>
                <a:gd name="T2" fmla="*/ 0 w 100"/>
                <a:gd name="T3" fmla="*/ 0 h 61"/>
                <a:gd name="T4" fmla="*/ 100 w 100"/>
                <a:gd name="T5" fmla="*/ 0 h 61"/>
                <a:gd name="T6" fmla="*/ 50 w 100"/>
                <a:gd name="T7" fmla="*/ 61 h 61"/>
              </a:gdLst>
              <a:ahLst/>
              <a:cxnLst>
                <a:cxn ang="0">
                  <a:pos x="T0" y="T1"/>
                </a:cxn>
                <a:cxn ang="0">
                  <a:pos x="T2" y="T3"/>
                </a:cxn>
                <a:cxn ang="0">
                  <a:pos x="T4" y="T5"/>
                </a:cxn>
                <a:cxn ang="0">
                  <a:pos x="T6" y="T7"/>
                </a:cxn>
              </a:cxnLst>
              <a:rect l="0" t="0" r="r" b="b"/>
              <a:pathLst>
                <a:path w="100" h="61">
                  <a:moveTo>
                    <a:pt x="50" y="61"/>
                  </a:moveTo>
                  <a:lnTo>
                    <a:pt x="0" y="0"/>
                  </a:lnTo>
                  <a:lnTo>
                    <a:pt x="100" y="0"/>
                  </a:lnTo>
                  <a:lnTo>
                    <a:pt x="50"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90" name="Freeform 286"/>
            <p:cNvSpPr/>
            <p:nvPr/>
          </p:nvSpPr>
          <p:spPr bwMode="auto">
            <a:xfrm>
              <a:off x="6204975" y="3430575"/>
              <a:ext cx="43371" cy="41203"/>
            </a:xfrm>
            <a:custGeom>
              <a:avLst/>
              <a:gdLst>
                <a:gd name="T0" fmla="*/ 40 w 40"/>
                <a:gd name="T1" fmla="*/ 38 h 38"/>
                <a:gd name="T2" fmla="*/ 0 w 40"/>
                <a:gd name="T3" fmla="*/ 38 h 38"/>
                <a:gd name="T4" fmla="*/ 0 w 40"/>
                <a:gd name="T5" fmla="*/ 0 h 38"/>
                <a:gd name="T6" fmla="*/ 40 w 40"/>
                <a:gd name="T7" fmla="*/ 0 h 38"/>
                <a:gd name="T8" fmla="*/ 40 w 40"/>
                <a:gd name="T9" fmla="*/ 38 h 38"/>
                <a:gd name="T10" fmla="*/ 40 w 40"/>
                <a:gd name="T11" fmla="*/ 38 h 38"/>
              </a:gdLst>
              <a:ahLst/>
              <a:cxnLst>
                <a:cxn ang="0">
                  <a:pos x="T0" y="T1"/>
                </a:cxn>
                <a:cxn ang="0">
                  <a:pos x="T2" y="T3"/>
                </a:cxn>
                <a:cxn ang="0">
                  <a:pos x="T4" y="T5"/>
                </a:cxn>
                <a:cxn ang="0">
                  <a:pos x="T6" y="T7"/>
                </a:cxn>
                <a:cxn ang="0">
                  <a:pos x="T8" y="T9"/>
                </a:cxn>
                <a:cxn ang="0">
                  <a:pos x="T10" y="T11"/>
                </a:cxn>
              </a:cxnLst>
              <a:rect l="0" t="0" r="r" b="b"/>
              <a:pathLst>
                <a:path w="40" h="38">
                  <a:moveTo>
                    <a:pt x="40" y="38"/>
                  </a:moveTo>
                  <a:lnTo>
                    <a:pt x="0" y="38"/>
                  </a:lnTo>
                  <a:lnTo>
                    <a:pt x="0" y="0"/>
                  </a:lnTo>
                  <a:lnTo>
                    <a:pt x="40" y="0"/>
                  </a:lnTo>
                  <a:lnTo>
                    <a:pt x="40" y="38"/>
                  </a:lnTo>
                  <a:lnTo>
                    <a:pt x="4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91" name="Freeform 287"/>
            <p:cNvSpPr/>
            <p:nvPr/>
          </p:nvSpPr>
          <p:spPr bwMode="auto">
            <a:xfrm>
              <a:off x="6037996" y="3073845"/>
              <a:ext cx="84574" cy="84574"/>
            </a:xfrm>
            <a:custGeom>
              <a:avLst/>
              <a:gdLst>
                <a:gd name="T0" fmla="*/ 0 w 78"/>
                <a:gd name="T1" fmla="*/ 0 h 78"/>
                <a:gd name="T2" fmla="*/ 7 w 78"/>
                <a:gd name="T3" fmla="*/ 78 h 78"/>
                <a:gd name="T4" fmla="*/ 78 w 78"/>
                <a:gd name="T5" fmla="*/ 7 h 78"/>
                <a:gd name="T6" fmla="*/ 0 w 78"/>
                <a:gd name="T7" fmla="*/ 0 h 78"/>
              </a:gdLst>
              <a:ahLst/>
              <a:cxnLst>
                <a:cxn ang="0">
                  <a:pos x="T0" y="T1"/>
                </a:cxn>
                <a:cxn ang="0">
                  <a:pos x="T2" y="T3"/>
                </a:cxn>
                <a:cxn ang="0">
                  <a:pos x="T4" y="T5"/>
                </a:cxn>
                <a:cxn ang="0">
                  <a:pos x="T6" y="T7"/>
                </a:cxn>
              </a:cxnLst>
              <a:rect l="0" t="0" r="r" b="b"/>
              <a:pathLst>
                <a:path w="78" h="78">
                  <a:moveTo>
                    <a:pt x="0" y="0"/>
                  </a:moveTo>
                  <a:lnTo>
                    <a:pt x="7" y="78"/>
                  </a:lnTo>
                  <a:lnTo>
                    <a:pt x="78" y="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92" name="Freeform 288"/>
            <p:cNvSpPr/>
            <p:nvPr/>
          </p:nvSpPr>
          <p:spPr bwMode="auto">
            <a:xfrm>
              <a:off x="6064018" y="3099868"/>
              <a:ext cx="61805" cy="61805"/>
            </a:xfrm>
            <a:custGeom>
              <a:avLst/>
              <a:gdLst>
                <a:gd name="T0" fmla="*/ 28 w 57"/>
                <a:gd name="T1" fmla="*/ 57 h 57"/>
                <a:gd name="T2" fmla="*/ 0 w 57"/>
                <a:gd name="T3" fmla="*/ 31 h 57"/>
                <a:gd name="T4" fmla="*/ 31 w 57"/>
                <a:gd name="T5" fmla="*/ 0 h 57"/>
                <a:gd name="T6" fmla="*/ 57 w 57"/>
                <a:gd name="T7" fmla="*/ 28 h 57"/>
                <a:gd name="T8" fmla="*/ 28 w 57"/>
                <a:gd name="T9" fmla="*/ 57 h 57"/>
                <a:gd name="T10" fmla="*/ 28 w 57"/>
                <a:gd name="T11" fmla="*/ 57 h 57"/>
              </a:gdLst>
              <a:ahLst/>
              <a:cxnLst>
                <a:cxn ang="0">
                  <a:pos x="T0" y="T1"/>
                </a:cxn>
                <a:cxn ang="0">
                  <a:pos x="T2" y="T3"/>
                </a:cxn>
                <a:cxn ang="0">
                  <a:pos x="T4" y="T5"/>
                </a:cxn>
                <a:cxn ang="0">
                  <a:pos x="T6" y="T7"/>
                </a:cxn>
                <a:cxn ang="0">
                  <a:pos x="T8" y="T9"/>
                </a:cxn>
                <a:cxn ang="0">
                  <a:pos x="T10" y="T11"/>
                </a:cxn>
              </a:cxnLst>
              <a:rect l="0" t="0" r="r" b="b"/>
              <a:pathLst>
                <a:path w="57" h="57">
                  <a:moveTo>
                    <a:pt x="28" y="57"/>
                  </a:moveTo>
                  <a:lnTo>
                    <a:pt x="0" y="31"/>
                  </a:lnTo>
                  <a:lnTo>
                    <a:pt x="31" y="0"/>
                  </a:lnTo>
                  <a:lnTo>
                    <a:pt x="57" y="28"/>
                  </a:lnTo>
                  <a:lnTo>
                    <a:pt x="28" y="57"/>
                  </a:lnTo>
                  <a:lnTo>
                    <a:pt x="28" y="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93" name="Freeform 289"/>
            <p:cNvSpPr/>
            <p:nvPr/>
          </p:nvSpPr>
          <p:spPr bwMode="auto">
            <a:xfrm>
              <a:off x="6330752" y="3366602"/>
              <a:ext cx="86743" cy="86743"/>
            </a:xfrm>
            <a:custGeom>
              <a:avLst/>
              <a:gdLst>
                <a:gd name="T0" fmla="*/ 80 w 80"/>
                <a:gd name="T1" fmla="*/ 80 h 80"/>
                <a:gd name="T2" fmla="*/ 0 w 80"/>
                <a:gd name="T3" fmla="*/ 71 h 80"/>
                <a:gd name="T4" fmla="*/ 71 w 80"/>
                <a:gd name="T5" fmla="*/ 0 h 80"/>
                <a:gd name="T6" fmla="*/ 80 w 80"/>
                <a:gd name="T7" fmla="*/ 80 h 80"/>
              </a:gdLst>
              <a:ahLst/>
              <a:cxnLst>
                <a:cxn ang="0">
                  <a:pos x="T0" y="T1"/>
                </a:cxn>
                <a:cxn ang="0">
                  <a:pos x="T2" y="T3"/>
                </a:cxn>
                <a:cxn ang="0">
                  <a:pos x="T4" y="T5"/>
                </a:cxn>
                <a:cxn ang="0">
                  <a:pos x="T6" y="T7"/>
                </a:cxn>
              </a:cxnLst>
              <a:rect l="0" t="0" r="r" b="b"/>
              <a:pathLst>
                <a:path w="80" h="80">
                  <a:moveTo>
                    <a:pt x="80" y="80"/>
                  </a:moveTo>
                  <a:lnTo>
                    <a:pt x="0" y="71"/>
                  </a:lnTo>
                  <a:lnTo>
                    <a:pt x="71" y="0"/>
                  </a:lnTo>
                  <a:lnTo>
                    <a:pt x="80"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94" name="Freeform 290"/>
            <p:cNvSpPr/>
            <p:nvPr/>
          </p:nvSpPr>
          <p:spPr bwMode="auto">
            <a:xfrm>
              <a:off x="6327500" y="3364433"/>
              <a:ext cx="61805" cy="60720"/>
            </a:xfrm>
            <a:custGeom>
              <a:avLst/>
              <a:gdLst>
                <a:gd name="T0" fmla="*/ 29 w 57"/>
                <a:gd name="T1" fmla="*/ 56 h 56"/>
                <a:gd name="T2" fmla="*/ 0 w 57"/>
                <a:gd name="T3" fmla="*/ 30 h 56"/>
                <a:gd name="T4" fmla="*/ 31 w 57"/>
                <a:gd name="T5" fmla="*/ 0 h 56"/>
                <a:gd name="T6" fmla="*/ 57 w 57"/>
                <a:gd name="T7" fmla="*/ 28 h 56"/>
                <a:gd name="T8" fmla="*/ 29 w 57"/>
                <a:gd name="T9" fmla="*/ 56 h 56"/>
                <a:gd name="T10" fmla="*/ 29 w 57"/>
                <a:gd name="T11" fmla="*/ 56 h 56"/>
              </a:gdLst>
              <a:ahLst/>
              <a:cxnLst>
                <a:cxn ang="0">
                  <a:pos x="T0" y="T1"/>
                </a:cxn>
                <a:cxn ang="0">
                  <a:pos x="T2" y="T3"/>
                </a:cxn>
                <a:cxn ang="0">
                  <a:pos x="T4" y="T5"/>
                </a:cxn>
                <a:cxn ang="0">
                  <a:pos x="T6" y="T7"/>
                </a:cxn>
                <a:cxn ang="0">
                  <a:pos x="T8" y="T9"/>
                </a:cxn>
                <a:cxn ang="0">
                  <a:pos x="T10" y="T11"/>
                </a:cxn>
              </a:cxnLst>
              <a:rect l="0" t="0" r="r" b="b"/>
              <a:pathLst>
                <a:path w="57" h="56">
                  <a:moveTo>
                    <a:pt x="29" y="56"/>
                  </a:moveTo>
                  <a:lnTo>
                    <a:pt x="0" y="30"/>
                  </a:lnTo>
                  <a:lnTo>
                    <a:pt x="31" y="0"/>
                  </a:lnTo>
                  <a:lnTo>
                    <a:pt x="57" y="28"/>
                  </a:lnTo>
                  <a:lnTo>
                    <a:pt x="29" y="56"/>
                  </a:lnTo>
                  <a:lnTo>
                    <a:pt x="29"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95" name="Freeform 291"/>
            <p:cNvSpPr/>
            <p:nvPr/>
          </p:nvSpPr>
          <p:spPr bwMode="auto">
            <a:xfrm>
              <a:off x="6330752" y="3073845"/>
              <a:ext cx="86743" cy="84574"/>
            </a:xfrm>
            <a:custGeom>
              <a:avLst/>
              <a:gdLst>
                <a:gd name="T0" fmla="*/ 80 w 80"/>
                <a:gd name="T1" fmla="*/ 0 h 78"/>
                <a:gd name="T2" fmla="*/ 0 w 80"/>
                <a:gd name="T3" fmla="*/ 7 h 78"/>
                <a:gd name="T4" fmla="*/ 71 w 80"/>
                <a:gd name="T5" fmla="*/ 78 h 78"/>
                <a:gd name="T6" fmla="*/ 80 w 80"/>
                <a:gd name="T7" fmla="*/ 0 h 78"/>
              </a:gdLst>
              <a:ahLst/>
              <a:cxnLst>
                <a:cxn ang="0">
                  <a:pos x="T0" y="T1"/>
                </a:cxn>
                <a:cxn ang="0">
                  <a:pos x="T2" y="T3"/>
                </a:cxn>
                <a:cxn ang="0">
                  <a:pos x="T4" y="T5"/>
                </a:cxn>
                <a:cxn ang="0">
                  <a:pos x="T6" y="T7"/>
                </a:cxn>
              </a:cxnLst>
              <a:rect l="0" t="0" r="r" b="b"/>
              <a:pathLst>
                <a:path w="80" h="78">
                  <a:moveTo>
                    <a:pt x="80" y="0"/>
                  </a:moveTo>
                  <a:lnTo>
                    <a:pt x="0" y="7"/>
                  </a:lnTo>
                  <a:lnTo>
                    <a:pt x="71" y="78"/>
                  </a:lnTo>
                  <a:lnTo>
                    <a:pt x="8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96" name="Freeform 292"/>
            <p:cNvSpPr/>
            <p:nvPr/>
          </p:nvSpPr>
          <p:spPr bwMode="auto">
            <a:xfrm>
              <a:off x="6327500" y="3099868"/>
              <a:ext cx="61805" cy="61805"/>
            </a:xfrm>
            <a:custGeom>
              <a:avLst/>
              <a:gdLst>
                <a:gd name="T0" fmla="*/ 31 w 57"/>
                <a:gd name="T1" fmla="*/ 57 h 57"/>
                <a:gd name="T2" fmla="*/ 0 w 57"/>
                <a:gd name="T3" fmla="*/ 28 h 57"/>
                <a:gd name="T4" fmla="*/ 29 w 57"/>
                <a:gd name="T5" fmla="*/ 0 h 57"/>
                <a:gd name="T6" fmla="*/ 57 w 57"/>
                <a:gd name="T7" fmla="*/ 31 h 57"/>
                <a:gd name="T8" fmla="*/ 31 w 57"/>
                <a:gd name="T9" fmla="*/ 57 h 57"/>
                <a:gd name="T10" fmla="*/ 31 w 57"/>
                <a:gd name="T11" fmla="*/ 57 h 57"/>
              </a:gdLst>
              <a:ahLst/>
              <a:cxnLst>
                <a:cxn ang="0">
                  <a:pos x="T0" y="T1"/>
                </a:cxn>
                <a:cxn ang="0">
                  <a:pos x="T2" y="T3"/>
                </a:cxn>
                <a:cxn ang="0">
                  <a:pos x="T4" y="T5"/>
                </a:cxn>
                <a:cxn ang="0">
                  <a:pos x="T6" y="T7"/>
                </a:cxn>
                <a:cxn ang="0">
                  <a:pos x="T8" y="T9"/>
                </a:cxn>
                <a:cxn ang="0">
                  <a:pos x="T10" y="T11"/>
                </a:cxn>
              </a:cxnLst>
              <a:rect l="0" t="0" r="r" b="b"/>
              <a:pathLst>
                <a:path w="57" h="57">
                  <a:moveTo>
                    <a:pt x="31" y="57"/>
                  </a:moveTo>
                  <a:lnTo>
                    <a:pt x="0" y="28"/>
                  </a:lnTo>
                  <a:lnTo>
                    <a:pt x="29" y="0"/>
                  </a:lnTo>
                  <a:lnTo>
                    <a:pt x="57" y="31"/>
                  </a:lnTo>
                  <a:lnTo>
                    <a:pt x="31" y="57"/>
                  </a:lnTo>
                  <a:lnTo>
                    <a:pt x="31" y="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97" name="Freeform 293"/>
            <p:cNvSpPr/>
            <p:nvPr/>
          </p:nvSpPr>
          <p:spPr bwMode="auto">
            <a:xfrm>
              <a:off x="6037996" y="3366602"/>
              <a:ext cx="84574" cy="86743"/>
            </a:xfrm>
            <a:custGeom>
              <a:avLst/>
              <a:gdLst>
                <a:gd name="T0" fmla="*/ 0 w 78"/>
                <a:gd name="T1" fmla="*/ 80 h 80"/>
                <a:gd name="T2" fmla="*/ 7 w 78"/>
                <a:gd name="T3" fmla="*/ 0 h 80"/>
                <a:gd name="T4" fmla="*/ 78 w 78"/>
                <a:gd name="T5" fmla="*/ 71 h 80"/>
                <a:gd name="T6" fmla="*/ 0 w 78"/>
                <a:gd name="T7" fmla="*/ 80 h 80"/>
              </a:gdLst>
              <a:ahLst/>
              <a:cxnLst>
                <a:cxn ang="0">
                  <a:pos x="T0" y="T1"/>
                </a:cxn>
                <a:cxn ang="0">
                  <a:pos x="T2" y="T3"/>
                </a:cxn>
                <a:cxn ang="0">
                  <a:pos x="T4" y="T5"/>
                </a:cxn>
                <a:cxn ang="0">
                  <a:pos x="T6" y="T7"/>
                </a:cxn>
              </a:cxnLst>
              <a:rect l="0" t="0" r="r" b="b"/>
              <a:pathLst>
                <a:path w="78" h="80">
                  <a:moveTo>
                    <a:pt x="0" y="80"/>
                  </a:moveTo>
                  <a:lnTo>
                    <a:pt x="7" y="0"/>
                  </a:lnTo>
                  <a:lnTo>
                    <a:pt x="78" y="71"/>
                  </a:lnTo>
                  <a:lnTo>
                    <a:pt x="0"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98" name="Freeform 294"/>
            <p:cNvSpPr/>
            <p:nvPr/>
          </p:nvSpPr>
          <p:spPr bwMode="auto">
            <a:xfrm>
              <a:off x="6064018" y="3364433"/>
              <a:ext cx="61805" cy="60720"/>
            </a:xfrm>
            <a:custGeom>
              <a:avLst/>
              <a:gdLst>
                <a:gd name="T0" fmla="*/ 31 w 57"/>
                <a:gd name="T1" fmla="*/ 56 h 56"/>
                <a:gd name="T2" fmla="*/ 0 w 57"/>
                <a:gd name="T3" fmla="*/ 28 h 56"/>
                <a:gd name="T4" fmla="*/ 28 w 57"/>
                <a:gd name="T5" fmla="*/ 0 h 56"/>
                <a:gd name="T6" fmla="*/ 57 w 57"/>
                <a:gd name="T7" fmla="*/ 30 h 56"/>
                <a:gd name="T8" fmla="*/ 31 w 57"/>
                <a:gd name="T9" fmla="*/ 56 h 56"/>
                <a:gd name="T10" fmla="*/ 31 w 57"/>
                <a:gd name="T11" fmla="*/ 56 h 56"/>
              </a:gdLst>
              <a:ahLst/>
              <a:cxnLst>
                <a:cxn ang="0">
                  <a:pos x="T0" y="T1"/>
                </a:cxn>
                <a:cxn ang="0">
                  <a:pos x="T2" y="T3"/>
                </a:cxn>
                <a:cxn ang="0">
                  <a:pos x="T4" y="T5"/>
                </a:cxn>
                <a:cxn ang="0">
                  <a:pos x="T6" y="T7"/>
                </a:cxn>
                <a:cxn ang="0">
                  <a:pos x="T8" y="T9"/>
                </a:cxn>
                <a:cxn ang="0">
                  <a:pos x="T10" y="T11"/>
                </a:cxn>
              </a:cxnLst>
              <a:rect l="0" t="0" r="r" b="b"/>
              <a:pathLst>
                <a:path w="57" h="56">
                  <a:moveTo>
                    <a:pt x="31" y="56"/>
                  </a:moveTo>
                  <a:lnTo>
                    <a:pt x="0" y="28"/>
                  </a:lnTo>
                  <a:lnTo>
                    <a:pt x="28" y="0"/>
                  </a:lnTo>
                  <a:lnTo>
                    <a:pt x="57" y="30"/>
                  </a:lnTo>
                  <a:lnTo>
                    <a:pt x="31" y="56"/>
                  </a:lnTo>
                  <a:lnTo>
                    <a:pt x="31"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1219200" fontAlgn="base">
                <a:spcBef>
                  <a:spcPct val="0"/>
                </a:spcBef>
                <a:spcAft>
                  <a:spcPct val="0"/>
                </a:spcAft>
              </a:pPr>
              <a:endParaRPr lang="zh-CN" altLang="en-US" sz="1350">
                <a:solidFill>
                  <a:srgbClr val="000000"/>
                </a:solidFill>
                <a:latin typeface="微软雅黑" panose="020B0503020204020204" pitchFamily="34" charset="-122"/>
                <a:ea typeface="微软雅黑" panose="020B0503020204020204" pitchFamily="34" charset="-122"/>
              </a:endParaRPr>
            </a:p>
          </p:txBody>
        </p:sp>
      </p:grpSp>
      <p:sp>
        <p:nvSpPr>
          <p:cNvPr id="2" name="燕尾形 1"/>
          <p:cNvSpPr/>
          <p:nvPr/>
        </p:nvSpPr>
        <p:spPr>
          <a:xfrm>
            <a:off x="1048054" y="4297866"/>
            <a:ext cx="1089331" cy="1183631"/>
          </a:xfrm>
          <a:prstGeom prst="chevron">
            <a:avLst>
              <a:gd name="adj" fmla="val 54429"/>
            </a:avLst>
          </a:prstGeom>
          <a:solidFill>
            <a:schemeClr val="bg2">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anchor="ctr"/>
          <a:p>
            <a:pPr algn="ctr" defTabSz="1219200">
              <a:defRPr/>
            </a:pPr>
            <a:endParaRPr lang="zh-CN" altLang="en-US" sz="3320">
              <a:solidFill>
                <a:prstClr val="white"/>
              </a:solidFill>
              <a:latin typeface="微软雅黑" panose="020B0503020204020204" pitchFamily="34" charset="-122"/>
              <a:ea typeface="微软雅黑" panose="020B0503020204020204" pitchFamily="34" charset="-122"/>
            </a:endParaRPr>
          </a:p>
        </p:txBody>
      </p:sp>
      <p:sp>
        <p:nvSpPr>
          <p:cNvPr id="3" name="燕尾形 2"/>
          <p:cNvSpPr/>
          <p:nvPr/>
        </p:nvSpPr>
        <p:spPr>
          <a:xfrm>
            <a:off x="2137066" y="4313741"/>
            <a:ext cx="1090956" cy="1183631"/>
          </a:xfrm>
          <a:prstGeom prst="chevron">
            <a:avLst>
              <a:gd name="adj" fmla="val 54429"/>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anchor="ctr"/>
          <a:p>
            <a:pPr algn="ctr" defTabSz="1219200">
              <a:defRPr/>
            </a:pPr>
            <a:endParaRPr lang="zh-CN" altLang="en-US" sz="3320">
              <a:solidFill>
                <a:prstClr val="white"/>
              </a:solidFill>
              <a:latin typeface="微软雅黑" panose="020B0503020204020204" pitchFamily="34" charset="-122"/>
              <a:ea typeface="微软雅黑" panose="020B0503020204020204" pitchFamily="34" charset="-122"/>
            </a:endParaRPr>
          </a:p>
        </p:txBody>
      </p:sp>
      <p:sp>
        <p:nvSpPr>
          <p:cNvPr id="99" name="文本框 98"/>
          <p:cNvSpPr txBox="1"/>
          <p:nvPr/>
        </p:nvSpPr>
        <p:spPr>
          <a:xfrm>
            <a:off x="624205" y="3854450"/>
            <a:ext cx="2442210" cy="368935"/>
          </a:xfrm>
          <a:prstGeom prst="rect">
            <a:avLst/>
          </a:prstGeom>
          <a:noFill/>
        </p:spPr>
        <p:txBody>
          <a:bodyPr wrap="square" lIns="0" tIns="0" rIns="0" bIns="0" rtlCol="0" anchor="t">
            <a:spAutoFit/>
          </a:bodyPr>
          <a:p>
            <a:pPr algn="ctr" defTabSz="1219200" fontAlgn="base">
              <a:spcBef>
                <a:spcPct val="0"/>
              </a:spcBef>
              <a:spcAft>
                <a:spcPct val="0"/>
              </a:spcAft>
            </a:pPr>
            <a:r>
              <a:rPr lang="zh-CN" altLang="en-US" sz="2400" b="1" dirty="0">
                <a:solidFill>
                  <a:srgbClr val="C00002"/>
                </a:solidFill>
                <a:latin typeface="微软雅黑" panose="020B0503020204020204" pitchFamily="34" charset="-122"/>
                <a:ea typeface="微软雅黑" panose="020B0503020204020204" pitchFamily="34" charset="-122"/>
                <a:sym typeface="+mn-ea"/>
              </a:rPr>
              <a:t>（二）主要内容</a:t>
            </a:r>
            <a:endParaRPr lang="zh-CN" altLang="en-US" sz="2400" b="1" dirty="0" smtClean="0">
              <a:solidFill>
                <a:srgbClr val="C00002"/>
              </a:solidFill>
              <a:latin typeface="微软雅黑" panose="020B0503020204020204" pitchFamily="34" charset="-122"/>
              <a:ea typeface="微软雅黑" panose="020B0503020204020204" pitchFamily="34" charset="-122"/>
              <a:sym typeface="+mn-ea"/>
            </a:endParaRPr>
          </a:p>
        </p:txBody>
      </p:sp>
      <p:sp>
        <p:nvSpPr>
          <p:cNvPr id="101" name="Text Box 18"/>
          <p:cNvSpPr txBox="1">
            <a:spLocks noChangeArrowheads="1"/>
          </p:cNvSpPr>
          <p:nvPr/>
        </p:nvSpPr>
        <p:spPr bwMode="gray">
          <a:xfrm>
            <a:off x="3039110" y="431165"/>
            <a:ext cx="617664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开展劳动教育的主要内容</a:t>
            </a:r>
            <a:endParaRPr lang="zh-CN" altLang="en-US" sz="4000" b="1" dirty="0">
              <a:solidFill>
                <a:schemeClr val="accent1"/>
              </a:solidFill>
              <a:latin typeface="微软雅黑" panose="020B0503020204020204" pitchFamily="34" charset="-122"/>
              <a:ea typeface="微软雅黑" panose="020B0503020204020204" pitchFamily="34" charset="-122"/>
            </a:endParaRPr>
          </a:p>
        </p:txBody>
      </p:sp>
      <p:cxnSp>
        <p:nvCxnSpPr>
          <p:cNvPr id="102" name="直接连接符​​ 14"/>
          <p:cNvCxnSpPr/>
          <p:nvPr/>
        </p:nvCxnSpPr>
        <p:spPr>
          <a:xfrm>
            <a:off x="3254797" y="1138079"/>
            <a:ext cx="5682409" cy="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7" grpId="0"/>
      <p:bldP spid="10" grpId="0"/>
      <p:bldP spid="2" grpId="0" bldLvl="0" animBg="1"/>
      <p:bldP spid="3"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135896" y="2276873"/>
            <a:ext cx="5669280" cy="2882265"/>
          </a:xfrm>
          <a:prstGeom prst="rect">
            <a:avLst/>
          </a:prstGeom>
          <a:noFill/>
        </p:spPr>
        <p:txBody>
          <a:bodyPr wrap="none" rtlCol="0">
            <a:spAutoFit/>
          </a:bodyPr>
          <a:lstStyle/>
          <a:p>
            <a:pPr marL="0" lvl="1" algn="l" defTabSz="1219200" fontAlgn="base">
              <a:spcBef>
                <a:spcPct val="0"/>
              </a:spcBef>
              <a:spcAft>
                <a:spcPct val="0"/>
              </a:spcAft>
            </a:pPr>
            <a:r>
              <a:rPr lang="zh-CN" altLang="en-US" sz="1865" b="1" dirty="0">
                <a:solidFill>
                  <a:srgbClr val="080808"/>
                </a:solidFill>
                <a:latin typeface="微软雅黑" panose="020B0503020204020204" pitchFamily="34" charset="-122"/>
                <a:ea typeface="微软雅黑" panose="020B0503020204020204" pitchFamily="34" charset="-122"/>
              </a:rPr>
              <a:t> </a:t>
            </a:r>
            <a:r>
              <a:rPr lang="zh-CN" altLang="en-US" sz="3735" b="1" dirty="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第三部分</a:t>
            </a:r>
            <a:endParaRPr lang="en-US" altLang="zh-CN" sz="3735" b="1" dirty="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lvl="1" algn="l" defTabSz="1219200" fontAlgn="base">
              <a:spcBef>
                <a:spcPct val="0"/>
              </a:spcBef>
              <a:spcAft>
                <a:spcPct val="0"/>
              </a:spcAft>
            </a:pPr>
            <a:endParaRPr lang="zh-CN" altLang="en-US" sz="4800" b="1" dirty="0">
              <a:solidFill>
                <a:srgbClr val="C00002"/>
              </a:solidFill>
              <a:latin typeface="微软雅黑" panose="020B0503020204020204" pitchFamily="34" charset="-122"/>
              <a:ea typeface="微软雅黑" panose="020B0503020204020204" pitchFamily="34" charset="-122"/>
            </a:endParaRPr>
          </a:p>
          <a:p>
            <a:pPr marL="0" lvl="1" algn="l" defTabSz="1219200" fontAlgn="base">
              <a:spcBef>
                <a:spcPct val="0"/>
              </a:spcBef>
              <a:spcAft>
                <a:spcPct val="0"/>
              </a:spcAft>
            </a:pPr>
            <a:r>
              <a:rPr lang="zh-CN" altLang="en-US" sz="4800" b="1" dirty="0">
                <a:solidFill>
                  <a:srgbClr val="C00002"/>
                </a:solidFill>
                <a:latin typeface="微软雅黑" panose="020B0503020204020204" pitchFamily="34" charset="-122"/>
                <a:ea typeface="微软雅黑" panose="020B0503020204020204" pitchFamily="34" charset="-122"/>
                <a:sym typeface="+mn-ea"/>
              </a:rPr>
              <a:t>劳动教育的实施原则</a:t>
            </a:r>
            <a:endParaRPr lang="zh-CN" altLang="en-US" sz="4800" b="1" dirty="0">
              <a:solidFill>
                <a:srgbClr val="C00002"/>
              </a:solidFill>
              <a:latin typeface="微软雅黑" panose="020B0503020204020204" pitchFamily="34" charset="-122"/>
              <a:ea typeface="微软雅黑" panose="020B0503020204020204" pitchFamily="34" charset="-122"/>
              <a:sym typeface="+mn-ea"/>
            </a:endParaRPr>
          </a:p>
          <a:p>
            <a:pPr marL="0" lvl="1" algn="l" defTabSz="1219200" fontAlgn="base">
              <a:spcBef>
                <a:spcPct val="0"/>
              </a:spcBef>
              <a:spcAft>
                <a:spcPct val="0"/>
              </a:spcAft>
            </a:pPr>
            <a:endParaRPr lang="zh-CN" altLang="en-US" sz="4800" b="1" dirty="0">
              <a:solidFill>
                <a:srgbClr val="C00002"/>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4847861" y="2180861"/>
            <a:ext cx="0" cy="2565899"/>
          </a:xfrm>
          <a:prstGeom prst="line">
            <a:avLst/>
          </a:prstGeom>
          <a:ln w="12700">
            <a:solidFill>
              <a:srgbClr val="080808"/>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125453" y="4306307"/>
            <a:ext cx="1203795" cy="328930"/>
          </a:xfrm>
          <a:prstGeom prst="rect">
            <a:avLst/>
          </a:prstGeom>
          <a:noFill/>
        </p:spPr>
        <p:txBody>
          <a:bodyPr wrap="square" lIns="0" tIns="0" rIns="0" bIns="0" rtlCol="0">
            <a:spAutoFit/>
          </a:bodyPr>
          <a:lstStyle/>
          <a:p>
            <a:pPr defTabSz="1219200" fontAlgn="base">
              <a:spcBef>
                <a:spcPct val="0"/>
              </a:spcBef>
              <a:spcAft>
                <a:spcPct val="0"/>
              </a:spcAft>
            </a:pPr>
            <a:r>
              <a:rPr lang="en-US" altLang="zh-CN" sz="2135" dirty="0">
                <a:solidFill>
                  <a:schemeClr val="bg1">
                    <a:lumMod val="50000"/>
                  </a:schemeClr>
                </a:solidFill>
                <a:latin typeface="微软雅黑" panose="020B0503020204020204" pitchFamily="34" charset="-122"/>
                <a:ea typeface="微软雅黑" panose="020B0503020204020204" pitchFamily="34" charset="-122"/>
              </a:rPr>
              <a:t>PART 03</a:t>
            </a:r>
            <a:endParaRPr lang="en-US" altLang="zh-CN" sz="2135"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2831638" y="2276876"/>
            <a:ext cx="1596233" cy="1596233"/>
            <a:chOff x="304800" y="673100"/>
            <a:chExt cx="4000500" cy="4000500"/>
          </a:xfrm>
          <a:effectLst>
            <a:outerShdw blurRad="444500" dist="254000" dir="8100000" algn="tr" rotWithShape="0">
              <a:prstClr val="black">
                <a:alpha val="50000"/>
              </a:prstClr>
            </a:outerShdw>
          </a:effectLst>
        </p:grpSpPr>
        <p:sp>
          <p:nvSpPr>
            <p:cNvPr id="18" name="同心圆 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srgbClr val="080808"/>
                </a:solidFill>
                <a:latin typeface="微软雅黑" panose="020B0503020204020204" pitchFamily="34" charset="-122"/>
                <a:ea typeface="微软雅黑" panose="020B0503020204020204" pitchFamily="34" charset="-122"/>
              </a:endParaRPr>
            </a:p>
          </p:txBody>
        </p:sp>
        <p:sp>
          <p:nvSpPr>
            <p:cNvPr id="19" name="椭圆 1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srgbClr val="080808"/>
                </a:solidFill>
                <a:latin typeface="微软雅黑" panose="020B0503020204020204" pitchFamily="34" charset="-122"/>
                <a:ea typeface="微软雅黑" panose="020B0503020204020204" pitchFamily="34" charset="-122"/>
              </a:endParaRPr>
            </a:p>
          </p:txBody>
        </p:sp>
      </p:grpSp>
      <p:sp>
        <p:nvSpPr>
          <p:cNvPr id="75" name="TextBox 13"/>
          <p:cNvSpPr txBox="1"/>
          <p:nvPr/>
        </p:nvSpPr>
        <p:spPr>
          <a:xfrm>
            <a:off x="3125784" y="2562029"/>
            <a:ext cx="1203795" cy="1025525"/>
          </a:xfrm>
          <a:prstGeom prst="rect">
            <a:avLst/>
          </a:prstGeom>
          <a:noFill/>
        </p:spPr>
        <p:txBody>
          <a:bodyPr wrap="square" lIns="0" tIns="0" rIns="0" bIns="0" rtlCol="0">
            <a:spAutoFit/>
          </a:bodyPr>
          <a:lstStyle/>
          <a:p>
            <a:pPr defTabSz="1219200" fontAlgn="base">
              <a:spcBef>
                <a:spcPct val="0"/>
              </a:spcBef>
              <a:spcAft>
                <a:spcPct val="0"/>
              </a:spcAft>
            </a:pPr>
            <a:r>
              <a:rPr lang="en-US" altLang="zh-CN" sz="6665" b="1" dirty="0">
                <a:solidFill>
                  <a:srgbClr val="C00002"/>
                </a:solidFill>
                <a:latin typeface="微软雅黑" panose="020B0503020204020204" pitchFamily="34" charset="-122"/>
                <a:ea typeface="微软雅黑" panose="020B0503020204020204" pitchFamily="34" charset="-122"/>
              </a:rPr>
              <a:t>03</a:t>
            </a:r>
            <a:endParaRPr lang="en-US" sz="6665" b="1" dirty="0">
              <a:solidFill>
                <a:srgbClr val="C0000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12" grpId="0"/>
      <p:bldP spid="14" grpId="0"/>
      <p:bldP spid="7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p:cNvSpPr/>
          <p:nvPr/>
        </p:nvSpPr>
        <p:spPr>
          <a:xfrm>
            <a:off x="783683" y="1977885"/>
            <a:ext cx="946852" cy="946852"/>
          </a:xfrm>
          <a:prstGeom prst="ellipse">
            <a:avLst/>
          </a:prstGeom>
          <a:solidFill>
            <a:schemeClr val="accent2"/>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600">
              <a:solidFill>
                <a:prstClr val="white"/>
              </a:solidFill>
              <a:latin typeface="微软雅黑" panose="020B0503020204020204" pitchFamily="34" charset="-122"/>
              <a:ea typeface="微软雅黑" panose="020B0503020204020204" pitchFamily="34" charset="-122"/>
            </a:endParaRPr>
          </a:p>
        </p:txBody>
      </p:sp>
      <p:sp>
        <p:nvSpPr>
          <p:cNvPr id="11" name="椭圆 10"/>
          <p:cNvSpPr/>
          <p:nvPr/>
        </p:nvSpPr>
        <p:spPr>
          <a:xfrm>
            <a:off x="2551153" y="1140743"/>
            <a:ext cx="946852" cy="946852"/>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600" dirty="0">
              <a:solidFill>
                <a:prstClr val="white"/>
              </a:solidFill>
              <a:latin typeface="微软雅黑" panose="020B0503020204020204" pitchFamily="34" charset="-122"/>
              <a:ea typeface="微软雅黑" panose="020B0503020204020204" pitchFamily="34" charset="-122"/>
            </a:endParaRPr>
          </a:p>
        </p:txBody>
      </p:sp>
      <p:sp>
        <p:nvSpPr>
          <p:cNvPr id="12" name="椭圆 11"/>
          <p:cNvSpPr/>
          <p:nvPr/>
        </p:nvSpPr>
        <p:spPr>
          <a:xfrm>
            <a:off x="4353494" y="2223630"/>
            <a:ext cx="946852" cy="946852"/>
          </a:xfrm>
          <a:prstGeom prst="ellipse">
            <a:avLst/>
          </a:prstGeom>
          <a:solidFill>
            <a:schemeClr val="accent2"/>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600">
              <a:solidFill>
                <a:prstClr val="white"/>
              </a:solidFill>
              <a:latin typeface="微软雅黑" panose="020B0503020204020204" pitchFamily="34" charset="-122"/>
              <a:ea typeface="微软雅黑" panose="020B0503020204020204" pitchFamily="34" charset="-122"/>
            </a:endParaRPr>
          </a:p>
        </p:txBody>
      </p:sp>
      <p:sp>
        <p:nvSpPr>
          <p:cNvPr id="13" name="椭圆 12"/>
          <p:cNvSpPr/>
          <p:nvPr/>
        </p:nvSpPr>
        <p:spPr>
          <a:xfrm>
            <a:off x="4353355" y="4013100"/>
            <a:ext cx="946852" cy="946852"/>
          </a:xfrm>
          <a:prstGeom prst="ellipse">
            <a:avLst/>
          </a:prstGeom>
          <a:solidFill>
            <a:schemeClr val="accent3"/>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600">
              <a:solidFill>
                <a:prstClr val="white"/>
              </a:solidFill>
              <a:latin typeface="微软雅黑" panose="020B0503020204020204" pitchFamily="34" charset="-122"/>
              <a:ea typeface="微软雅黑" panose="020B0503020204020204" pitchFamily="34" charset="-122"/>
            </a:endParaRPr>
          </a:p>
        </p:txBody>
      </p:sp>
      <p:sp>
        <p:nvSpPr>
          <p:cNvPr id="14" name="椭圆 13"/>
          <p:cNvSpPr/>
          <p:nvPr/>
        </p:nvSpPr>
        <p:spPr>
          <a:xfrm>
            <a:off x="2550807" y="5051537"/>
            <a:ext cx="946852" cy="946852"/>
          </a:xfrm>
          <a:prstGeom prst="ellipse">
            <a:avLst/>
          </a:prstGeom>
          <a:solidFill>
            <a:schemeClr val="accent4"/>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600">
              <a:solidFill>
                <a:prstClr val="white"/>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7486609" y="1655072"/>
            <a:ext cx="2769600" cy="576715"/>
            <a:chOff x="814328" y="3219334"/>
            <a:chExt cx="2077200" cy="432536"/>
          </a:xfrm>
        </p:grpSpPr>
        <p:grpSp>
          <p:nvGrpSpPr>
            <p:cNvPr id="21" name="组合 20"/>
            <p:cNvGrpSpPr/>
            <p:nvPr/>
          </p:nvGrpSpPr>
          <p:grpSpPr>
            <a:xfrm>
              <a:off x="814328" y="3219334"/>
              <a:ext cx="2077200" cy="432536"/>
              <a:chOff x="4304043" y="1286668"/>
              <a:chExt cx="5877487" cy="2757793"/>
            </a:xfrm>
            <a:effectLst>
              <a:outerShdw blurRad="381000" dist="254000" dir="8100000" algn="tr" rotWithShape="0">
                <a:prstClr val="black">
                  <a:alpha val="40000"/>
                </a:prstClr>
              </a:outerShdw>
            </a:effectLst>
          </p:grpSpPr>
          <p:sp>
            <p:nvSpPr>
              <p:cNvPr id="23" name="圆角矩形 22"/>
              <p:cNvSpPr/>
              <p:nvPr/>
            </p:nvSpPr>
            <p:spPr>
              <a:xfrm>
                <a:off x="4304043" y="1286668"/>
                <a:ext cx="5877487"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24" name="圆角矩形 23"/>
              <p:cNvSpPr/>
              <p:nvPr/>
            </p:nvSpPr>
            <p:spPr>
              <a:xfrm>
                <a:off x="4351924" y="1373342"/>
                <a:ext cx="5775624"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22" name="TextBox 20"/>
            <p:cNvSpPr txBox="1"/>
            <p:nvPr/>
          </p:nvSpPr>
          <p:spPr>
            <a:xfrm>
              <a:off x="853634" y="3327982"/>
              <a:ext cx="1999302" cy="215265"/>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defTabSz="1219200" fontAlgn="base">
                <a:spcBef>
                  <a:spcPct val="0"/>
                </a:spcBef>
                <a:spcAft>
                  <a:spcPct val="0"/>
                </a:spcAft>
              </a:pPr>
              <a:r>
                <a:rPr lang="zh-CN" altLang="en-US" sz="1865" dirty="0">
                  <a:solidFill>
                    <a:srgbClr val="C00002"/>
                  </a:solidFill>
                  <a:latin typeface="微软雅黑" panose="020B0503020204020204" pitchFamily="34" charset="-122"/>
                  <a:ea typeface="微软雅黑" panose="020B0503020204020204" pitchFamily="34" charset="-122"/>
                </a:rPr>
                <a:t>实践性原则</a:t>
              </a:r>
              <a:endParaRPr lang="zh-CN" altLang="en-US" sz="1865" dirty="0">
                <a:solidFill>
                  <a:srgbClr val="C00002"/>
                </a:solidFill>
                <a:latin typeface="微软雅黑" panose="020B0503020204020204" pitchFamily="34" charset="-122"/>
                <a:ea typeface="微软雅黑" panose="020B0503020204020204" pitchFamily="34" charset="-122"/>
              </a:endParaRPr>
            </a:p>
          </p:txBody>
        </p:sp>
      </p:grpSp>
      <p:sp>
        <p:nvSpPr>
          <p:cNvPr id="25" name="TextBox 23"/>
          <p:cNvSpPr txBox="1"/>
          <p:nvPr/>
        </p:nvSpPr>
        <p:spPr>
          <a:xfrm>
            <a:off x="6268720" y="2380615"/>
            <a:ext cx="5655310" cy="1370965"/>
          </a:xfrm>
          <a:prstGeom prst="rect">
            <a:avLst/>
          </a:prstGeom>
          <a:noFill/>
        </p:spPr>
        <p:txBody>
          <a:bodyPr wrap="square" rtlCol="0">
            <a:spAutoFit/>
          </a:bodyPr>
          <a:lstStyle/>
          <a:p>
            <a:pPr defTabSz="1219200" fontAlgn="base">
              <a:lnSpc>
                <a:spcPct val="130000"/>
              </a:lnSpc>
              <a:spcBef>
                <a:spcPct val="0"/>
              </a:spcBef>
              <a:spcAft>
                <a:spcPct val="0"/>
              </a:spcAft>
              <a:defRPr/>
            </a:pPr>
            <a:r>
              <a:rPr lang="en-US" sz="1600" dirty="0">
                <a:solidFill>
                  <a:prstClr val="black"/>
                </a:solidFill>
                <a:latin typeface="微软雅黑" panose="020B0503020204020204" pitchFamily="34" charset="-122"/>
                <a:ea typeface="微软雅黑" panose="020B0503020204020204" pitchFamily="34" charset="-122"/>
              </a:rPr>
              <a:t>      </a:t>
            </a:r>
            <a:r>
              <a:rPr sz="1600" b="1" dirty="0">
                <a:solidFill>
                  <a:schemeClr val="accent1"/>
                </a:solidFill>
                <a:latin typeface="微软雅黑" panose="020B0503020204020204" pitchFamily="34" charset="-122"/>
                <a:ea typeface="微软雅黑" panose="020B0503020204020204" pitchFamily="34" charset="-122"/>
              </a:rPr>
              <a:t>实践是劳动教育必不可少的环节。创新素质只有在解决实际问题的过程中才能得到发展。</a:t>
            </a:r>
            <a:endParaRPr sz="1600" b="1" dirty="0">
              <a:solidFill>
                <a:schemeClr val="accent1"/>
              </a:solidFill>
              <a:latin typeface="微软雅黑" panose="020B0503020204020204" pitchFamily="34" charset="-122"/>
              <a:ea typeface="微软雅黑" panose="020B0503020204020204" pitchFamily="34" charset="-122"/>
            </a:endParaRPr>
          </a:p>
          <a:p>
            <a:pPr defTabSz="1219200" fontAlgn="base">
              <a:lnSpc>
                <a:spcPct val="130000"/>
              </a:lnSpc>
              <a:spcBef>
                <a:spcPct val="0"/>
              </a:spcBef>
              <a:spcAft>
                <a:spcPct val="0"/>
              </a:spcAft>
              <a:defRPr/>
            </a:pPr>
            <a:r>
              <a:rPr sz="1600" b="1" dirty="0">
                <a:solidFill>
                  <a:schemeClr val="accent1"/>
                </a:solidFill>
                <a:latin typeface="微软雅黑" panose="020B0503020204020204" pitchFamily="34" charset="-122"/>
                <a:ea typeface="微软雅黑" panose="020B0503020204020204" pitchFamily="34" charset="-122"/>
              </a:rPr>
              <a:t>      结合实际，创设足够的时间和空间，千方百计为学生创设劳动操作的条件,让学生在实践中学握的知识和技能。</a:t>
            </a:r>
            <a:endParaRPr sz="1600" b="1" dirty="0">
              <a:solidFill>
                <a:schemeClr val="accent1"/>
              </a:solidFill>
              <a:latin typeface="微软雅黑" panose="020B0503020204020204" pitchFamily="34" charset="-122"/>
              <a:ea typeface="微软雅黑" panose="020B0503020204020204" pitchFamily="34" charset="-122"/>
            </a:endParaRPr>
          </a:p>
        </p:txBody>
      </p:sp>
      <p:sp>
        <p:nvSpPr>
          <p:cNvPr id="2" name="六角星 1"/>
          <p:cNvSpPr/>
          <p:nvPr/>
        </p:nvSpPr>
        <p:spPr>
          <a:xfrm>
            <a:off x="1695450" y="2087245"/>
            <a:ext cx="2658110" cy="2964180"/>
          </a:xfrm>
          <a:prstGeom prst="star6">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椭圆 2"/>
          <p:cNvSpPr/>
          <p:nvPr/>
        </p:nvSpPr>
        <p:spPr>
          <a:xfrm>
            <a:off x="714387" y="4013312"/>
            <a:ext cx="946852" cy="946852"/>
          </a:xfrm>
          <a:prstGeom prst="ellipse">
            <a:avLst/>
          </a:prstGeom>
          <a:solidFill>
            <a:schemeClr val="accent4"/>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1600">
              <a:solidFill>
                <a:prstClr val="white"/>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2637155" y="1405890"/>
            <a:ext cx="800735" cy="492125"/>
          </a:xfrm>
          <a:prstGeom prst="rect">
            <a:avLst/>
          </a:prstGeom>
          <a:noFill/>
        </p:spPr>
        <p:txBody>
          <a:bodyPr wrap="square" lIns="0" tIns="0" rIns="0" bIns="0" rtlCol="0">
            <a:spAutoFit/>
          </a:bodyPr>
          <a:p>
            <a:pPr algn="ctr"/>
            <a:r>
              <a:rPr lang="zh-CN" altLang="en-US" sz="1600" b="1" dirty="0" smtClean="0">
                <a:solidFill>
                  <a:schemeClr val="bg1"/>
                </a:solidFill>
                <a:latin typeface="微软雅黑" panose="020B0503020204020204" pitchFamily="34" charset="-122"/>
                <a:ea typeface="微软雅黑" panose="020B0503020204020204" pitchFamily="34" charset="-122"/>
              </a:rPr>
              <a:t>实践性原则</a:t>
            </a:r>
            <a:endParaRPr lang="zh-CN" altLang="en-US" sz="1600" b="1" dirty="0" smtClean="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4460875" y="2483485"/>
            <a:ext cx="758825" cy="492125"/>
          </a:xfrm>
          <a:prstGeom prst="rect">
            <a:avLst/>
          </a:prstGeom>
          <a:noFill/>
        </p:spPr>
        <p:txBody>
          <a:bodyPr wrap="square" lIns="0" tIns="0" rIns="0" bIns="0" rtlCol="0">
            <a:spAutoFit/>
          </a:bodyPr>
          <a:p>
            <a:pPr algn="ctr"/>
            <a:r>
              <a:rPr lang="zh-CN" altLang="en-US" sz="1600" b="1" dirty="0" smtClean="0">
                <a:solidFill>
                  <a:schemeClr val="bg1"/>
                </a:solidFill>
                <a:latin typeface="微软雅黑" panose="020B0503020204020204" pitchFamily="34" charset="-122"/>
                <a:ea typeface="微软雅黑" panose="020B0503020204020204" pitchFamily="34" charset="-122"/>
              </a:rPr>
              <a:t>技术性原则</a:t>
            </a:r>
            <a:endParaRPr lang="zh-CN" altLang="en-US" sz="1600" b="1" dirty="0" smtClean="0">
              <a:solidFill>
                <a:schemeClr val="accent6"/>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4450715" y="4289425"/>
            <a:ext cx="768350" cy="492125"/>
          </a:xfrm>
          <a:prstGeom prst="rect">
            <a:avLst/>
          </a:prstGeom>
          <a:noFill/>
        </p:spPr>
        <p:txBody>
          <a:bodyPr wrap="square" lIns="0" tIns="0" rIns="0" bIns="0" rtlCol="0">
            <a:spAutoFit/>
          </a:bodyPr>
          <a:p>
            <a:pPr algn="ctr"/>
            <a:r>
              <a:rPr lang="zh-CN" altLang="en-US" sz="1600" b="1" dirty="0" smtClean="0">
                <a:solidFill>
                  <a:schemeClr val="bg1"/>
                </a:solidFill>
                <a:latin typeface="微软雅黑" panose="020B0503020204020204" pitchFamily="34" charset="-122"/>
                <a:ea typeface="微软雅黑" panose="020B0503020204020204" pitchFamily="34" charset="-122"/>
              </a:rPr>
              <a:t>基础性原则</a:t>
            </a:r>
            <a:endParaRPr lang="zh-CN" altLang="en-US" sz="1600" b="1" dirty="0" smtClean="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2645410" y="5360670"/>
            <a:ext cx="732790" cy="492125"/>
          </a:xfrm>
          <a:prstGeom prst="rect">
            <a:avLst/>
          </a:prstGeom>
          <a:noFill/>
        </p:spPr>
        <p:txBody>
          <a:bodyPr wrap="square" lIns="0" tIns="0" rIns="0" bIns="0" rtlCol="0">
            <a:spAutoFit/>
          </a:bodyPr>
          <a:p>
            <a:pPr algn="ctr"/>
            <a:r>
              <a:rPr lang="zh-CN" altLang="en-US" sz="1600" b="1" dirty="0" smtClean="0">
                <a:solidFill>
                  <a:schemeClr val="bg1"/>
                </a:solidFill>
                <a:latin typeface="微软雅黑" panose="020B0503020204020204" pitchFamily="34" charset="-122"/>
                <a:ea typeface="微软雅黑" panose="020B0503020204020204" pitchFamily="34" charset="-122"/>
              </a:rPr>
              <a:t>适应性原则</a:t>
            </a:r>
            <a:endParaRPr lang="zh-CN" altLang="en-US" sz="1600" b="1" dirty="0" smtClean="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879475" y="2237105"/>
            <a:ext cx="749935" cy="492125"/>
          </a:xfrm>
          <a:prstGeom prst="rect">
            <a:avLst/>
          </a:prstGeom>
          <a:noFill/>
        </p:spPr>
        <p:txBody>
          <a:bodyPr wrap="square" lIns="0" tIns="0" rIns="0" bIns="0" rtlCol="0">
            <a:spAutoFit/>
          </a:bodyPr>
          <a:p>
            <a:pPr algn="ctr"/>
            <a:r>
              <a:rPr lang="zh-CN" altLang="en-US" sz="1600" b="1" dirty="0" smtClean="0">
                <a:solidFill>
                  <a:schemeClr val="bg1"/>
                </a:solidFill>
                <a:latin typeface="微软雅黑" panose="020B0503020204020204" pitchFamily="34" charset="-122"/>
                <a:ea typeface="微软雅黑" panose="020B0503020204020204" pitchFamily="34" charset="-122"/>
              </a:rPr>
              <a:t>安全性原则</a:t>
            </a:r>
            <a:endParaRPr lang="zh-CN" altLang="en-US" sz="1600" b="1" dirty="0" smtClean="0">
              <a:solidFill>
                <a:schemeClr val="bg1"/>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862965" y="4280535"/>
            <a:ext cx="655955" cy="492125"/>
          </a:xfrm>
          <a:prstGeom prst="rect">
            <a:avLst/>
          </a:prstGeom>
          <a:noFill/>
        </p:spPr>
        <p:txBody>
          <a:bodyPr wrap="square" lIns="0" tIns="0" rIns="0" bIns="0" rtlCol="0">
            <a:spAutoFit/>
          </a:bodyPr>
          <a:p>
            <a:pPr algn="ctr"/>
            <a:r>
              <a:rPr lang="zh-CN" altLang="en-US" sz="1600" b="1" dirty="0" smtClean="0">
                <a:solidFill>
                  <a:schemeClr val="bg1"/>
                </a:solidFill>
                <a:latin typeface="微软雅黑" panose="020B0503020204020204" pitchFamily="34" charset="-122"/>
                <a:ea typeface="微软雅黑" panose="020B0503020204020204" pitchFamily="34" charset="-122"/>
              </a:rPr>
              <a:t>开放性原则</a:t>
            </a:r>
            <a:endParaRPr lang="zh-CN" altLang="en-US" sz="1600" b="1" dirty="0" smtClean="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2211705" y="3300095"/>
            <a:ext cx="1625600" cy="492125"/>
          </a:xfrm>
          <a:prstGeom prst="rect">
            <a:avLst/>
          </a:prstGeom>
          <a:noFill/>
        </p:spPr>
        <p:txBody>
          <a:bodyPr wrap="none" lIns="0" tIns="0" rIns="0" bIns="0" rtlCol="0">
            <a:spAutoFit/>
          </a:bodyPr>
          <a:p>
            <a:r>
              <a:rPr lang="zh-CN" altLang="en-US" sz="3200" b="1" dirty="0" smtClean="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实施原则</a:t>
            </a:r>
            <a:endParaRPr lang="zh-CN" altLang="en-US" sz="3200" b="1" dirty="0" smtClean="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3" name="文本框 42"/>
          <p:cNvSpPr txBox="1"/>
          <p:nvPr/>
        </p:nvSpPr>
        <p:spPr>
          <a:xfrm>
            <a:off x="3861435" y="5207635"/>
            <a:ext cx="7861300" cy="738505"/>
          </a:xfrm>
          <a:prstGeom prst="rect">
            <a:avLst/>
          </a:prstGeom>
          <a:noFill/>
        </p:spPr>
        <p:txBody>
          <a:bodyPr wrap="square" lIns="0" tIns="0" rIns="0" bIns="0" rtlCol="0">
            <a:spAutoFit/>
          </a:bodyPr>
          <a:p>
            <a:pPr algn="l"/>
            <a:r>
              <a:rPr lang="en-US" altLang="zh-CN" sz="1200" dirty="0" smtClean="0">
                <a:solidFill>
                  <a:schemeClr val="tx1"/>
                </a:solidFill>
                <a:latin typeface="微软雅黑" panose="020B0503020204020204" pitchFamily="34" charset="-122"/>
                <a:ea typeface="微软雅黑" panose="020B0503020204020204" pitchFamily="34" charset="-122"/>
              </a:rPr>
              <a:t>     </a:t>
            </a:r>
            <a:r>
              <a:rPr lang="en-US" altLang="zh-CN" sz="1600" dirty="0" smtClean="0">
                <a:solidFill>
                  <a:schemeClr val="tx1"/>
                </a:solidFill>
                <a:latin typeface="微软雅黑" panose="020B0503020204020204" pitchFamily="34" charset="-122"/>
                <a:ea typeface="微软雅黑" panose="020B0503020204020204" pitchFamily="34" charset="-122"/>
              </a:rPr>
              <a:t> </a:t>
            </a:r>
            <a:r>
              <a:rPr lang="zh-CN" altLang="en-US" sz="1600" b="1" dirty="0" smtClean="0">
                <a:solidFill>
                  <a:schemeClr val="accent1"/>
                </a:solidFill>
                <a:latin typeface="微软雅黑" panose="020B0503020204020204" pitchFamily="34" charset="-122"/>
                <a:ea typeface="微软雅黑" panose="020B0503020204020204" pitchFamily="34" charset="-122"/>
              </a:rPr>
              <a:t>教育家陶行知先生针对当时传统教育脱离生活、脱离劳动的弊病，在一片荒野上开办了南京试验乡村师范（即晓庄师范），充分贯彻了其“社会即学校”“生活即教育”“教学做合一”“在劳力上劳心”等教育思想，</a:t>
            </a:r>
            <a:endParaRPr lang="zh-CN" altLang="en-US" sz="1600" b="1" dirty="0" smtClean="0">
              <a:solidFill>
                <a:schemeClr val="accent1"/>
              </a:solidFill>
              <a:latin typeface="微软雅黑" panose="020B0503020204020204" pitchFamily="34" charset="-122"/>
              <a:ea typeface="微软雅黑" panose="020B0503020204020204" pitchFamily="34" charset="-122"/>
            </a:endParaRPr>
          </a:p>
        </p:txBody>
      </p:sp>
      <p:sp>
        <p:nvSpPr>
          <p:cNvPr id="101" name="Text Box 18"/>
          <p:cNvSpPr txBox="1">
            <a:spLocks noChangeArrowheads="1"/>
          </p:cNvSpPr>
          <p:nvPr/>
        </p:nvSpPr>
        <p:spPr bwMode="gray">
          <a:xfrm>
            <a:off x="3039110" y="431165"/>
            <a:ext cx="617664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开展劳动教育的原则</a:t>
            </a:r>
            <a:endParaRPr lang="en-US" altLang="zh-CN" sz="4000" b="1" dirty="0">
              <a:solidFill>
                <a:schemeClr val="accent1"/>
              </a:solidFill>
              <a:latin typeface="微软雅黑" panose="020B0503020204020204" pitchFamily="34" charset="-122"/>
              <a:ea typeface="微软雅黑" panose="020B0503020204020204" pitchFamily="34" charset="-122"/>
            </a:endParaRPr>
          </a:p>
        </p:txBody>
      </p:sp>
      <p:cxnSp>
        <p:nvCxnSpPr>
          <p:cNvPr id="102" name="直接连接符​​ 14"/>
          <p:cNvCxnSpPr/>
          <p:nvPr/>
        </p:nvCxnSpPr>
        <p:spPr>
          <a:xfrm>
            <a:off x="3254797" y="1138079"/>
            <a:ext cx="5682409" cy="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10" grpId="0" bldLvl="0" animBg="1"/>
      <p:bldP spid="11" grpId="0" bldLvl="0" animBg="1"/>
      <p:bldP spid="12" grpId="0" bldLvl="0" animBg="1"/>
      <p:bldP spid="13" grpId="0" bldLvl="0" animBg="1"/>
      <p:bldP spid="14" grpId="0" bldLvl="0" animBg="1"/>
      <p:bldP spid="25" grpId="0"/>
      <p:bldP spid="3"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674329" y="1282327"/>
            <a:ext cx="2769600" cy="576715"/>
            <a:chOff x="814328" y="3219334"/>
            <a:chExt cx="2077200" cy="432536"/>
          </a:xfrm>
        </p:grpSpPr>
        <p:grpSp>
          <p:nvGrpSpPr>
            <p:cNvPr id="21" name="组合 20"/>
            <p:cNvGrpSpPr/>
            <p:nvPr/>
          </p:nvGrpSpPr>
          <p:grpSpPr>
            <a:xfrm>
              <a:off x="814328" y="3219334"/>
              <a:ext cx="2077200" cy="432536"/>
              <a:chOff x="4304043" y="1286668"/>
              <a:chExt cx="5877487" cy="2757793"/>
            </a:xfrm>
            <a:effectLst>
              <a:outerShdw blurRad="381000" dist="254000" dir="8100000" algn="tr" rotWithShape="0">
                <a:prstClr val="black">
                  <a:alpha val="40000"/>
                </a:prstClr>
              </a:outerShdw>
            </a:effectLst>
          </p:grpSpPr>
          <p:sp>
            <p:nvSpPr>
              <p:cNvPr id="23" name="圆角矩形 22"/>
              <p:cNvSpPr/>
              <p:nvPr/>
            </p:nvSpPr>
            <p:spPr>
              <a:xfrm>
                <a:off x="4304043" y="1286668"/>
                <a:ext cx="5877487"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24" name="圆角矩形 23"/>
              <p:cNvSpPr/>
              <p:nvPr/>
            </p:nvSpPr>
            <p:spPr>
              <a:xfrm>
                <a:off x="4351924" y="1373342"/>
                <a:ext cx="5775624"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22" name="TextBox 20"/>
            <p:cNvSpPr txBox="1"/>
            <p:nvPr/>
          </p:nvSpPr>
          <p:spPr>
            <a:xfrm>
              <a:off x="853634" y="3327982"/>
              <a:ext cx="1999302" cy="215265"/>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defTabSz="1219200" fontAlgn="base">
                <a:spcBef>
                  <a:spcPct val="0"/>
                </a:spcBef>
                <a:spcAft>
                  <a:spcPct val="0"/>
                </a:spcAft>
              </a:pPr>
              <a:r>
                <a:rPr lang="zh-CN" altLang="en-US" sz="1865" dirty="0">
                  <a:solidFill>
                    <a:srgbClr val="C00002"/>
                  </a:solidFill>
                  <a:latin typeface="微软雅黑" panose="020B0503020204020204" pitchFamily="34" charset="-122"/>
                  <a:ea typeface="微软雅黑" panose="020B0503020204020204" pitchFamily="34" charset="-122"/>
                </a:rPr>
                <a:t>技术性原则</a:t>
              </a:r>
              <a:endParaRPr lang="zh-CN" altLang="en-US" sz="1865" dirty="0">
                <a:solidFill>
                  <a:srgbClr val="C00002"/>
                </a:solidFill>
                <a:latin typeface="微软雅黑" panose="020B0503020204020204" pitchFamily="34" charset="-122"/>
                <a:ea typeface="微软雅黑" panose="020B0503020204020204" pitchFamily="34" charset="-122"/>
              </a:endParaRPr>
            </a:p>
          </p:txBody>
        </p:sp>
      </p:grpSp>
      <p:sp>
        <p:nvSpPr>
          <p:cNvPr id="25" name="TextBox 23"/>
          <p:cNvSpPr txBox="1"/>
          <p:nvPr/>
        </p:nvSpPr>
        <p:spPr>
          <a:xfrm>
            <a:off x="75565" y="2016760"/>
            <a:ext cx="4114800" cy="1050925"/>
          </a:xfrm>
          <a:prstGeom prst="rect">
            <a:avLst/>
          </a:prstGeom>
          <a:noFill/>
        </p:spPr>
        <p:txBody>
          <a:bodyPr wrap="square" rtlCol="0">
            <a:spAutoFit/>
          </a:bodyPr>
          <a:lstStyle/>
          <a:p>
            <a:pPr defTabSz="1219200" fontAlgn="base">
              <a:lnSpc>
                <a:spcPct val="130000"/>
              </a:lnSpc>
              <a:spcBef>
                <a:spcPct val="0"/>
              </a:spcBef>
              <a:spcAft>
                <a:spcPct val="0"/>
              </a:spcAft>
              <a:defRPr/>
            </a:pPr>
            <a:r>
              <a:rPr lang="en-US" sz="1600" dirty="0">
                <a:solidFill>
                  <a:prstClr val="black"/>
                </a:solidFill>
                <a:latin typeface="微软雅黑" panose="020B0503020204020204" pitchFamily="34" charset="-122"/>
                <a:ea typeface="微软雅黑" panose="020B0503020204020204" pitchFamily="34" charset="-122"/>
              </a:rPr>
              <a:t>   </a:t>
            </a:r>
            <a:r>
              <a:rPr sz="1600" dirty="0">
                <a:solidFill>
                  <a:schemeClr val="accent1"/>
                </a:solidFill>
                <a:latin typeface="微软雅黑" panose="020B0503020204020204" pitchFamily="34" charset="-122"/>
                <a:ea typeface="微软雅黑" panose="020B0503020204020204" pitchFamily="34" charset="-122"/>
              </a:rPr>
              <a:t>在劳动教育中，注重培养学生的技术意识，发展学生的技术思维能力，提高学生的智力水平，创新精神和实践能力。</a:t>
            </a:r>
            <a:endParaRPr sz="1600" dirty="0">
              <a:solidFill>
                <a:schemeClr val="accent1"/>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4712929" y="2291342"/>
            <a:ext cx="2769600" cy="576715"/>
            <a:chOff x="814328" y="3219334"/>
            <a:chExt cx="2077200" cy="432536"/>
          </a:xfrm>
        </p:grpSpPr>
        <p:grpSp>
          <p:nvGrpSpPr>
            <p:cNvPr id="5" name="组合 4"/>
            <p:cNvGrpSpPr/>
            <p:nvPr/>
          </p:nvGrpSpPr>
          <p:grpSpPr>
            <a:xfrm>
              <a:off x="814328" y="3219334"/>
              <a:ext cx="2077200" cy="432536"/>
              <a:chOff x="4304043" y="1286668"/>
              <a:chExt cx="5877487" cy="2757793"/>
            </a:xfrm>
            <a:effectLst>
              <a:outerShdw blurRad="381000" dist="254000" dir="8100000" algn="tr" rotWithShape="0">
                <a:prstClr val="black">
                  <a:alpha val="40000"/>
                </a:prstClr>
              </a:outerShdw>
            </a:effectLst>
          </p:grpSpPr>
          <p:sp>
            <p:nvSpPr>
              <p:cNvPr id="6" name="圆角矩形 5"/>
              <p:cNvSpPr/>
              <p:nvPr/>
            </p:nvSpPr>
            <p:spPr>
              <a:xfrm>
                <a:off x="4304043" y="1286668"/>
                <a:ext cx="5877487"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7" name="圆角矩形 6"/>
              <p:cNvSpPr/>
              <p:nvPr/>
            </p:nvSpPr>
            <p:spPr>
              <a:xfrm>
                <a:off x="4351924" y="1373342"/>
                <a:ext cx="5775624"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8" name="TextBox 20"/>
            <p:cNvSpPr txBox="1"/>
            <p:nvPr/>
          </p:nvSpPr>
          <p:spPr>
            <a:xfrm>
              <a:off x="853634" y="3327982"/>
              <a:ext cx="1999302" cy="215265"/>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defTabSz="1219200" fontAlgn="base">
                <a:spcBef>
                  <a:spcPct val="0"/>
                </a:spcBef>
                <a:spcAft>
                  <a:spcPct val="0"/>
                </a:spcAft>
              </a:pPr>
              <a:r>
                <a:rPr lang="zh-CN" altLang="en-US" sz="1865" dirty="0">
                  <a:solidFill>
                    <a:srgbClr val="C00002"/>
                  </a:solidFill>
                  <a:latin typeface="微软雅黑" panose="020B0503020204020204" pitchFamily="34" charset="-122"/>
                  <a:ea typeface="微软雅黑" panose="020B0503020204020204" pitchFamily="34" charset="-122"/>
                </a:rPr>
                <a:t>基础性原则</a:t>
              </a:r>
              <a:endParaRPr lang="zh-CN" altLang="en-US" sz="1865" dirty="0">
                <a:solidFill>
                  <a:srgbClr val="C00002"/>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8781374" y="3262257"/>
            <a:ext cx="2769600" cy="576715"/>
            <a:chOff x="814328" y="3219334"/>
            <a:chExt cx="2077200" cy="432536"/>
          </a:xfrm>
        </p:grpSpPr>
        <p:grpSp>
          <p:nvGrpSpPr>
            <p:cNvPr id="15" name="组合 14"/>
            <p:cNvGrpSpPr/>
            <p:nvPr/>
          </p:nvGrpSpPr>
          <p:grpSpPr>
            <a:xfrm>
              <a:off x="814328" y="3219334"/>
              <a:ext cx="2077200" cy="432536"/>
              <a:chOff x="4304043" y="1286668"/>
              <a:chExt cx="5877487" cy="2757793"/>
            </a:xfrm>
            <a:effectLst>
              <a:outerShdw blurRad="381000" dist="254000" dir="8100000" algn="tr" rotWithShape="0">
                <a:prstClr val="black">
                  <a:alpha val="40000"/>
                </a:prstClr>
              </a:outerShdw>
            </a:effectLst>
          </p:grpSpPr>
          <p:sp>
            <p:nvSpPr>
              <p:cNvPr id="16" name="圆角矩形 15"/>
              <p:cNvSpPr/>
              <p:nvPr/>
            </p:nvSpPr>
            <p:spPr>
              <a:xfrm>
                <a:off x="4304043" y="1286668"/>
                <a:ext cx="5877487"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17" name="圆角矩形 16"/>
              <p:cNvSpPr/>
              <p:nvPr/>
            </p:nvSpPr>
            <p:spPr>
              <a:xfrm>
                <a:off x="4351924" y="1373342"/>
                <a:ext cx="5775624"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18" name="TextBox 20"/>
            <p:cNvSpPr txBox="1"/>
            <p:nvPr/>
          </p:nvSpPr>
          <p:spPr>
            <a:xfrm>
              <a:off x="853634" y="3327982"/>
              <a:ext cx="1999302" cy="215265"/>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defTabSz="1219200" fontAlgn="base">
                <a:spcBef>
                  <a:spcPct val="0"/>
                </a:spcBef>
                <a:spcAft>
                  <a:spcPct val="0"/>
                </a:spcAft>
              </a:pPr>
              <a:r>
                <a:rPr lang="zh-CN" altLang="en-US" sz="1865" dirty="0">
                  <a:solidFill>
                    <a:srgbClr val="C00002"/>
                  </a:solidFill>
                  <a:latin typeface="微软雅黑" panose="020B0503020204020204" pitchFamily="34" charset="-122"/>
                  <a:ea typeface="微软雅黑" panose="020B0503020204020204" pitchFamily="34" charset="-122"/>
                </a:rPr>
                <a:t>适应性原则</a:t>
              </a:r>
              <a:endParaRPr lang="zh-CN" altLang="en-US" sz="1865" dirty="0">
                <a:solidFill>
                  <a:srgbClr val="C00002"/>
                </a:solidFill>
                <a:latin typeface="微软雅黑" panose="020B0503020204020204" pitchFamily="34" charset="-122"/>
                <a:ea typeface="微软雅黑" panose="020B0503020204020204" pitchFamily="34" charset="-122"/>
              </a:endParaRPr>
            </a:p>
          </p:txBody>
        </p:sp>
      </p:grpSp>
      <p:sp>
        <p:nvSpPr>
          <p:cNvPr id="30" name="TextBox 23"/>
          <p:cNvSpPr txBox="1"/>
          <p:nvPr/>
        </p:nvSpPr>
        <p:spPr>
          <a:xfrm>
            <a:off x="8094980" y="4191000"/>
            <a:ext cx="4138295" cy="1050925"/>
          </a:xfrm>
          <a:prstGeom prst="rect">
            <a:avLst/>
          </a:prstGeom>
          <a:noFill/>
        </p:spPr>
        <p:txBody>
          <a:bodyPr wrap="square" rtlCol="0">
            <a:spAutoFit/>
          </a:bodyPr>
          <a:p>
            <a:pPr defTabSz="1219200" fontAlgn="base">
              <a:lnSpc>
                <a:spcPct val="130000"/>
              </a:lnSpc>
              <a:spcBef>
                <a:spcPct val="0"/>
              </a:spcBef>
              <a:spcAft>
                <a:spcPct val="0"/>
              </a:spcAft>
              <a:defRPr/>
            </a:pPr>
            <a:r>
              <a:rPr lang="en-US" sz="1600" dirty="0">
                <a:solidFill>
                  <a:prstClr val="black"/>
                </a:solidFill>
                <a:latin typeface="微软雅黑" panose="020B0503020204020204" pitchFamily="34" charset="-122"/>
                <a:ea typeface="微软雅黑" panose="020B0503020204020204" pitchFamily="34" charset="-122"/>
              </a:rPr>
              <a:t>    </a:t>
            </a:r>
            <a:r>
              <a:rPr lang="en-US" sz="1600" dirty="0">
                <a:solidFill>
                  <a:schemeClr val="accent1"/>
                </a:solidFill>
                <a:latin typeface="微软雅黑" panose="020B0503020204020204" pitchFamily="34" charset="-122"/>
                <a:ea typeface="微软雅黑" panose="020B0503020204020204" pitchFamily="34" charset="-122"/>
              </a:rPr>
              <a:t> </a:t>
            </a:r>
            <a:r>
              <a:rPr sz="1600" dirty="0">
                <a:solidFill>
                  <a:schemeClr val="accent1"/>
                </a:solidFill>
                <a:latin typeface="微软雅黑" panose="020B0503020204020204" pitchFamily="34" charset="-122"/>
                <a:ea typeface="微软雅黑" panose="020B0503020204020204" pitchFamily="34" charset="-122"/>
              </a:rPr>
              <a:t>劳动技术教育还须注意适应学生性别、个性差异等生理、心理特征和知识、技能的水平，把握好劳动教育内容的可接受性。</a:t>
            </a:r>
            <a:endParaRPr sz="1600" dirty="0">
              <a:solidFill>
                <a:schemeClr val="accent1"/>
              </a:solidFill>
              <a:latin typeface="微软雅黑" panose="020B0503020204020204" pitchFamily="34" charset="-122"/>
              <a:ea typeface="微软雅黑" panose="020B0503020204020204" pitchFamily="34" charset="-122"/>
            </a:endParaRPr>
          </a:p>
        </p:txBody>
      </p:sp>
      <p:sp>
        <p:nvSpPr>
          <p:cNvPr id="31" name="TextBox 23"/>
          <p:cNvSpPr txBox="1"/>
          <p:nvPr/>
        </p:nvSpPr>
        <p:spPr>
          <a:xfrm>
            <a:off x="4324350" y="3261995"/>
            <a:ext cx="3543300" cy="1691005"/>
          </a:xfrm>
          <a:prstGeom prst="rect">
            <a:avLst/>
          </a:prstGeom>
          <a:noFill/>
        </p:spPr>
        <p:txBody>
          <a:bodyPr wrap="square" rtlCol="0">
            <a:spAutoFit/>
          </a:bodyPr>
          <a:lstStyle/>
          <a:p>
            <a:pPr defTabSz="1219200" fontAlgn="base">
              <a:lnSpc>
                <a:spcPct val="130000"/>
              </a:lnSpc>
              <a:spcBef>
                <a:spcPct val="0"/>
              </a:spcBef>
              <a:spcAft>
                <a:spcPct val="0"/>
              </a:spcAft>
              <a:defRPr/>
            </a:pPr>
            <a:r>
              <a:rPr lang="en-US" sz="1600" dirty="0">
                <a:solidFill>
                  <a:prstClr val="black"/>
                </a:solidFill>
                <a:latin typeface="微软雅黑" panose="020B0503020204020204" pitchFamily="34" charset="-122"/>
                <a:ea typeface="微软雅黑" panose="020B0503020204020204" pitchFamily="34" charset="-122"/>
              </a:rPr>
              <a:t>    </a:t>
            </a:r>
            <a:r>
              <a:rPr sz="1600" dirty="0">
                <a:solidFill>
                  <a:schemeClr val="accent1"/>
                </a:solidFill>
                <a:latin typeface="微软雅黑" panose="020B0503020204020204" pitchFamily="34" charset="-122"/>
                <a:ea typeface="微软雅黑" panose="020B0503020204020204" pitchFamily="34" charset="-122"/>
              </a:rPr>
              <a:t>在劳动教育中，通过某些劳动技术项目的学习，使学生掌握相关的劳动知识，提高他们运用工具进行加工的动手操作能力和思维能力，为将来的发展、成长打下坚实的基础。</a:t>
            </a:r>
            <a:endParaRPr sz="1600" dirty="0">
              <a:solidFill>
                <a:schemeClr val="accent1"/>
              </a:solidFill>
              <a:latin typeface="微软雅黑" panose="020B0503020204020204" pitchFamily="34" charset="-122"/>
              <a:ea typeface="微软雅黑" panose="020B0503020204020204" pitchFamily="34" charset="-122"/>
            </a:endParaRPr>
          </a:p>
        </p:txBody>
      </p:sp>
      <p:grpSp>
        <p:nvGrpSpPr>
          <p:cNvPr id="40" name="组合 39"/>
          <p:cNvGrpSpPr/>
          <p:nvPr/>
        </p:nvGrpSpPr>
        <p:grpSpPr>
          <a:xfrm>
            <a:off x="456776" y="5292429"/>
            <a:ext cx="544503" cy="544503"/>
            <a:chOff x="304800" y="673100"/>
            <a:chExt cx="4000500" cy="4000500"/>
          </a:xfrm>
          <a:effectLst>
            <a:outerShdw blurRad="317500" dist="1905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44" name="椭圆 4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45" name="椭圆 44"/>
          <p:cNvSpPr/>
          <p:nvPr/>
        </p:nvSpPr>
        <p:spPr>
          <a:xfrm>
            <a:off x="2496649" y="6155527"/>
            <a:ext cx="366369" cy="366369"/>
          </a:xfrm>
          <a:prstGeom prst="ellipse">
            <a:avLst/>
          </a:prstGeom>
          <a:solidFill>
            <a:schemeClr val="accent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nvGrpSpPr>
          <p:cNvPr id="46" name="组合 45"/>
          <p:cNvGrpSpPr/>
          <p:nvPr/>
        </p:nvGrpSpPr>
        <p:grpSpPr>
          <a:xfrm>
            <a:off x="9023561" y="1270339"/>
            <a:ext cx="544503" cy="544503"/>
            <a:chOff x="304800" y="673100"/>
            <a:chExt cx="4000500" cy="4000500"/>
          </a:xfrm>
          <a:effectLst>
            <a:outerShdw blurRad="317500" dist="1905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48" name="椭圆 4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49" name="椭圆 48"/>
          <p:cNvSpPr/>
          <p:nvPr/>
        </p:nvSpPr>
        <p:spPr>
          <a:xfrm>
            <a:off x="10601789" y="2290917"/>
            <a:ext cx="366369" cy="366369"/>
          </a:xfrm>
          <a:prstGeom prst="ellipse">
            <a:avLst/>
          </a:prstGeom>
          <a:solidFill>
            <a:schemeClr val="accent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101" name="Text Box 18"/>
          <p:cNvSpPr txBox="1">
            <a:spLocks noChangeArrowheads="1"/>
          </p:cNvSpPr>
          <p:nvPr/>
        </p:nvSpPr>
        <p:spPr bwMode="gray">
          <a:xfrm>
            <a:off x="3039110" y="431165"/>
            <a:ext cx="617664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开展劳动教育的原则</a:t>
            </a:r>
            <a:endParaRPr lang="en-US" altLang="zh-CN" sz="4000" b="1" dirty="0">
              <a:solidFill>
                <a:schemeClr val="accent1"/>
              </a:solidFill>
              <a:latin typeface="微软雅黑" panose="020B0503020204020204" pitchFamily="34" charset="-122"/>
              <a:ea typeface="微软雅黑" panose="020B0503020204020204" pitchFamily="34" charset="-122"/>
            </a:endParaRPr>
          </a:p>
        </p:txBody>
      </p:sp>
      <p:cxnSp>
        <p:nvCxnSpPr>
          <p:cNvPr id="102" name="直接连接符​​ 14"/>
          <p:cNvCxnSpPr/>
          <p:nvPr/>
        </p:nvCxnSpPr>
        <p:spPr>
          <a:xfrm>
            <a:off x="3254797" y="1138079"/>
            <a:ext cx="5682409" cy="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25" grpId="0"/>
      <p:bldP spid="30" grpId="0"/>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1676359" y="1458222"/>
            <a:ext cx="2769600" cy="576715"/>
            <a:chOff x="814328" y="3219334"/>
            <a:chExt cx="2077200" cy="432536"/>
          </a:xfrm>
        </p:grpSpPr>
        <p:grpSp>
          <p:nvGrpSpPr>
            <p:cNvPr id="21" name="组合 20"/>
            <p:cNvGrpSpPr/>
            <p:nvPr/>
          </p:nvGrpSpPr>
          <p:grpSpPr>
            <a:xfrm>
              <a:off x="814328" y="3219334"/>
              <a:ext cx="2077200" cy="432536"/>
              <a:chOff x="4304043" y="1286668"/>
              <a:chExt cx="5877487" cy="2757793"/>
            </a:xfrm>
            <a:effectLst>
              <a:outerShdw blurRad="381000" dist="254000" dir="8100000" algn="tr" rotWithShape="0">
                <a:prstClr val="black">
                  <a:alpha val="40000"/>
                </a:prstClr>
              </a:outerShdw>
            </a:effectLst>
          </p:grpSpPr>
          <p:sp>
            <p:nvSpPr>
              <p:cNvPr id="23" name="圆角矩形 22"/>
              <p:cNvSpPr/>
              <p:nvPr/>
            </p:nvSpPr>
            <p:spPr>
              <a:xfrm>
                <a:off x="4304043" y="1286668"/>
                <a:ext cx="5877487"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24" name="圆角矩形 23"/>
              <p:cNvSpPr/>
              <p:nvPr/>
            </p:nvSpPr>
            <p:spPr>
              <a:xfrm>
                <a:off x="4351924" y="1373342"/>
                <a:ext cx="5775624"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22" name="TextBox 20"/>
            <p:cNvSpPr txBox="1"/>
            <p:nvPr/>
          </p:nvSpPr>
          <p:spPr>
            <a:xfrm>
              <a:off x="853634" y="3327030"/>
              <a:ext cx="1999302" cy="215265"/>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defTabSz="1219200" fontAlgn="base">
                <a:spcBef>
                  <a:spcPct val="0"/>
                </a:spcBef>
                <a:spcAft>
                  <a:spcPct val="0"/>
                </a:spcAft>
              </a:pPr>
              <a:r>
                <a:rPr lang="zh-CN" altLang="en-US" sz="1865" dirty="0">
                  <a:solidFill>
                    <a:srgbClr val="C00002"/>
                  </a:solidFill>
                  <a:latin typeface="微软雅黑" panose="020B0503020204020204" pitchFamily="34" charset="-122"/>
                  <a:ea typeface="微软雅黑" panose="020B0503020204020204" pitchFamily="34" charset="-122"/>
                </a:rPr>
                <a:t>开放性原则</a:t>
              </a:r>
              <a:endParaRPr lang="zh-CN" altLang="en-US" sz="1865" dirty="0">
                <a:solidFill>
                  <a:srgbClr val="C00002"/>
                </a:solidFill>
                <a:latin typeface="微软雅黑" panose="020B0503020204020204" pitchFamily="34" charset="-122"/>
                <a:ea typeface="微软雅黑" panose="020B0503020204020204" pitchFamily="34" charset="-122"/>
              </a:endParaRPr>
            </a:p>
          </p:txBody>
        </p:sp>
      </p:grpSp>
      <p:sp>
        <p:nvSpPr>
          <p:cNvPr id="25" name="TextBox 23"/>
          <p:cNvSpPr txBox="1"/>
          <p:nvPr/>
        </p:nvSpPr>
        <p:spPr>
          <a:xfrm>
            <a:off x="780415" y="2253615"/>
            <a:ext cx="4999990" cy="1370965"/>
          </a:xfrm>
          <a:prstGeom prst="rect">
            <a:avLst/>
          </a:prstGeom>
          <a:noFill/>
        </p:spPr>
        <p:txBody>
          <a:bodyPr wrap="square" rtlCol="0">
            <a:spAutoFit/>
          </a:bodyPr>
          <a:lstStyle/>
          <a:p>
            <a:pPr defTabSz="1219200" fontAlgn="base">
              <a:lnSpc>
                <a:spcPct val="130000"/>
              </a:lnSpc>
              <a:spcBef>
                <a:spcPct val="0"/>
              </a:spcBef>
              <a:spcAft>
                <a:spcPct val="0"/>
              </a:spcAft>
              <a:defRPr/>
            </a:pPr>
            <a:r>
              <a:rPr lang="en-US" sz="1600" dirty="0">
                <a:solidFill>
                  <a:schemeClr val="accent1"/>
                </a:solidFill>
                <a:latin typeface="微软雅黑" panose="020B0503020204020204" pitchFamily="34" charset="-122"/>
                <a:ea typeface="微软雅黑" panose="020B0503020204020204" pitchFamily="34" charset="-122"/>
              </a:rPr>
              <a:t>       </a:t>
            </a:r>
            <a:r>
              <a:rPr sz="1600" dirty="0">
                <a:solidFill>
                  <a:schemeClr val="accent1"/>
                </a:solidFill>
                <a:latin typeface="微软雅黑" panose="020B0503020204020204" pitchFamily="34" charset="-122"/>
                <a:ea typeface="微软雅黑" panose="020B0503020204020204" pitchFamily="34" charset="-122"/>
              </a:rPr>
              <a:t>教学活动、学生实践操作活动的时间应有弹性，教学内容应不拘泥于教材，做到课内课外、校内校外相结合，这对于改变学校劳动教育内容过于单一、要求过于统一的状况，有积极的意义。</a:t>
            </a:r>
            <a:endParaRPr sz="1600" dirty="0">
              <a:solidFill>
                <a:schemeClr val="accent1"/>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7818714" y="1457587"/>
            <a:ext cx="2769600" cy="576715"/>
            <a:chOff x="814328" y="3219334"/>
            <a:chExt cx="2077200" cy="432536"/>
          </a:xfrm>
        </p:grpSpPr>
        <p:grpSp>
          <p:nvGrpSpPr>
            <p:cNvPr id="5" name="组合 4"/>
            <p:cNvGrpSpPr/>
            <p:nvPr/>
          </p:nvGrpSpPr>
          <p:grpSpPr>
            <a:xfrm>
              <a:off x="814328" y="3219334"/>
              <a:ext cx="2077200" cy="432536"/>
              <a:chOff x="4304043" y="1286668"/>
              <a:chExt cx="5877487" cy="2757793"/>
            </a:xfrm>
            <a:effectLst>
              <a:outerShdw blurRad="381000" dist="254000" dir="8100000" algn="tr" rotWithShape="0">
                <a:prstClr val="black">
                  <a:alpha val="40000"/>
                </a:prstClr>
              </a:outerShdw>
            </a:effectLst>
          </p:grpSpPr>
          <p:sp>
            <p:nvSpPr>
              <p:cNvPr id="6" name="圆角矩形 5"/>
              <p:cNvSpPr/>
              <p:nvPr/>
            </p:nvSpPr>
            <p:spPr>
              <a:xfrm>
                <a:off x="4304043" y="1286668"/>
                <a:ext cx="5877487"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7" name="圆角矩形 6"/>
              <p:cNvSpPr/>
              <p:nvPr/>
            </p:nvSpPr>
            <p:spPr>
              <a:xfrm>
                <a:off x="4351924" y="1373342"/>
                <a:ext cx="5775624"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8" name="TextBox 20"/>
            <p:cNvSpPr txBox="1"/>
            <p:nvPr/>
          </p:nvSpPr>
          <p:spPr>
            <a:xfrm>
              <a:off x="853634" y="3327982"/>
              <a:ext cx="1999302" cy="215265"/>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defTabSz="1219200" fontAlgn="base">
                <a:spcBef>
                  <a:spcPct val="0"/>
                </a:spcBef>
                <a:spcAft>
                  <a:spcPct val="0"/>
                </a:spcAft>
              </a:pPr>
              <a:r>
                <a:rPr lang="zh-CN" altLang="en-US" sz="1865" dirty="0">
                  <a:solidFill>
                    <a:srgbClr val="C00002"/>
                  </a:solidFill>
                  <a:latin typeface="微软雅黑" panose="020B0503020204020204" pitchFamily="34" charset="-122"/>
                  <a:ea typeface="微软雅黑" panose="020B0503020204020204" pitchFamily="34" charset="-122"/>
                </a:rPr>
                <a:t>安全性原则</a:t>
              </a:r>
              <a:endParaRPr lang="zh-CN" altLang="en-US" sz="1865" dirty="0">
                <a:solidFill>
                  <a:srgbClr val="C00002"/>
                </a:solidFill>
                <a:latin typeface="微软雅黑" panose="020B0503020204020204" pitchFamily="34" charset="-122"/>
                <a:ea typeface="微软雅黑" panose="020B0503020204020204" pitchFamily="34" charset="-122"/>
              </a:endParaRPr>
            </a:p>
          </p:txBody>
        </p:sp>
      </p:grpSp>
      <p:sp>
        <p:nvSpPr>
          <p:cNvPr id="31" name="TextBox 23"/>
          <p:cNvSpPr txBox="1"/>
          <p:nvPr/>
        </p:nvSpPr>
        <p:spPr>
          <a:xfrm>
            <a:off x="7050405" y="2253615"/>
            <a:ext cx="3979545" cy="1691005"/>
          </a:xfrm>
          <a:prstGeom prst="rect">
            <a:avLst/>
          </a:prstGeom>
          <a:noFill/>
        </p:spPr>
        <p:txBody>
          <a:bodyPr wrap="square" rtlCol="0">
            <a:spAutoFit/>
          </a:bodyPr>
          <a:lstStyle/>
          <a:p>
            <a:pPr defTabSz="1219200" fontAlgn="base">
              <a:lnSpc>
                <a:spcPct val="130000"/>
              </a:lnSpc>
              <a:spcBef>
                <a:spcPct val="0"/>
              </a:spcBef>
              <a:spcAft>
                <a:spcPct val="0"/>
              </a:spcAft>
              <a:defRPr/>
            </a:pPr>
            <a:r>
              <a:rPr lang="en-US" sz="1600" dirty="0">
                <a:solidFill>
                  <a:schemeClr val="accent1"/>
                </a:solidFill>
                <a:latin typeface="微软雅黑" panose="020B0503020204020204" pitchFamily="34" charset="-122"/>
                <a:ea typeface="微软雅黑" panose="020B0503020204020204" pitchFamily="34" charset="-122"/>
              </a:rPr>
              <a:t>       </a:t>
            </a:r>
            <a:r>
              <a:rPr sz="1600" dirty="0">
                <a:solidFill>
                  <a:schemeClr val="accent1"/>
                </a:solidFill>
                <a:latin typeface="微软雅黑" panose="020B0503020204020204" pitchFamily="34" charset="-122"/>
                <a:ea typeface="微软雅黑" panose="020B0503020204020204" pitchFamily="34" charset="-122"/>
              </a:rPr>
              <a:t>劳动教育应切实对学生进行安全教育，要求学生树立劳动安全意识、自我保护意识和环境保护意识;学会正确使用工具、设备，自觉穿戴必须的劳动保护用品，严格遵守劳动纪律。</a:t>
            </a:r>
            <a:endParaRPr sz="1600" dirty="0">
              <a:solidFill>
                <a:schemeClr val="accent1"/>
              </a:solidFill>
              <a:latin typeface="微软雅黑" panose="020B0503020204020204" pitchFamily="34" charset="-122"/>
              <a:ea typeface="微软雅黑" panose="020B0503020204020204" pitchFamily="34" charset="-122"/>
            </a:endParaRPr>
          </a:p>
        </p:txBody>
      </p:sp>
      <p:grpSp>
        <p:nvGrpSpPr>
          <p:cNvPr id="36" name="组合 35"/>
          <p:cNvGrpSpPr/>
          <p:nvPr/>
        </p:nvGrpSpPr>
        <p:grpSpPr>
          <a:xfrm>
            <a:off x="11661770" y="5386263"/>
            <a:ext cx="293036" cy="293036"/>
            <a:chOff x="304800" y="673100"/>
            <a:chExt cx="4000500" cy="4000500"/>
          </a:xfrm>
          <a:effectLst>
            <a:outerShdw blurRad="381000" dist="152400" dir="8100000" algn="tr" rotWithShape="0">
              <a:prstClr val="black">
                <a:alpha val="70000"/>
              </a:prstClr>
            </a:outerShdw>
          </a:effectLst>
        </p:grpSpPr>
        <p:sp>
          <p:nvSpPr>
            <p:cNvPr id="37" name="同心圆 3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38" name="椭圆 37"/>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grpSp>
        <p:nvGrpSpPr>
          <p:cNvPr id="2" name="组合 1"/>
          <p:cNvGrpSpPr/>
          <p:nvPr/>
        </p:nvGrpSpPr>
        <p:grpSpPr>
          <a:xfrm>
            <a:off x="11029945" y="5774248"/>
            <a:ext cx="293036" cy="293036"/>
            <a:chOff x="304800" y="673100"/>
            <a:chExt cx="4000500" cy="4000500"/>
          </a:xfrm>
          <a:effectLst>
            <a:outerShdw blurRad="381000" dist="152400" dir="8100000" algn="tr" rotWithShape="0">
              <a:prstClr val="black">
                <a:alpha val="70000"/>
              </a:prstClr>
            </a:outerShdw>
          </a:effectLst>
        </p:grpSpPr>
        <p:sp>
          <p:nvSpPr>
            <p:cNvPr id="3" name="同心圆 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10" name="椭圆 9"/>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9597385" y="6041583"/>
            <a:ext cx="293036" cy="293036"/>
            <a:chOff x="304800" y="673100"/>
            <a:chExt cx="4000500" cy="4000500"/>
          </a:xfrm>
          <a:effectLst>
            <a:outerShdw blurRad="381000" dist="152400" dir="8100000" algn="tr" rotWithShape="0">
              <a:prstClr val="black">
                <a:alpha val="7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13" name="椭圆 12"/>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45" name="椭圆 44"/>
          <p:cNvSpPr/>
          <p:nvPr/>
        </p:nvSpPr>
        <p:spPr>
          <a:xfrm>
            <a:off x="10196024" y="5544022"/>
            <a:ext cx="366369" cy="366369"/>
          </a:xfrm>
          <a:prstGeom prst="ellipse">
            <a:avLst/>
          </a:prstGeom>
          <a:solidFill>
            <a:schemeClr val="accent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101" name="Text Box 18"/>
          <p:cNvSpPr txBox="1">
            <a:spLocks noChangeArrowheads="1"/>
          </p:cNvSpPr>
          <p:nvPr/>
        </p:nvSpPr>
        <p:spPr bwMode="gray">
          <a:xfrm>
            <a:off x="3039110" y="431165"/>
            <a:ext cx="617664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开展劳动教育的原则</a:t>
            </a:r>
            <a:endParaRPr lang="en-US" altLang="zh-CN" sz="4000" b="1" dirty="0">
              <a:solidFill>
                <a:schemeClr val="accent1"/>
              </a:solidFill>
              <a:latin typeface="微软雅黑" panose="020B0503020204020204" pitchFamily="34" charset="-122"/>
              <a:ea typeface="微软雅黑" panose="020B0503020204020204" pitchFamily="34" charset="-122"/>
            </a:endParaRPr>
          </a:p>
        </p:txBody>
      </p:sp>
      <p:cxnSp>
        <p:nvCxnSpPr>
          <p:cNvPr id="102" name="直接连接符​​ 14"/>
          <p:cNvCxnSpPr/>
          <p:nvPr/>
        </p:nvCxnSpPr>
        <p:spPr>
          <a:xfrm>
            <a:off x="3254797" y="1138079"/>
            <a:ext cx="5682409" cy="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25" grpId="0"/>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135896" y="2276873"/>
            <a:ext cx="6329680" cy="2759075"/>
          </a:xfrm>
          <a:prstGeom prst="rect">
            <a:avLst/>
          </a:prstGeom>
          <a:noFill/>
        </p:spPr>
        <p:txBody>
          <a:bodyPr wrap="none" rtlCol="0">
            <a:spAutoFit/>
          </a:bodyPr>
          <a:lstStyle/>
          <a:p>
            <a:pPr marL="0" lvl="1" algn="l" defTabSz="1219200" fontAlgn="base">
              <a:spcBef>
                <a:spcPct val="0"/>
              </a:spcBef>
              <a:spcAft>
                <a:spcPct val="0"/>
              </a:spcAft>
            </a:pPr>
            <a:r>
              <a:rPr lang="zh-CN" altLang="en-US" sz="1865" b="1" dirty="0">
                <a:solidFill>
                  <a:srgbClr val="080808"/>
                </a:solidFill>
                <a:latin typeface="微软雅黑" panose="020B0503020204020204" pitchFamily="34" charset="-122"/>
                <a:ea typeface="微软雅黑" panose="020B0503020204020204" pitchFamily="34" charset="-122"/>
              </a:rPr>
              <a:t> </a:t>
            </a:r>
            <a:r>
              <a:rPr lang="zh-CN" altLang="en-US" sz="3735" b="1" dirty="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第四部分</a:t>
            </a:r>
            <a:endParaRPr lang="en-US" altLang="zh-CN" sz="3735" b="1" dirty="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lvl="1" algn="l" defTabSz="1219200" fontAlgn="base">
              <a:spcBef>
                <a:spcPct val="0"/>
              </a:spcBef>
              <a:spcAft>
                <a:spcPct val="0"/>
              </a:spcAft>
            </a:pPr>
            <a:endParaRPr lang="zh-CN" altLang="en-US" sz="4800" b="1" dirty="0">
              <a:solidFill>
                <a:srgbClr val="C00002"/>
              </a:solidFill>
              <a:latin typeface="微软雅黑" panose="020B0503020204020204" pitchFamily="34" charset="-122"/>
              <a:ea typeface="微软雅黑" panose="020B0503020204020204" pitchFamily="34" charset="-122"/>
            </a:endParaRPr>
          </a:p>
          <a:p>
            <a:pPr marL="0" lvl="1" algn="l" defTabSz="1219200" fontAlgn="base">
              <a:spcBef>
                <a:spcPct val="0"/>
              </a:spcBef>
              <a:spcAft>
                <a:spcPct val="0"/>
              </a:spcAft>
            </a:pPr>
            <a:r>
              <a:rPr lang="zh-CN" altLang="en-US" sz="4400" b="1" dirty="0">
                <a:solidFill>
                  <a:srgbClr val="C00002"/>
                </a:solidFill>
                <a:latin typeface="微软雅黑" panose="020B0503020204020204" pitchFamily="34" charset="-122"/>
                <a:ea typeface="微软雅黑" panose="020B0503020204020204" pitchFamily="34" charset="-122"/>
                <a:sym typeface="+mn-ea"/>
              </a:rPr>
              <a:t>我校劳动教育的实施途径</a:t>
            </a:r>
            <a:endParaRPr lang="zh-CN" altLang="en-US" sz="4400" b="1" dirty="0">
              <a:solidFill>
                <a:srgbClr val="C00002"/>
              </a:solidFill>
              <a:latin typeface="微软雅黑" panose="020B0503020204020204" pitchFamily="34" charset="-122"/>
              <a:ea typeface="微软雅黑" panose="020B0503020204020204" pitchFamily="34" charset="-122"/>
              <a:sym typeface="+mn-ea"/>
            </a:endParaRPr>
          </a:p>
          <a:p>
            <a:pPr marL="0" lvl="1" algn="l" defTabSz="1219200" fontAlgn="base">
              <a:spcBef>
                <a:spcPct val="0"/>
              </a:spcBef>
              <a:spcAft>
                <a:spcPct val="0"/>
              </a:spcAft>
            </a:pPr>
            <a:endParaRPr lang="zh-CN" altLang="en-US" sz="4400" b="1" dirty="0">
              <a:solidFill>
                <a:srgbClr val="C00002"/>
              </a:solidFill>
              <a:latin typeface="微软雅黑" panose="020B0503020204020204" pitchFamily="34" charset="-122"/>
              <a:ea typeface="微软雅黑" panose="020B0503020204020204" pitchFamily="34" charset="-122"/>
              <a:sym typeface="+mn-ea"/>
            </a:endParaRPr>
          </a:p>
        </p:txBody>
      </p:sp>
      <p:cxnSp>
        <p:nvCxnSpPr>
          <p:cNvPr id="13" name="直接连接符 12"/>
          <p:cNvCxnSpPr/>
          <p:nvPr/>
        </p:nvCxnSpPr>
        <p:spPr>
          <a:xfrm flipV="1">
            <a:off x="4847861" y="2180861"/>
            <a:ext cx="0" cy="2565899"/>
          </a:xfrm>
          <a:prstGeom prst="line">
            <a:avLst/>
          </a:prstGeom>
        </p:spPr>
        <p:style>
          <a:lnRef idx="3">
            <a:schemeClr val="accent1"/>
          </a:lnRef>
          <a:fillRef idx="0">
            <a:schemeClr val="accent1"/>
          </a:fillRef>
          <a:effectRef idx="2">
            <a:schemeClr val="accent1"/>
          </a:effectRef>
          <a:fontRef idx="minor">
            <a:schemeClr val="tx1"/>
          </a:fontRef>
        </p:style>
      </p:cxnSp>
      <p:sp>
        <p:nvSpPr>
          <p:cNvPr id="14" name="TextBox 13"/>
          <p:cNvSpPr txBox="1"/>
          <p:nvPr/>
        </p:nvSpPr>
        <p:spPr>
          <a:xfrm>
            <a:off x="3125453" y="4306307"/>
            <a:ext cx="1203795" cy="328930"/>
          </a:xfrm>
          <a:prstGeom prst="rect">
            <a:avLst/>
          </a:prstGeom>
          <a:noFill/>
        </p:spPr>
        <p:txBody>
          <a:bodyPr wrap="square" lIns="0" tIns="0" rIns="0" bIns="0" rtlCol="0">
            <a:spAutoFit/>
          </a:bodyPr>
          <a:lstStyle/>
          <a:p>
            <a:pPr defTabSz="1219200" fontAlgn="base">
              <a:spcBef>
                <a:spcPct val="0"/>
              </a:spcBef>
              <a:spcAft>
                <a:spcPct val="0"/>
              </a:spcAft>
            </a:pPr>
            <a:r>
              <a:rPr lang="en-US" altLang="zh-CN" sz="2135" dirty="0">
                <a:solidFill>
                  <a:schemeClr val="bg1">
                    <a:lumMod val="50000"/>
                  </a:schemeClr>
                </a:solidFill>
                <a:latin typeface="微软雅黑" panose="020B0503020204020204" pitchFamily="34" charset="-122"/>
                <a:ea typeface="微软雅黑" panose="020B0503020204020204" pitchFamily="34" charset="-122"/>
              </a:rPr>
              <a:t>PART 04</a:t>
            </a:r>
            <a:endParaRPr lang="en-US" altLang="zh-CN" sz="2135"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2831638" y="2276876"/>
            <a:ext cx="1596233" cy="1596233"/>
            <a:chOff x="304800" y="673100"/>
            <a:chExt cx="4000500" cy="4000500"/>
          </a:xfrm>
          <a:effectLst>
            <a:outerShdw blurRad="444500" dist="254000" dir="8100000" algn="tr" rotWithShape="0">
              <a:prstClr val="black">
                <a:alpha val="50000"/>
              </a:prstClr>
            </a:outerShdw>
          </a:effectLst>
        </p:grpSpPr>
        <p:sp>
          <p:nvSpPr>
            <p:cNvPr id="18" name="同心圆 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srgbClr val="080808"/>
                </a:solidFill>
                <a:latin typeface="微软雅黑" panose="020B0503020204020204" pitchFamily="34" charset="-122"/>
                <a:ea typeface="微软雅黑" panose="020B0503020204020204" pitchFamily="34" charset="-122"/>
              </a:endParaRPr>
            </a:p>
          </p:txBody>
        </p:sp>
        <p:sp>
          <p:nvSpPr>
            <p:cNvPr id="19" name="椭圆 1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srgbClr val="080808"/>
                </a:solidFill>
                <a:latin typeface="微软雅黑" panose="020B0503020204020204" pitchFamily="34" charset="-122"/>
                <a:ea typeface="微软雅黑" panose="020B0503020204020204" pitchFamily="34" charset="-122"/>
              </a:endParaRPr>
            </a:p>
          </p:txBody>
        </p:sp>
      </p:grpSp>
      <p:sp>
        <p:nvSpPr>
          <p:cNvPr id="75" name="TextBox 13"/>
          <p:cNvSpPr txBox="1"/>
          <p:nvPr/>
        </p:nvSpPr>
        <p:spPr>
          <a:xfrm>
            <a:off x="3125784" y="2562029"/>
            <a:ext cx="1203795" cy="1025525"/>
          </a:xfrm>
          <a:prstGeom prst="rect">
            <a:avLst/>
          </a:prstGeom>
          <a:noFill/>
        </p:spPr>
        <p:txBody>
          <a:bodyPr wrap="square" lIns="0" tIns="0" rIns="0" bIns="0" rtlCol="0">
            <a:spAutoFit/>
          </a:bodyPr>
          <a:lstStyle/>
          <a:p>
            <a:pPr defTabSz="1219200" fontAlgn="base">
              <a:spcBef>
                <a:spcPct val="0"/>
              </a:spcBef>
              <a:spcAft>
                <a:spcPct val="0"/>
              </a:spcAft>
            </a:pPr>
            <a:r>
              <a:rPr lang="en-US" altLang="zh-CN" sz="6665" b="1" dirty="0">
                <a:solidFill>
                  <a:srgbClr val="C00002"/>
                </a:solidFill>
                <a:latin typeface="微软雅黑" panose="020B0503020204020204" pitchFamily="34" charset="-122"/>
                <a:ea typeface="微软雅黑" panose="020B0503020204020204" pitchFamily="34" charset="-122"/>
              </a:rPr>
              <a:t>04</a:t>
            </a:r>
            <a:endParaRPr lang="en-US" sz="6665" b="1" dirty="0">
              <a:solidFill>
                <a:srgbClr val="C0000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12" grpId="0"/>
      <p:bldP spid="14" grpId="0"/>
      <p:bldP spid="7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 Box 18"/>
          <p:cNvSpPr txBox="1">
            <a:spLocks noChangeArrowheads="1"/>
          </p:cNvSpPr>
          <p:nvPr/>
        </p:nvSpPr>
        <p:spPr bwMode="gray">
          <a:xfrm>
            <a:off x="2788285" y="488950"/>
            <a:ext cx="6149340"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我校劳动教育的实施途径</a:t>
            </a:r>
            <a:endParaRPr lang="zh-CN" altLang="en-US" sz="4000" b="1" dirty="0">
              <a:solidFill>
                <a:schemeClr val="accent1"/>
              </a:solidFill>
              <a:latin typeface="微软雅黑" panose="020B0503020204020204" pitchFamily="34" charset="-122"/>
              <a:ea typeface="微软雅黑" panose="020B0503020204020204" pitchFamily="34" charset="-122"/>
            </a:endParaRPr>
          </a:p>
        </p:txBody>
      </p:sp>
      <p:sp>
        <p:nvSpPr>
          <p:cNvPr id="4" name="TextBox 1"/>
          <p:cNvSpPr txBox="1"/>
          <p:nvPr/>
        </p:nvSpPr>
        <p:spPr>
          <a:xfrm>
            <a:off x="1908810" y="1280795"/>
            <a:ext cx="8006080" cy="678180"/>
          </a:xfrm>
          <a:prstGeom prst="rect">
            <a:avLst/>
          </a:prstGeom>
          <a:noFill/>
          <a:ln>
            <a:noFill/>
          </a:ln>
        </p:spPr>
        <p:txBody>
          <a:bodyPr wrap="square" rtlCol="0">
            <a:spAutoFit/>
          </a:bodyPr>
          <a:lstStyle/>
          <a:p>
            <a:pPr defTabSz="1219200" fontAlgn="base">
              <a:lnSpc>
                <a:spcPct val="130000"/>
              </a:lnSpc>
              <a:spcBef>
                <a:spcPct val="0"/>
              </a:spcBef>
              <a:spcAft>
                <a:spcPct val="0"/>
              </a:spcAft>
              <a:defRPr/>
            </a:pPr>
            <a:r>
              <a:rPr lang="en-US" sz="1465" dirty="0">
                <a:solidFill>
                  <a:prstClr val="black"/>
                </a:solidFill>
                <a:latin typeface="微软雅黑" panose="020B0503020204020204" pitchFamily="34" charset="-122"/>
                <a:ea typeface="微软雅黑" panose="020B0503020204020204" pitchFamily="34" charset="-122"/>
              </a:rPr>
              <a:t>     </a:t>
            </a:r>
            <a:r>
              <a:rPr lang="en-US" sz="1465" dirty="0">
                <a:solidFill>
                  <a:schemeClr val="accent1"/>
                </a:solidFill>
                <a:latin typeface="方正粗黑宋简体" panose="02000000000000000000" charset="-122"/>
                <a:ea typeface="方正粗黑宋简体" panose="02000000000000000000" charset="-122"/>
                <a:cs typeface="方正粗黑宋简体" panose="02000000000000000000" charset="-122"/>
              </a:rPr>
              <a:t> </a:t>
            </a:r>
            <a:r>
              <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rPr>
              <a:t>如何落实劳动教育，增强我校学生的劳动观念、劳动精神，培养新时代大学生尊重劳动、热爱劳动、投身劳动的品格，建议从以下途径开展工作：</a:t>
            </a:r>
            <a:endPar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endParaRPr>
          </a:p>
        </p:txBody>
      </p:sp>
      <p:sp>
        <p:nvSpPr>
          <p:cNvPr id="6" name="TextBox 5"/>
          <p:cNvSpPr txBox="1"/>
          <p:nvPr/>
        </p:nvSpPr>
        <p:spPr>
          <a:xfrm>
            <a:off x="1909072" y="2260419"/>
            <a:ext cx="9580880" cy="347345"/>
          </a:xfrm>
          <a:prstGeom prst="rect">
            <a:avLst/>
          </a:prstGeom>
          <a:noFill/>
          <a:ln>
            <a:noFill/>
          </a:ln>
        </p:spPr>
        <p:txBody>
          <a:bodyPr wrap="none" rtlCol="0">
            <a:spAutoFit/>
          </a:bodyPr>
          <a:lstStyle/>
          <a:p>
            <a:pPr algn="l" defTabSz="1219200" fontAlgn="base">
              <a:lnSpc>
                <a:spcPts val="2000"/>
              </a:lnSpc>
              <a:spcBef>
                <a:spcPct val="0"/>
              </a:spcBef>
              <a:spcAft>
                <a:spcPct val="0"/>
              </a:spcAft>
            </a:pPr>
            <a:r>
              <a:rPr lang="zh-CN" altLang="en-US" sz="2000" b="1" dirty="0">
                <a:solidFill>
                  <a:srgbClr val="C00002"/>
                </a:solidFill>
                <a:latin typeface="微软雅黑" panose="020B0503020204020204" pitchFamily="34" charset="-122"/>
                <a:ea typeface="微软雅黑" panose="020B0503020204020204" pitchFamily="34" charset="-122"/>
              </a:rPr>
              <a:t>科学设置人才培养方案，着力于劳动文化熏陶、劳动素养的养成及核心能力的重构。</a:t>
            </a:r>
            <a:endParaRPr lang="zh-CN" altLang="en-US" sz="2000" b="1" dirty="0">
              <a:solidFill>
                <a:srgbClr val="C00002"/>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623417" y="1825318"/>
            <a:ext cx="1218685" cy="1218685"/>
            <a:chOff x="1278794" y="3334906"/>
            <a:chExt cx="914014" cy="914014"/>
          </a:xfrm>
        </p:grpSpPr>
        <p:grpSp>
          <p:nvGrpSpPr>
            <p:cNvPr id="20" name="组合 19"/>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23" name="椭圆 2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21" name="TextBox 20"/>
            <p:cNvSpPr txBox="1"/>
            <p:nvPr/>
          </p:nvSpPr>
          <p:spPr>
            <a:xfrm>
              <a:off x="1285195" y="3595666"/>
              <a:ext cx="900113" cy="376238"/>
            </a:xfrm>
            <a:prstGeom prst="rect">
              <a:avLst/>
            </a:prstGeom>
            <a:noFill/>
          </p:spPr>
          <p:txBody>
            <a:bodyPr wrap="none" rtlCol="0">
              <a:spAutoFit/>
            </a:bodyPr>
            <a:lstStyle/>
            <a:p>
              <a:pPr defTabSz="1219200" fontAlgn="base">
                <a:spcBef>
                  <a:spcPct val="0"/>
                </a:spcBef>
                <a:spcAft>
                  <a:spcPct val="0"/>
                </a:spcAft>
              </a:pPr>
              <a:r>
                <a:rPr lang="zh-CN" altLang="en-US" sz="2665" b="1" dirty="0">
                  <a:solidFill>
                    <a:srgbClr val="C00002"/>
                  </a:solidFill>
                  <a:latin typeface="微软雅黑" panose="020B0503020204020204" pitchFamily="34" charset="-122"/>
                  <a:ea typeface="微软雅黑" panose="020B0503020204020204" pitchFamily="34" charset="-122"/>
                </a:rPr>
                <a:t>（一）</a:t>
              </a:r>
              <a:endParaRPr lang="zh-CN" altLang="en-US" sz="2665" b="1" dirty="0">
                <a:solidFill>
                  <a:srgbClr val="C00002"/>
                </a:solidFill>
                <a:latin typeface="微软雅黑" panose="020B0503020204020204" pitchFamily="34" charset="-122"/>
                <a:ea typeface="微软雅黑" panose="020B0503020204020204" pitchFamily="34" charset="-122"/>
              </a:endParaRPr>
            </a:p>
          </p:txBody>
        </p:sp>
      </p:grpSp>
      <p:sp>
        <p:nvSpPr>
          <p:cNvPr id="2" name="TextBox 11"/>
          <p:cNvSpPr txBox="1"/>
          <p:nvPr/>
        </p:nvSpPr>
        <p:spPr>
          <a:xfrm>
            <a:off x="2491740" y="3364230"/>
            <a:ext cx="8712200" cy="2215515"/>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defTabSz="1219200" fontAlgn="base">
              <a:lnSpc>
                <a:spcPct val="150000"/>
              </a:lnSpc>
              <a:spcBef>
                <a:spcPct val="0"/>
              </a:spcBef>
              <a:spcAft>
                <a:spcPct val="0"/>
              </a:spcAft>
            </a:pPr>
            <a:r>
              <a:rPr lang="en-US" sz="1600" dirty="0">
                <a:solidFill>
                  <a:prstClr val="black">
                    <a:lumMod val="65000"/>
                    <a:lumOff val="35000"/>
                  </a:prstClr>
                </a:solidFill>
                <a:latin typeface="微软雅黑" panose="020B0503020204020204" pitchFamily="34" charset="-122"/>
                <a:ea typeface="微软雅黑" panose="020B0503020204020204" pitchFamily="34" charset="-122"/>
              </a:rPr>
              <a:t>       </a:t>
            </a:r>
            <a:r>
              <a:rPr lang="en-US" sz="1600" b="1" u="sng" dirty="0">
                <a:solidFill>
                  <a:schemeClr val="accent1"/>
                </a:solidFill>
                <a:latin typeface="微软雅黑" panose="020B0503020204020204" pitchFamily="34" charset="-122"/>
                <a:ea typeface="微软雅黑" panose="020B0503020204020204" pitchFamily="34" charset="-122"/>
              </a:rPr>
              <a:t>进行劳动教育顶层设计。</a:t>
            </a:r>
            <a:r>
              <a:rPr lang="en-US" sz="1600" b="1" u="sng" dirty="0">
                <a:solidFill>
                  <a:prstClr val="black">
                    <a:lumMod val="65000"/>
                    <a:lumOff val="35000"/>
                  </a:prstClr>
                </a:solidFill>
                <a:latin typeface="微软雅黑" panose="020B0503020204020204" pitchFamily="34" charset="-122"/>
                <a:ea typeface="微软雅黑" panose="020B0503020204020204" pitchFamily="34" charset="-122"/>
              </a:rPr>
              <a:t> </a:t>
            </a:r>
            <a:r>
              <a:rPr sz="1600" dirty="0">
                <a:solidFill>
                  <a:schemeClr val="accent1"/>
                </a:solidFill>
                <a:latin typeface="微软雅黑" panose="020B0503020204020204" pitchFamily="34" charset="-122"/>
                <a:ea typeface="微软雅黑" panose="020B0503020204020204" pitchFamily="34" charset="-122"/>
              </a:rPr>
              <a:t>注重挖掘、汲取各学科专业和课程中的劳动教育因素和养料，融专业教育、生产劳动教育、日常生活劳动教育、公益劳动和创新创业教育于一体。将劳动实践与专业教育相结合、与实践实习相结合、与思想政治教育相结合、与创新创业教育相结合，让劳动教育全方位融入育人实践，全面提升人才培养质量。</a:t>
            </a:r>
            <a:endParaRPr sz="1600" dirty="0">
              <a:solidFill>
                <a:schemeClr val="accent1"/>
              </a:solidFill>
              <a:latin typeface="微软雅黑" panose="020B0503020204020204" pitchFamily="34" charset="-122"/>
              <a:ea typeface="微软雅黑" panose="020B0503020204020204" pitchFamily="34" charset="-122"/>
            </a:endParaRPr>
          </a:p>
          <a:p>
            <a:pPr defTabSz="1219200" fontAlgn="base">
              <a:lnSpc>
                <a:spcPct val="150000"/>
              </a:lnSpc>
              <a:spcBef>
                <a:spcPct val="0"/>
              </a:spcBef>
              <a:spcAft>
                <a:spcPct val="0"/>
              </a:spcAft>
            </a:pPr>
            <a:r>
              <a:rPr sz="1600" dirty="0">
                <a:solidFill>
                  <a:schemeClr val="accent1"/>
                </a:solidFill>
                <a:latin typeface="微软雅黑" panose="020B0503020204020204" pitchFamily="34" charset="-122"/>
                <a:ea typeface="微软雅黑" panose="020B0503020204020204" pitchFamily="34" charset="-122"/>
              </a:rPr>
              <a:t>       将劳动素养纳入学生综合素质评价体系，劳动实践课结束后，根据劳动时长和劳动质量，按优秀、合格、不合格三个等次评定总成绩，对于劳动时长达不达标者，成绩直接定为不合格。</a:t>
            </a:r>
            <a:endParaRPr sz="1600" dirty="0">
              <a:solidFill>
                <a:schemeClr val="accent1"/>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flipV="1">
            <a:off x="2012315" y="4377690"/>
            <a:ext cx="422910" cy="3175"/>
          </a:xfrm>
          <a:prstGeom prst="line">
            <a:avLst/>
          </a:prstGeom>
          <a:ln w="6350">
            <a:solidFill>
              <a:schemeClr val="tx1"/>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1542309" y="4195769"/>
            <a:ext cx="366369" cy="366369"/>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en-US" altLang="zh-CN" sz="2400" dirty="0">
                <a:solidFill>
                  <a:prstClr val="white"/>
                </a:solidFill>
                <a:latin typeface="微软雅黑" panose="020B0503020204020204" pitchFamily="34" charset="-122"/>
                <a:ea typeface="微软雅黑" panose="020B0503020204020204" pitchFamily="34" charset="-122"/>
              </a:rPr>
              <a:t>1</a:t>
            </a:r>
            <a:endParaRPr lang="zh-CN" altLang="en-US" sz="2400" dirty="0">
              <a:solidFill>
                <a:prstClr val="white"/>
              </a:solidFill>
              <a:latin typeface="微软雅黑" panose="020B0503020204020204" pitchFamily="34" charset="-122"/>
              <a:ea typeface="微软雅黑" panose="020B0503020204020204" pitchFamily="34" charset="-122"/>
            </a:endParaRPr>
          </a:p>
        </p:txBody>
      </p:sp>
      <p:cxnSp>
        <p:nvCxnSpPr>
          <p:cNvPr id="102" name="直接连接符​​ 14"/>
          <p:cNvCxnSpPr/>
          <p:nvPr/>
        </p:nvCxnSpPr>
        <p:spPr>
          <a:xfrm flipV="1">
            <a:off x="2877185" y="1137920"/>
            <a:ext cx="6060440" cy="3048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4" grpId="0"/>
      <p:bldP spid="6" grpId="0"/>
      <p:bldP spid="2" grpId="0"/>
      <p:bldP spid="32"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p:nvPr/>
        </p:nvSpPr>
        <p:spPr>
          <a:xfrm>
            <a:off x="1908810" y="1322070"/>
            <a:ext cx="8006080" cy="678180"/>
          </a:xfrm>
          <a:prstGeom prst="rect">
            <a:avLst/>
          </a:prstGeom>
          <a:noFill/>
          <a:ln>
            <a:noFill/>
          </a:ln>
        </p:spPr>
        <p:txBody>
          <a:bodyPr wrap="square" rtlCol="0">
            <a:spAutoFit/>
          </a:bodyPr>
          <a:lstStyle/>
          <a:p>
            <a:pPr algn="l" defTabSz="1219200" fontAlgn="base">
              <a:lnSpc>
                <a:spcPct val="130000"/>
              </a:lnSpc>
              <a:buClrTx/>
              <a:buSzTx/>
              <a:buFontTx/>
              <a:defRPr/>
            </a:pPr>
            <a:r>
              <a:rPr lang="en-US" sz="1465" dirty="0">
                <a:solidFill>
                  <a:prstClr val="black"/>
                </a:solidFill>
                <a:latin typeface="微软雅黑" panose="020B0503020204020204" pitchFamily="34" charset="-122"/>
                <a:ea typeface="微软雅黑" panose="020B0503020204020204" pitchFamily="34" charset="-122"/>
              </a:rPr>
              <a:t>      </a:t>
            </a:r>
            <a:r>
              <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rPr>
              <a:t>如何落实劳动教育，增强我校学生的劳动观念、劳动精神，培养新时代大学生尊重劳动、热爱劳动、投身劳动的品格，建议从以下途径开展工作：</a:t>
            </a:r>
            <a:endPar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endParaRPr>
          </a:p>
        </p:txBody>
      </p:sp>
      <p:sp>
        <p:nvSpPr>
          <p:cNvPr id="6" name="TextBox 5"/>
          <p:cNvSpPr txBox="1"/>
          <p:nvPr/>
        </p:nvSpPr>
        <p:spPr>
          <a:xfrm>
            <a:off x="1935742" y="2261054"/>
            <a:ext cx="9580880" cy="347345"/>
          </a:xfrm>
          <a:prstGeom prst="rect">
            <a:avLst/>
          </a:prstGeom>
          <a:noFill/>
          <a:ln>
            <a:noFill/>
          </a:ln>
        </p:spPr>
        <p:txBody>
          <a:bodyPr wrap="none" rtlCol="0">
            <a:spAutoFit/>
          </a:bodyPr>
          <a:lstStyle/>
          <a:p>
            <a:pPr algn="l" defTabSz="1219200" fontAlgn="base">
              <a:lnSpc>
                <a:spcPts val="2000"/>
              </a:lnSpc>
              <a:spcBef>
                <a:spcPct val="0"/>
              </a:spcBef>
              <a:spcAft>
                <a:spcPct val="0"/>
              </a:spcAft>
            </a:pPr>
            <a:r>
              <a:rPr lang="zh-CN" altLang="en-US" sz="2000" b="1" dirty="0">
                <a:solidFill>
                  <a:srgbClr val="C00002"/>
                </a:solidFill>
                <a:latin typeface="微软雅黑" panose="020B0503020204020204" pitchFamily="34" charset="-122"/>
                <a:ea typeface="微软雅黑" panose="020B0503020204020204" pitchFamily="34" charset="-122"/>
              </a:rPr>
              <a:t>科学设置人才培养方案，着力于劳动文化熏陶、劳动素养的养成及核心能力的重构。</a:t>
            </a:r>
            <a:endParaRPr lang="zh-CN" altLang="en-US" sz="2000" b="1" dirty="0">
              <a:solidFill>
                <a:srgbClr val="C00002"/>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623697" y="1825953"/>
            <a:ext cx="1226660" cy="1218685"/>
            <a:chOff x="1272813" y="3334906"/>
            <a:chExt cx="919995" cy="914014"/>
          </a:xfrm>
        </p:grpSpPr>
        <p:grpSp>
          <p:nvGrpSpPr>
            <p:cNvPr id="20" name="组合 19"/>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23" name="椭圆 2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21" name="TextBox 20"/>
            <p:cNvSpPr txBox="1"/>
            <p:nvPr/>
          </p:nvSpPr>
          <p:spPr>
            <a:xfrm>
              <a:off x="1272813" y="3546138"/>
              <a:ext cx="900113" cy="376238"/>
            </a:xfrm>
            <a:prstGeom prst="rect">
              <a:avLst/>
            </a:prstGeom>
            <a:noFill/>
          </p:spPr>
          <p:txBody>
            <a:bodyPr wrap="none" rtlCol="0">
              <a:spAutoFit/>
            </a:bodyPr>
            <a:lstStyle/>
            <a:p>
              <a:pPr defTabSz="1219200" fontAlgn="base">
                <a:spcBef>
                  <a:spcPct val="0"/>
                </a:spcBef>
                <a:spcAft>
                  <a:spcPct val="0"/>
                </a:spcAft>
              </a:pPr>
              <a:r>
                <a:rPr lang="zh-CN" altLang="en-US" sz="2665" b="1" dirty="0">
                  <a:solidFill>
                    <a:srgbClr val="C00002"/>
                  </a:solidFill>
                  <a:latin typeface="微软雅黑" panose="020B0503020204020204" pitchFamily="34" charset="-122"/>
                  <a:ea typeface="微软雅黑" panose="020B0503020204020204" pitchFamily="34" charset="-122"/>
                </a:rPr>
                <a:t>（一）</a:t>
              </a:r>
              <a:endParaRPr lang="zh-CN" altLang="en-US" sz="2665" b="1" dirty="0">
                <a:solidFill>
                  <a:srgbClr val="C00002"/>
                </a:solidFill>
                <a:latin typeface="微软雅黑" panose="020B0503020204020204" pitchFamily="34" charset="-122"/>
                <a:ea typeface="微软雅黑" panose="020B0503020204020204" pitchFamily="34" charset="-122"/>
              </a:endParaRPr>
            </a:p>
          </p:txBody>
        </p:sp>
      </p:grpSp>
      <p:sp>
        <p:nvSpPr>
          <p:cNvPr id="26" name="TextBox 14"/>
          <p:cNvSpPr txBox="1"/>
          <p:nvPr/>
        </p:nvSpPr>
        <p:spPr>
          <a:xfrm>
            <a:off x="2878455" y="3220720"/>
            <a:ext cx="7795260" cy="1846580"/>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defTabSz="1219200" fontAlgn="base">
              <a:lnSpc>
                <a:spcPct val="150000"/>
              </a:lnSpc>
              <a:spcBef>
                <a:spcPct val="0"/>
              </a:spcBef>
              <a:spcAft>
                <a:spcPct val="0"/>
              </a:spcAft>
            </a:pPr>
            <a:r>
              <a:rPr lang="en-US" sz="1600" dirty="0">
                <a:solidFill>
                  <a:schemeClr val="accent1"/>
                </a:solidFill>
                <a:latin typeface="微软雅黑" panose="020B0503020204020204" pitchFamily="34" charset="-122"/>
                <a:ea typeface="微软雅黑" panose="020B0503020204020204" pitchFamily="34" charset="-122"/>
              </a:rPr>
              <a:t>      </a:t>
            </a:r>
            <a:r>
              <a:rPr lang="en-US" sz="1600" b="1" dirty="0">
                <a:solidFill>
                  <a:schemeClr val="accent1"/>
                </a:solidFill>
                <a:latin typeface="微软雅黑" panose="020B0503020204020204" pitchFamily="34" charset="-122"/>
                <a:ea typeface="微软雅黑" panose="020B0503020204020204" pitchFamily="34" charset="-122"/>
              </a:rPr>
              <a:t> </a:t>
            </a:r>
            <a:r>
              <a:rPr sz="1600" b="1" u="sng" dirty="0">
                <a:solidFill>
                  <a:schemeClr val="accent1"/>
                </a:solidFill>
                <a:latin typeface="微软雅黑" panose="020B0503020204020204" pitchFamily="34" charset="-122"/>
                <a:ea typeface="微软雅黑" panose="020B0503020204020204" pitchFamily="34" charset="-122"/>
              </a:rPr>
              <a:t>开设劳动思政教育课程，确立劳动教育课的地位。</a:t>
            </a:r>
            <a:r>
              <a:rPr sz="1600" dirty="0">
                <a:solidFill>
                  <a:schemeClr val="accent1"/>
                </a:solidFill>
                <a:latin typeface="微软雅黑" panose="020B0503020204020204" pitchFamily="34" charset="-122"/>
                <a:ea typeface="微软雅黑" panose="020B0503020204020204" pitchFamily="34" charset="-122"/>
              </a:rPr>
              <a:t>把劳动教育课列入人才培养计划，作为大学生的必修课，每学期至少安排一周的课程教学或实践时数。可结合《形势政策》、 《法律基础》及其它有关课程进行教学。 通过开展课堂教学，理论讲解，帮助学生树立正确的劳动观念，获取正确的劳动技能，让学生从思想上“爱劳动”，从身体上“会劳动”，为学生参加劳动实践打下基础。</a:t>
            </a:r>
            <a:endParaRPr sz="1600" dirty="0">
              <a:solidFill>
                <a:schemeClr val="accent1"/>
              </a:solidFill>
              <a:latin typeface="微软雅黑" panose="020B0503020204020204" pitchFamily="34" charset="-122"/>
              <a:ea typeface="微软雅黑" panose="020B0503020204020204" pitchFamily="34" charset="-122"/>
            </a:endParaRPr>
          </a:p>
        </p:txBody>
      </p:sp>
      <p:cxnSp>
        <p:nvCxnSpPr>
          <p:cNvPr id="27" name="直接连接符 26"/>
          <p:cNvCxnSpPr/>
          <p:nvPr/>
        </p:nvCxnSpPr>
        <p:spPr>
          <a:xfrm>
            <a:off x="2012315" y="4326890"/>
            <a:ext cx="570865" cy="3810"/>
          </a:xfrm>
          <a:prstGeom prst="line">
            <a:avLst/>
          </a:prstGeom>
          <a:ln w="6350">
            <a:solidFill>
              <a:schemeClr val="tx1"/>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1542118" y="4145130"/>
            <a:ext cx="366369" cy="366369"/>
          </a:xfrm>
          <a:prstGeom prst="ellipse">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en-US" altLang="zh-CN" sz="2400" dirty="0">
                <a:solidFill>
                  <a:prstClr val="white"/>
                </a:solidFill>
                <a:latin typeface="微软雅黑" panose="020B0503020204020204" pitchFamily="34" charset="-122"/>
                <a:ea typeface="微软雅黑" panose="020B0503020204020204" pitchFamily="34" charset="-122"/>
              </a:rPr>
              <a:t>2</a:t>
            </a:r>
            <a:endParaRPr lang="zh-CN" altLang="en-US" sz="2400" dirty="0">
              <a:solidFill>
                <a:prstClr val="white"/>
              </a:solidFill>
              <a:latin typeface="微软雅黑" panose="020B0503020204020204" pitchFamily="34" charset="-122"/>
              <a:ea typeface="微软雅黑" panose="020B0503020204020204" pitchFamily="34" charset="-122"/>
            </a:endParaRPr>
          </a:p>
        </p:txBody>
      </p:sp>
      <p:sp>
        <p:nvSpPr>
          <p:cNvPr id="2" name="Text Box 18"/>
          <p:cNvSpPr txBox="1">
            <a:spLocks noChangeArrowheads="1"/>
          </p:cNvSpPr>
          <p:nvPr/>
        </p:nvSpPr>
        <p:spPr bwMode="gray">
          <a:xfrm>
            <a:off x="2788285" y="488950"/>
            <a:ext cx="6149340"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我校劳动教育的实施途径</a:t>
            </a:r>
            <a:endParaRPr lang="zh-CN" altLang="en-US" sz="4000" b="1" dirty="0">
              <a:solidFill>
                <a:schemeClr val="accent1"/>
              </a:solidFill>
              <a:latin typeface="微软雅黑" panose="020B0503020204020204" pitchFamily="34" charset="-122"/>
              <a:ea typeface="微软雅黑" panose="020B0503020204020204" pitchFamily="34" charset="-122"/>
            </a:endParaRPr>
          </a:p>
        </p:txBody>
      </p:sp>
      <p:cxnSp>
        <p:nvCxnSpPr>
          <p:cNvPr id="102" name="直接连接符​​ 14"/>
          <p:cNvCxnSpPr/>
          <p:nvPr/>
        </p:nvCxnSpPr>
        <p:spPr>
          <a:xfrm flipV="1">
            <a:off x="2877185" y="1146175"/>
            <a:ext cx="6060440" cy="3048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4" grpId="0"/>
      <p:bldP spid="6" grpId="0"/>
      <p:bldP spid="26" grpId="0"/>
      <p:bldP spid="33"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p:nvPr/>
        </p:nvSpPr>
        <p:spPr>
          <a:xfrm>
            <a:off x="1908810" y="1297305"/>
            <a:ext cx="8006080" cy="678180"/>
          </a:xfrm>
          <a:prstGeom prst="rect">
            <a:avLst/>
          </a:prstGeom>
          <a:noFill/>
          <a:ln>
            <a:noFill/>
          </a:ln>
        </p:spPr>
        <p:txBody>
          <a:bodyPr wrap="square" rtlCol="0">
            <a:spAutoFit/>
          </a:bodyPr>
          <a:lstStyle/>
          <a:p>
            <a:pPr algn="l" defTabSz="1219200" fontAlgn="base">
              <a:lnSpc>
                <a:spcPct val="130000"/>
              </a:lnSpc>
              <a:buClrTx/>
              <a:buSzTx/>
              <a:buFontTx/>
              <a:defRPr/>
            </a:pPr>
            <a:r>
              <a:rPr lang="en-US" sz="1465" dirty="0">
                <a:solidFill>
                  <a:prstClr val="black"/>
                </a:solidFill>
                <a:latin typeface="微软雅黑" panose="020B0503020204020204" pitchFamily="34" charset="-122"/>
                <a:ea typeface="微软雅黑" panose="020B0503020204020204" pitchFamily="34" charset="-122"/>
              </a:rPr>
              <a:t>     </a:t>
            </a:r>
            <a:r>
              <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rPr>
              <a:t> 如何落实劳动教育，增强我校学生的劳动观念、劳动精神，培养新时代大学生尊重劳动、热爱劳动、投身劳动的品格，建议从以下途径开展工作：</a:t>
            </a:r>
            <a:endPar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endParaRPr>
          </a:p>
        </p:txBody>
      </p:sp>
      <p:sp>
        <p:nvSpPr>
          <p:cNvPr id="6" name="TextBox 5"/>
          <p:cNvSpPr txBox="1"/>
          <p:nvPr/>
        </p:nvSpPr>
        <p:spPr>
          <a:xfrm>
            <a:off x="1909072" y="2245179"/>
            <a:ext cx="9580880" cy="347345"/>
          </a:xfrm>
          <a:prstGeom prst="rect">
            <a:avLst/>
          </a:prstGeom>
          <a:noFill/>
          <a:ln>
            <a:noFill/>
          </a:ln>
        </p:spPr>
        <p:txBody>
          <a:bodyPr wrap="none" rtlCol="0">
            <a:spAutoFit/>
          </a:bodyPr>
          <a:lstStyle/>
          <a:p>
            <a:pPr algn="l" defTabSz="1219200" fontAlgn="base">
              <a:lnSpc>
                <a:spcPts val="2000"/>
              </a:lnSpc>
              <a:spcBef>
                <a:spcPct val="0"/>
              </a:spcBef>
              <a:spcAft>
                <a:spcPct val="0"/>
              </a:spcAft>
            </a:pPr>
            <a:r>
              <a:rPr lang="zh-CN" altLang="en-US" sz="2000" b="1" dirty="0">
                <a:solidFill>
                  <a:srgbClr val="C00002"/>
                </a:solidFill>
                <a:latin typeface="微软雅黑" panose="020B0503020204020204" pitchFamily="34" charset="-122"/>
                <a:ea typeface="微软雅黑" panose="020B0503020204020204" pitchFamily="34" charset="-122"/>
              </a:rPr>
              <a:t>科学设置人才培养方案，着力于劳动文化熏陶、劳动素养的养成及核心能力的重构。</a:t>
            </a:r>
            <a:endParaRPr lang="zh-CN" altLang="en-US" sz="2000" b="1" dirty="0">
              <a:solidFill>
                <a:srgbClr val="C00002"/>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633222" y="1809443"/>
            <a:ext cx="1226660" cy="1218685"/>
            <a:chOff x="1272813" y="3334906"/>
            <a:chExt cx="919995" cy="914014"/>
          </a:xfrm>
        </p:grpSpPr>
        <p:grpSp>
          <p:nvGrpSpPr>
            <p:cNvPr id="20" name="组合 19"/>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23" name="椭圆 2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21" name="TextBox 20"/>
            <p:cNvSpPr txBox="1"/>
            <p:nvPr/>
          </p:nvSpPr>
          <p:spPr>
            <a:xfrm>
              <a:off x="1272813" y="3546138"/>
              <a:ext cx="900113" cy="376238"/>
            </a:xfrm>
            <a:prstGeom prst="rect">
              <a:avLst/>
            </a:prstGeom>
            <a:noFill/>
          </p:spPr>
          <p:txBody>
            <a:bodyPr wrap="none" rtlCol="0">
              <a:spAutoFit/>
            </a:bodyPr>
            <a:lstStyle/>
            <a:p>
              <a:pPr defTabSz="1219200" fontAlgn="base">
                <a:spcBef>
                  <a:spcPct val="0"/>
                </a:spcBef>
                <a:spcAft>
                  <a:spcPct val="0"/>
                </a:spcAft>
              </a:pPr>
              <a:r>
                <a:rPr lang="zh-CN" altLang="en-US" sz="2665" b="1" dirty="0">
                  <a:solidFill>
                    <a:srgbClr val="C00002"/>
                  </a:solidFill>
                  <a:latin typeface="微软雅黑" panose="020B0503020204020204" pitchFamily="34" charset="-122"/>
                  <a:ea typeface="微软雅黑" panose="020B0503020204020204" pitchFamily="34" charset="-122"/>
                </a:rPr>
                <a:t>（一）</a:t>
              </a:r>
              <a:endParaRPr lang="zh-CN" altLang="en-US" sz="2665" b="1" dirty="0">
                <a:solidFill>
                  <a:srgbClr val="C00002"/>
                </a:solidFill>
                <a:latin typeface="微软雅黑" panose="020B0503020204020204" pitchFamily="34" charset="-122"/>
                <a:ea typeface="微软雅黑" panose="020B0503020204020204" pitchFamily="34" charset="-122"/>
              </a:endParaRPr>
            </a:p>
          </p:txBody>
        </p:sp>
      </p:grpSp>
      <p:sp>
        <p:nvSpPr>
          <p:cNvPr id="36" name="椭圆 35"/>
          <p:cNvSpPr/>
          <p:nvPr/>
        </p:nvSpPr>
        <p:spPr>
          <a:xfrm>
            <a:off x="1378923" y="4097505"/>
            <a:ext cx="366369" cy="366369"/>
          </a:xfrm>
          <a:prstGeom prst="ellipse">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r>
              <a:rPr lang="en-US" altLang="zh-CN" sz="2400" dirty="0">
                <a:solidFill>
                  <a:prstClr val="white"/>
                </a:solidFill>
                <a:latin typeface="微软雅黑" panose="020B0503020204020204" pitchFamily="34" charset="-122"/>
                <a:ea typeface="微软雅黑" panose="020B0503020204020204" pitchFamily="34" charset="-122"/>
              </a:rPr>
              <a:t>3</a:t>
            </a:r>
            <a:endParaRPr lang="en-US" altLang="zh-CN" sz="2400" dirty="0">
              <a:solidFill>
                <a:prstClr val="white"/>
              </a:solidFill>
              <a:latin typeface="微软雅黑" panose="020B0503020204020204" pitchFamily="34" charset="-122"/>
              <a:ea typeface="微软雅黑" panose="020B0503020204020204" pitchFamily="34" charset="-122"/>
            </a:endParaRPr>
          </a:p>
        </p:txBody>
      </p:sp>
      <p:cxnSp>
        <p:nvCxnSpPr>
          <p:cNvPr id="37" name="直接连接符 36"/>
          <p:cNvCxnSpPr/>
          <p:nvPr/>
        </p:nvCxnSpPr>
        <p:spPr>
          <a:xfrm>
            <a:off x="1833245" y="4278630"/>
            <a:ext cx="689610" cy="5080"/>
          </a:xfrm>
          <a:prstGeom prst="line">
            <a:avLst/>
          </a:prstGeom>
          <a:ln w="6350">
            <a:solidFill>
              <a:schemeClr val="tx1"/>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38" name="文本框 37"/>
          <p:cNvSpPr txBox="1"/>
          <p:nvPr/>
        </p:nvSpPr>
        <p:spPr>
          <a:xfrm>
            <a:off x="2745105" y="3542030"/>
            <a:ext cx="6862445" cy="1477010"/>
          </a:xfrm>
          <a:prstGeom prst="rect">
            <a:avLst/>
          </a:prstGeom>
          <a:noFill/>
        </p:spPr>
        <p:txBody>
          <a:bodyPr wrap="square" lIns="0" tIns="0" rIns="0" bIns="0" rtlCol="0">
            <a:spAutoFit/>
          </a:bodyPr>
          <a:p>
            <a:pPr algn="l" fontAlgn="auto">
              <a:lnSpc>
                <a:spcPct val="150000"/>
              </a:lnSpc>
            </a:pPr>
            <a:r>
              <a:rPr lang="en-US" sz="1600" dirty="0">
                <a:solidFill>
                  <a:schemeClr val="accent1"/>
                </a:solidFill>
                <a:latin typeface="微软雅黑" panose="020B0503020204020204" pitchFamily="34" charset="-122"/>
                <a:ea typeface="微软雅黑" panose="020B0503020204020204" pitchFamily="34" charset="-122"/>
              </a:rPr>
              <a:t>      </a:t>
            </a:r>
            <a:r>
              <a:rPr lang="en-US" sz="1600" b="1" u="sng" dirty="0">
                <a:solidFill>
                  <a:schemeClr val="accent1"/>
                </a:solidFill>
                <a:latin typeface="微软雅黑" panose="020B0503020204020204" pitchFamily="34" charset="-122"/>
                <a:ea typeface="微软雅黑" panose="020B0503020204020204" pitchFamily="34" charset="-122"/>
              </a:rPr>
              <a:t> </a:t>
            </a:r>
            <a:r>
              <a:rPr sz="1600" b="1" u="sng" dirty="0">
                <a:solidFill>
                  <a:schemeClr val="accent1"/>
                </a:solidFill>
                <a:latin typeface="微软雅黑" panose="020B0503020204020204" pitchFamily="34" charset="-122"/>
                <a:ea typeface="微软雅黑" panose="020B0503020204020204" pitchFamily="34" charset="-122"/>
              </a:rPr>
              <a:t>设立“劳动实践课”。</a:t>
            </a:r>
            <a:r>
              <a:rPr sz="1600" b="1" u="sng" dirty="0">
                <a:solidFill>
                  <a:prstClr val="black">
                    <a:lumMod val="65000"/>
                    <a:lumOff val="35000"/>
                  </a:prstClr>
                </a:solidFill>
                <a:latin typeface="微软雅黑" panose="020B0503020204020204" pitchFamily="34" charset="-122"/>
                <a:ea typeface="微软雅黑" panose="020B0503020204020204" pitchFamily="34" charset="-122"/>
              </a:rPr>
              <a:t> </a:t>
            </a:r>
            <a:r>
              <a:rPr sz="1600" dirty="0">
                <a:solidFill>
                  <a:schemeClr val="accent1"/>
                </a:solidFill>
                <a:latin typeface="微软雅黑" panose="020B0503020204020204" pitchFamily="34" charset="-122"/>
                <a:ea typeface="微软雅黑" panose="020B0503020204020204" pitchFamily="34" charset="-122"/>
              </a:rPr>
              <a:t>学生通过开展社会调查、志愿服务岗、雷锋示范岗等活动,深入社会 ,接触工农 ,实现理论与实践的统一 ,知与行的统一。要求每名学生每学年至少完成36个小时的劳动实践，由学工部、各教学学院、校内外各单位根据劳动实践情况进行认定，认定通过则给予学生相应学分。</a:t>
            </a:r>
            <a:endParaRPr sz="1600" dirty="0">
              <a:solidFill>
                <a:schemeClr val="accent1"/>
              </a:solidFill>
              <a:latin typeface="微软雅黑" panose="020B0503020204020204" pitchFamily="34" charset="-122"/>
              <a:ea typeface="微软雅黑" panose="020B0503020204020204" pitchFamily="34" charset="-122"/>
            </a:endParaRPr>
          </a:p>
        </p:txBody>
      </p:sp>
      <p:sp>
        <p:nvSpPr>
          <p:cNvPr id="2" name="Text Box 18"/>
          <p:cNvSpPr txBox="1">
            <a:spLocks noChangeArrowheads="1"/>
          </p:cNvSpPr>
          <p:nvPr/>
        </p:nvSpPr>
        <p:spPr bwMode="gray">
          <a:xfrm>
            <a:off x="2788285" y="488950"/>
            <a:ext cx="6149340"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我校劳动教育的实施途径</a:t>
            </a:r>
            <a:endParaRPr lang="zh-CN" altLang="en-US" sz="4000" b="1" dirty="0">
              <a:solidFill>
                <a:schemeClr val="accent1"/>
              </a:solidFill>
              <a:latin typeface="微软雅黑" panose="020B0503020204020204" pitchFamily="34" charset="-122"/>
              <a:ea typeface="微软雅黑" panose="020B0503020204020204" pitchFamily="34" charset="-122"/>
            </a:endParaRPr>
          </a:p>
        </p:txBody>
      </p:sp>
      <p:cxnSp>
        <p:nvCxnSpPr>
          <p:cNvPr id="102" name="直接连接符​​ 14"/>
          <p:cNvCxnSpPr/>
          <p:nvPr/>
        </p:nvCxnSpPr>
        <p:spPr>
          <a:xfrm flipV="1">
            <a:off x="2877185" y="1146175"/>
            <a:ext cx="6060440" cy="3048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7805" y="1901825"/>
            <a:ext cx="11458575" cy="3568700"/>
          </a:xfrm>
          <a:prstGeom prst="rect">
            <a:avLst/>
          </a:prstGeom>
          <a:noFill/>
        </p:spPr>
        <p:txBody>
          <a:bodyPr wrap="square" lIns="121848" tIns="60924" rIns="121848" bIns="60924" rtlCol="0">
            <a:spAutoFit/>
          </a:bodyPr>
          <a:lstStyle/>
          <a:p>
            <a:pPr defTabSz="1219200" fontAlgn="base">
              <a:lnSpc>
                <a:spcPct val="150000"/>
              </a:lnSpc>
              <a:spcBef>
                <a:spcPct val="0"/>
              </a:spcBef>
              <a:spcAft>
                <a:spcPct val="0"/>
              </a:spcAft>
            </a:pPr>
            <a:r>
              <a:rPr lang="zh-CN" altLang="en-US" sz="1865"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sz="28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endParaRPr>
          </a:p>
          <a:p>
            <a:pPr defTabSz="1219200" fontAlgn="base">
              <a:lnSpc>
                <a:spcPct val="150000"/>
              </a:lnSpc>
              <a:spcBef>
                <a:spcPct val="0"/>
              </a:spcBef>
              <a:spcAft>
                <a:spcPct val="0"/>
              </a:spcAft>
            </a:pPr>
            <a:r>
              <a:rPr lang="zh-CN" altLang="en-US" sz="28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sz="28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endParaRPr>
          </a:p>
          <a:p>
            <a:pPr defTabSz="1219200" fontAlgn="base">
              <a:lnSpc>
                <a:spcPct val="150000"/>
              </a:lnSpc>
              <a:spcBef>
                <a:spcPct val="0"/>
              </a:spcBef>
              <a:spcAft>
                <a:spcPct val="0"/>
              </a:spcAft>
            </a:pPr>
            <a:r>
              <a:rPr lang="zh-CN" altLang="en-US" sz="28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sz="28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endParaRPr>
          </a:p>
          <a:p>
            <a:pPr algn="ctr" defTabSz="1219200" fontAlgn="base">
              <a:lnSpc>
                <a:spcPct val="150000"/>
              </a:lnSpc>
              <a:spcBef>
                <a:spcPct val="0"/>
              </a:spcBef>
              <a:spcAft>
                <a:spcPct val="0"/>
              </a:spcAft>
            </a:pPr>
            <a:endParaRPr lang="zh-CN" altLang="en-US" sz="28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endParaRPr>
          </a:p>
          <a:p>
            <a:pPr algn="ctr" defTabSz="1219200" fontAlgn="base">
              <a:lnSpc>
                <a:spcPct val="150000"/>
              </a:lnSpc>
              <a:spcBef>
                <a:spcPct val="0"/>
              </a:spcBef>
              <a:spcAft>
                <a:spcPct val="0"/>
              </a:spcAft>
            </a:pPr>
            <a:r>
              <a:rPr lang="zh-CN" altLang="en-US" sz="28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sz="28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endParaRPr>
          </a:p>
          <a:p>
            <a:pPr defTabSz="1219200" fontAlgn="base">
              <a:lnSpc>
                <a:spcPct val="150000"/>
              </a:lnSpc>
              <a:spcBef>
                <a:spcPct val="0"/>
              </a:spcBef>
              <a:spcAft>
                <a:spcPct val="0"/>
              </a:spcAft>
            </a:pPr>
            <a:r>
              <a:rPr lang="zh-CN" altLang="en-US" sz="186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65" dirty="0">
                <a:solidFill>
                  <a:srgbClr val="080808"/>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sz="1865" dirty="0">
              <a:solidFill>
                <a:prstClr val="black"/>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3640347" y="209757"/>
            <a:ext cx="1741513" cy="1692436"/>
            <a:chOff x="2132199" y="770251"/>
            <a:chExt cx="1306135" cy="1269327"/>
          </a:xfrm>
        </p:grpSpPr>
        <p:grpSp>
          <p:nvGrpSpPr>
            <p:cNvPr id="6" name="组合 5"/>
            <p:cNvGrpSpPr/>
            <p:nvPr/>
          </p:nvGrpSpPr>
          <p:grpSpPr>
            <a:xfrm>
              <a:off x="2132199" y="770251"/>
              <a:ext cx="1306135" cy="1269327"/>
              <a:chOff x="4345444" y="2542859"/>
              <a:chExt cx="1810550" cy="1811205"/>
            </a:xfrm>
          </p:grpSpPr>
          <p:grpSp>
            <p:nvGrpSpPr>
              <p:cNvPr id="7" name="组合 6"/>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9" name="同心圆 8"/>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10" name="椭圆 9"/>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8" name="椭圆 7"/>
              <p:cNvSpPr/>
              <p:nvPr/>
            </p:nvSpPr>
            <p:spPr>
              <a:xfrm>
                <a:off x="4565570" y="2763062"/>
                <a:ext cx="1370298" cy="1370793"/>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12" name="TextBox 11"/>
            <p:cNvSpPr txBox="1"/>
            <p:nvPr/>
          </p:nvSpPr>
          <p:spPr>
            <a:xfrm>
              <a:off x="2431244" y="1068589"/>
              <a:ext cx="950693" cy="761747"/>
            </a:xfrm>
            <a:prstGeom prst="rect">
              <a:avLst/>
            </a:prstGeom>
            <a:noFill/>
          </p:spPr>
          <p:txBody>
            <a:bodyPr wrap="square" rtlCol="0">
              <a:spAutoFit/>
            </a:bodyPr>
            <a:lstStyle/>
            <a:p>
              <a:pPr defTabSz="1219200" fontAlgn="base">
                <a:spcBef>
                  <a:spcPct val="0"/>
                </a:spcBef>
                <a:spcAft>
                  <a:spcPct val="0"/>
                </a:spcAft>
              </a:pPr>
              <a:r>
                <a:rPr lang="zh-CN" altLang="en-US" sz="6000" b="1" dirty="0">
                  <a:solidFill>
                    <a:prstClr val="white"/>
                  </a:solidFill>
                  <a:latin typeface="微软雅黑" panose="020B0503020204020204" pitchFamily="34" charset="-122"/>
                  <a:ea typeface="微软雅黑" panose="020B0503020204020204" pitchFamily="34" charset="-122"/>
                </a:rPr>
                <a:t>前 </a:t>
              </a:r>
              <a:endParaRPr lang="zh-CN" altLang="en-US" sz="6000" b="1" dirty="0">
                <a:solidFill>
                  <a:prstClr val="white"/>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2688643" y="1371186"/>
            <a:ext cx="465928" cy="465928"/>
            <a:chOff x="304800" y="673100"/>
            <a:chExt cx="4000500" cy="4000500"/>
          </a:xfrm>
          <a:effectLst>
            <a:outerShdw blurRad="444500" dist="254000" dir="6840000" algn="tr" rotWithShape="0">
              <a:prstClr val="black">
                <a:alpha val="50000"/>
              </a:prstClr>
            </a:outerShdw>
          </a:effectLst>
        </p:grpSpPr>
        <p:sp>
          <p:nvSpPr>
            <p:cNvPr id="15" name="同心圆 1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sp>
          <p:nvSpPr>
            <p:cNvPr id="16" name="椭圆 1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8630959" y="1622986"/>
            <a:ext cx="208389" cy="208389"/>
            <a:chOff x="304800" y="673100"/>
            <a:chExt cx="4000500" cy="4000500"/>
          </a:xfrm>
          <a:effectLst>
            <a:outerShdw blurRad="444500" dist="254000" dir="6840000" algn="tr" rotWithShape="0">
              <a:prstClr val="black">
                <a:alpha val="50000"/>
              </a:prstClr>
            </a:outerShdw>
          </a:effectLst>
        </p:grpSpPr>
        <p:sp>
          <p:nvSpPr>
            <p:cNvPr id="18" name="同心圆 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sp>
          <p:nvSpPr>
            <p:cNvPr id="19" name="椭圆 1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8839348" y="1842383"/>
            <a:ext cx="277920" cy="277920"/>
            <a:chOff x="304800" y="673100"/>
            <a:chExt cx="4000500" cy="4000500"/>
          </a:xfrm>
          <a:effectLst>
            <a:outerShdw blurRad="444500" dist="254000" dir="6840000" algn="tr" rotWithShape="0">
              <a:prstClr val="black">
                <a:alpha val="50000"/>
              </a:prstClr>
            </a:outerShdw>
          </a:effectLst>
        </p:grpSpPr>
        <p:sp>
          <p:nvSpPr>
            <p:cNvPr id="21" name="同心圆 2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sp>
          <p:nvSpPr>
            <p:cNvPr id="22" name="椭圆 2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grpSp>
      <p:sp>
        <p:nvSpPr>
          <p:cNvPr id="23" name="椭圆 22"/>
          <p:cNvSpPr/>
          <p:nvPr/>
        </p:nvSpPr>
        <p:spPr>
          <a:xfrm>
            <a:off x="9615913" y="6295829"/>
            <a:ext cx="667877" cy="667877"/>
          </a:xfrm>
          <a:prstGeom prst="ellipse">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24" name="椭圆 23"/>
          <p:cNvSpPr/>
          <p:nvPr/>
        </p:nvSpPr>
        <p:spPr>
          <a:xfrm>
            <a:off x="11723834" y="3775547"/>
            <a:ext cx="366369" cy="366369"/>
          </a:xfrm>
          <a:prstGeom prst="ellipse">
            <a:avLst/>
          </a:prstGeom>
          <a:solidFill>
            <a:schemeClr val="accent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8735055" y="6366068"/>
            <a:ext cx="293036" cy="293036"/>
            <a:chOff x="304800" y="673100"/>
            <a:chExt cx="4000500" cy="4000500"/>
          </a:xfrm>
          <a:effectLst>
            <a:outerShdw blurRad="381000" dist="152400" dir="8100000" algn="tr" rotWithShape="0">
              <a:prstClr val="black">
                <a:alpha val="70000"/>
              </a:prstClr>
            </a:outerShdw>
          </a:effectLst>
        </p:grpSpPr>
        <p:sp>
          <p:nvSpPr>
            <p:cNvPr id="26" name="同心圆 2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27" name="椭圆 26"/>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2177765" y="437988"/>
            <a:ext cx="383892" cy="383892"/>
            <a:chOff x="304800" y="673100"/>
            <a:chExt cx="4000500" cy="4000500"/>
          </a:xfrm>
          <a:effectLst>
            <a:outerShdw blurRad="381000" dist="152400" dir="8100000" algn="tr" rotWithShape="0">
              <a:prstClr val="black">
                <a:alpha val="70000"/>
              </a:prstClr>
            </a:outerShdw>
          </a:effectLst>
        </p:grpSpPr>
        <p:sp>
          <p:nvSpPr>
            <p:cNvPr id="29" name="同心圆 2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30" name="椭圆 29"/>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11435291" y="4957149"/>
            <a:ext cx="544503" cy="544503"/>
            <a:chOff x="304800" y="673100"/>
            <a:chExt cx="4000500" cy="4000500"/>
          </a:xfrm>
          <a:effectLst>
            <a:outerShdw blurRad="317500" dist="190500" dir="8100000" algn="tr" rotWithShape="0">
              <a:prstClr val="black">
                <a:alpha val="50000"/>
              </a:prstClr>
            </a:outerShdw>
          </a:effectLst>
        </p:grpSpPr>
        <p:sp>
          <p:nvSpPr>
            <p:cNvPr id="32" name="同心圆 3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33" name="椭圆 3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34" name="椭圆 33"/>
          <p:cNvSpPr/>
          <p:nvPr/>
        </p:nvSpPr>
        <p:spPr>
          <a:xfrm>
            <a:off x="7989719" y="6447040"/>
            <a:ext cx="366369" cy="366369"/>
          </a:xfrm>
          <a:prstGeom prst="ellipse">
            <a:avLst/>
          </a:prstGeom>
          <a:solidFill>
            <a:schemeClr val="accent3"/>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35" name="椭圆 34"/>
          <p:cNvSpPr/>
          <p:nvPr/>
        </p:nvSpPr>
        <p:spPr>
          <a:xfrm>
            <a:off x="11447038" y="6645610"/>
            <a:ext cx="183185" cy="183185"/>
          </a:xfrm>
          <a:prstGeom prst="ellipse">
            <a:avLst/>
          </a:prstGeom>
          <a:solidFill>
            <a:schemeClr val="accent4"/>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nvGrpSpPr>
          <p:cNvPr id="37" name="组合 36"/>
          <p:cNvGrpSpPr/>
          <p:nvPr/>
        </p:nvGrpSpPr>
        <p:grpSpPr>
          <a:xfrm>
            <a:off x="6247892" y="232617"/>
            <a:ext cx="1741513" cy="1692436"/>
            <a:chOff x="2132199" y="770251"/>
            <a:chExt cx="1306135" cy="1269327"/>
          </a:xfrm>
        </p:grpSpPr>
        <p:grpSp>
          <p:nvGrpSpPr>
            <p:cNvPr id="38" name="组合 37"/>
            <p:cNvGrpSpPr/>
            <p:nvPr/>
          </p:nvGrpSpPr>
          <p:grpSpPr>
            <a:xfrm>
              <a:off x="2132199" y="770251"/>
              <a:ext cx="1306135" cy="1269327"/>
              <a:chOff x="4345444" y="2542859"/>
              <a:chExt cx="1810550" cy="1811205"/>
            </a:xfrm>
          </p:grpSpPr>
          <p:grpSp>
            <p:nvGrpSpPr>
              <p:cNvPr id="40" name="组合 39"/>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42" name="同心圆 41"/>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43" name="椭圆 42"/>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41" name="椭圆 40"/>
              <p:cNvSpPr/>
              <p:nvPr/>
            </p:nvSpPr>
            <p:spPr>
              <a:xfrm>
                <a:off x="4565570" y="2763062"/>
                <a:ext cx="1370298" cy="1370793"/>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39" name="TextBox 11"/>
            <p:cNvSpPr txBox="1"/>
            <p:nvPr/>
          </p:nvSpPr>
          <p:spPr>
            <a:xfrm>
              <a:off x="2431244" y="1068589"/>
              <a:ext cx="950693" cy="761747"/>
            </a:xfrm>
            <a:prstGeom prst="rect">
              <a:avLst/>
            </a:prstGeom>
            <a:noFill/>
          </p:spPr>
          <p:txBody>
            <a:bodyPr wrap="square" rtlCol="0">
              <a:spAutoFit/>
            </a:bodyPr>
            <a:lstStyle/>
            <a:p>
              <a:pPr defTabSz="1219200" fontAlgn="base">
                <a:spcBef>
                  <a:spcPct val="0"/>
                </a:spcBef>
                <a:spcAft>
                  <a:spcPct val="0"/>
                </a:spcAft>
              </a:pPr>
              <a:r>
                <a:rPr lang="zh-CN" altLang="en-US" sz="6000" b="1" dirty="0">
                  <a:solidFill>
                    <a:prstClr val="white"/>
                  </a:solidFill>
                  <a:latin typeface="微软雅黑" panose="020B0503020204020204" pitchFamily="34" charset="-122"/>
                  <a:ea typeface="微软雅黑" panose="020B0503020204020204" pitchFamily="34" charset="-122"/>
                </a:rPr>
                <a:t>言</a:t>
              </a:r>
              <a:endParaRPr lang="zh-CN" altLang="en-US" sz="6000" b="1" dirty="0">
                <a:solidFill>
                  <a:prstClr val="white"/>
                </a:solidFill>
                <a:latin typeface="微软雅黑" panose="020B0503020204020204" pitchFamily="34" charset="-122"/>
                <a:ea typeface="微软雅黑" panose="020B0503020204020204" pitchFamily="34" charset="-122"/>
              </a:endParaRPr>
            </a:p>
          </p:txBody>
        </p:sp>
      </p:grpSp>
      <p:sp>
        <p:nvSpPr>
          <p:cNvPr id="4" name="圆角矩形 3"/>
          <p:cNvSpPr/>
          <p:nvPr/>
        </p:nvSpPr>
        <p:spPr>
          <a:xfrm>
            <a:off x="4039870" y="3775710"/>
            <a:ext cx="3738245" cy="54292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劳动最光荣</a:t>
            </a:r>
            <a:endParaRPr lang="zh-CN" altLang="en-US" sz="24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圆角矩形 4"/>
          <p:cNvSpPr/>
          <p:nvPr/>
        </p:nvSpPr>
        <p:spPr>
          <a:xfrm>
            <a:off x="4039870" y="5707380"/>
            <a:ext cx="3738245" cy="5334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buClrTx/>
              <a:buSzTx/>
              <a:buFontTx/>
            </a:pPr>
            <a:r>
              <a:rPr lang="zh-CN" altLang="en-US"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4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劳动最美丽</a:t>
            </a:r>
            <a:endParaRPr lang="zh-CN" altLang="en-US"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圆角矩形 10"/>
          <p:cNvSpPr/>
          <p:nvPr/>
        </p:nvSpPr>
        <p:spPr>
          <a:xfrm>
            <a:off x="4039870" y="4470400"/>
            <a:ext cx="3738245" cy="49847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buClrTx/>
              <a:buSzTx/>
              <a:buFontTx/>
            </a:pPr>
            <a:r>
              <a:rPr lang="zh-CN" altLang="en-US" sz="24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劳动最崇高</a:t>
            </a:r>
            <a:endParaRPr lang="zh-CN" altLang="en-US" sz="24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圆角矩形 12"/>
          <p:cNvSpPr/>
          <p:nvPr/>
        </p:nvSpPr>
        <p:spPr>
          <a:xfrm>
            <a:off x="4039870" y="5090160"/>
            <a:ext cx="3738245" cy="49911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buClrTx/>
              <a:buSzTx/>
              <a:buFontTx/>
            </a:pPr>
            <a:r>
              <a:rPr lang="zh-CN" altLang="en-US" sz="24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劳动最伟大</a:t>
            </a:r>
            <a:endParaRPr lang="zh-CN" altLang="en-US" sz="24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6" name="Group 4"/>
          <p:cNvGrpSpPr>
            <a:grpSpLocks noChangeAspect="1"/>
          </p:cNvGrpSpPr>
          <p:nvPr/>
        </p:nvGrpSpPr>
        <p:grpSpPr bwMode="auto">
          <a:xfrm>
            <a:off x="701448" y="2929466"/>
            <a:ext cx="903606" cy="461665"/>
            <a:chOff x="3222" y="1845"/>
            <a:chExt cx="1237" cy="632"/>
          </a:xfrm>
          <a:solidFill>
            <a:srgbClr val="C00000"/>
          </a:solidFill>
        </p:grpSpPr>
        <p:sp>
          <p:nvSpPr>
            <p:cNvPr id="44" name="Freeform 5"/>
            <p:cNvSpPr/>
            <p:nvPr/>
          </p:nvSpPr>
          <p:spPr bwMode="auto">
            <a:xfrm>
              <a:off x="3608" y="1845"/>
              <a:ext cx="851" cy="632"/>
            </a:xfrm>
            <a:custGeom>
              <a:avLst/>
              <a:gdLst>
                <a:gd name="T0" fmla="*/ 366 w 626"/>
                <a:gd name="T1" fmla="*/ 413 h 465"/>
                <a:gd name="T2" fmla="*/ 313 w 626"/>
                <a:gd name="T3" fmla="*/ 362 h 465"/>
                <a:gd name="T4" fmla="*/ 338 w 626"/>
                <a:gd name="T5" fmla="*/ 362 h 465"/>
                <a:gd name="T6" fmla="*/ 392 w 626"/>
                <a:gd name="T7" fmla="*/ 310 h 465"/>
                <a:gd name="T8" fmla="*/ 338 w 626"/>
                <a:gd name="T9" fmla="*/ 258 h 465"/>
                <a:gd name="T10" fmla="*/ 414 w 626"/>
                <a:gd name="T11" fmla="*/ 207 h 465"/>
                <a:gd name="T12" fmla="*/ 361 w 626"/>
                <a:gd name="T13" fmla="*/ 155 h 465"/>
                <a:gd name="T14" fmla="*/ 573 w 626"/>
                <a:gd name="T15" fmla="*/ 155 h 465"/>
                <a:gd name="T16" fmla="*/ 626 w 626"/>
                <a:gd name="T17" fmla="*/ 103 h 465"/>
                <a:gd name="T18" fmla="*/ 573 w 626"/>
                <a:gd name="T19" fmla="*/ 52 h 465"/>
                <a:gd name="T20" fmla="*/ 260 w 626"/>
                <a:gd name="T21" fmla="*/ 52 h 465"/>
                <a:gd name="T22" fmla="*/ 207 w 626"/>
                <a:gd name="T23" fmla="*/ 0 h 465"/>
                <a:gd name="T24" fmla="*/ 102 w 626"/>
                <a:gd name="T25" fmla="*/ 0 h 465"/>
                <a:gd name="T26" fmla="*/ 48 w 626"/>
                <a:gd name="T27" fmla="*/ 52 h 465"/>
                <a:gd name="T28" fmla="*/ 49 w 626"/>
                <a:gd name="T29" fmla="*/ 54 h 465"/>
                <a:gd name="T30" fmla="*/ 0 w 626"/>
                <a:gd name="T31" fmla="*/ 113 h 465"/>
                <a:gd name="T32" fmla="*/ 0 w 626"/>
                <a:gd name="T33" fmla="*/ 403 h 465"/>
                <a:gd name="T34" fmla="*/ 65 w 626"/>
                <a:gd name="T35" fmla="*/ 465 h 465"/>
                <a:gd name="T36" fmla="*/ 208 w 626"/>
                <a:gd name="T37" fmla="*/ 465 h 465"/>
                <a:gd name="T38" fmla="*/ 244 w 626"/>
                <a:gd name="T39" fmla="*/ 465 h 465"/>
                <a:gd name="T40" fmla="*/ 313 w 626"/>
                <a:gd name="T41" fmla="*/ 465 h 465"/>
                <a:gd name="T42" fmla="*/ 366 w 626"/>
                <a:gd name="T43" fmla="*/ 413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26" h="465">
                  <a:moveTo>
                    <a:pt x="366" y="413"/>
                  </a:moveTo>
                  <a:cubicBezTo>
                    <a:pt x="366" y="385"/>
                    <a:pt x="342" y="362"/>
                    <a:pt x="313" y="362"/>
                  </a:cubicBezTo>
                  <a:cubicBezTo>
                    <a:pt x="338" y="362"/>
                    <a:pt x="338" y="362"/>
                    <a:pt x="338" y="362"/>
                  </a:cubicBezTo>
                  <a:cubicBezTo>
                    <a:pt x="368" y="362"/>
                    <a:pt x="392" y="338"/>
                    <a:pt x="392" y="310"/>
                  </a:cubicBezTo>
                  <a:cubicBezTo>
                    <a:pt x="392" y="281"/>
                    <a:pt x="368" y="258"/>
                    <a:pt x="338" y="258"/>
                  </a:cubicBezTo>
                  <a:cubicBezTo>
                    <a:pt x="368" y="258"/>
                    <a:pt x="416" y="258"/>
                    <a:pt x="414" y="207"/>
                  </a:cubicBezTo>
                  <a:cubicBezTo>
                    <a:pt x="413" y="178"/>
                    <a:pt x="390" y="155"/>
                    <a:pt x="361" y="155"/>
                  </a:cubicBezTo>
                  <a:cubicBezTo>
                    <a:pt x="573" y="155"/>
                    <a:pt x="573" y="155"/>
                    <a:pt x="573" y="155"/>
                  </a:cubicBezTo>
                  <a:cubicBezTo>
                    <a:pt x="602" y="155"/>
                    <a:pt x="626" y="132"/>
                    <a:pt x="626" y="103"/>
                  </a:cubicBezTo>
                  <a:cubicBezTo>
                    <a:pt x="626" y="75"/>
                    <a:pt x="602" y="52"/>
                    <a:pt x="573" y="52"/>
                  </a:cubicBezTo>
                  <a:cubicBezTo>
                    <a:pt x="260" y="52"/>
                    <a:pt x="260" y="52"/>
                    <a:pt x="260" y="52"/>
                  </a:cubicBezTo>
                  <a:cubicBezTo>
                    <a:pt x="260" y="23"/>
                    <a:pt x="236" y="0"/>
                    <a:pt x="207" y="0"/>
                  </a:cubicBezTo>
                  <a:cubicBezTo>
                    <a:pt x="102" y="0"/>
                    <a:pt x="102" y="0"/>
                    <a:pt x="102" y="0"/>
                  </a:cubicBezTo>
                  <a:cubicBezTo>
                    <a:pt x="72" y="0"/>
                    <a:pt x="48" y="23"/>
                    <a:pt x="48" y="52"/>
                  </a:cubicBezTo>
                  <a:cubicBezTo>
                    <a:pt x="48" y="52"/>
                    <a:pt x="48" y="53"/>
                    <a:pt x="49" y="54"/>
                  </a:cubicBezTo>
                  <a:cubicBezTo>
                    <a:pt x="21" y="60"/>
                    <a:pt x="0" y="85"/>
                    <a:pt x="0" y="113"/>
                  </a:cubicBezTo>
                  <a:cubicBezTo>
                    <a:pt x="0" y="403"/>
                    <a:pt x="0" y="403"/>
                    <a:pt x="0" y="403"/>
                  </a:cubicBezTo>
                  <a:cubicBezTo>
                    <a:pt x="0" y="437"/>
                    <a:pt x="29" y="465"/>
                    <a:pt x="65" y="465"/>
                  </a:cubicBezTo>
                  <a:cubicBezTo>
                    <a:pt x="208" y="465"/>
                    <a:pt x="208" y="465"/>
                    <a:pt x="208" y="465"/>
                  </a:cubicBezTo>
                  <a:cubicBezTo>
                    <a:pt x="244" y="465"/>
                    <a:pt x="244" y="465"/>
                    <a:pt x="244" y="465"/>
                  </a:cubicBezTo>
                  <a:cubicBezTo>
                    <a:pt x="313" y="465"/>
                    <a:pt x="313" y="465"/>
                    <a:pt x="313" y="465"/>
                  </a:cubicBezTo>
                  <a:cubicBezTo>
                    <a:pt x="342" y="465"/>
                    <a:pt x="366" y="442"/>
                    <a:pt x="366" y="4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5" name="Rectangle 6"/>
            <p:cNvSpPr>
              <a:spLocks noChangeArrowheads="1"/>
            </p:cNvSpPr>
            <p:nvPr/>
          </p:nvSpPr>
          <p:spPr bwMode="auto">
            <a:xfrm>
              <a:off x="3222" y="1931"/>
              <a:ext cx="319" cy="5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46" name="组合 45"/>
          <p:cNvGrpSpPr/>
          <p:nvPr/>
        </p:nvGrpSpPr>
        <p:grpSpPr>
          <a:xfrm>
            <a:off x="3097190" y="4489683"/>
            <a:ext cx="693890" cy="458946"/>
            <a:chOff x="1122491" y="1468783"/>
            <a:chExt cx="693890" cy="458946"/>
          </a:xfrm>
        </p:grpSpPr>
        <p:sp>
          <p:nvSpPr>
            <p:cNvPr id="110" name="椭圆 109"/>
            <p:cNvSpPr/>
            <p:nvPr/>
          </p:nvSpPr>
          <p:spPr bwMode="auto">
            <a:xfrm>
              <a:off x="1122491" y="1468783"/>
              <a:ext cx="458948" cy="458946"/>
            </a:xfrm>
            <a:prstGeom prst="ellipse">
              <a:avLst/>
            </a:prstGeom>
            <a:solidFill>
              <a:srgbClr val="C4261D"/>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111" name="TextBox 8"/>
            <p:cNvSpPr txBox="1"/>
            <p:nvPr/>
          </p:nvSpPr>
          <p:spPr>
            <a:xfrm>
              <a:off x="1186597" y="1498201"/>
              <a:ext cx="339725" cy="398780"/>
            </a:xfrm>
            <a:prstGeom prst="rect">
              <a:avLst/>
            </a:prstGeom>
            <a:noFill/>
          </p:spPr>
          <p:txBody>
            <a:bodyPr wrap="none" rtlCol="0">
              <a:spAutoFit/>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2</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12" name="等腰三角形 111"/>
            <p:cNvSpPr/>
            <p:nvPr/>
          </p:nvSpPr>
          <p:spPr bwMode="auto">
            <a:xfrm rot="5400000">
              <a:off x="1651561" y="1633329"/>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grpSp>
      <p:grpSp>
        <p:nvGrpSpPr>
          <p:cNvPr id="47" name="组合 46"/>
          <p:cNvGrpSpPr/>
          <p:nvPr/>
        </p:nvGrpSpPr>
        <p:grpSpPr>
          <a:xfrm>
            <a:off x="3097190" y="3817853"/>
            <a:ext cx="693890" cy="458946"/>
            <a:chOff x="1122491" y="1468783"/>
            <a:chExt cx="693890" cy="458946"/>
          </a:xfrm>
        </p:grpSpPr>
        <p:sp>
          <p:nvSpPr>
            <p:cNvPr id="48" name="椭圆 47"/>
            <p:cNvSpPr/>
            <p:nvPr/>
          </p:nvSpPr>
          <p:spPr bwMode="auto">
            <a:xfrm>
              <a:off x="1122491" y="1468783"/>
              <a:ext cx="458948" cy="458946"/>
            </a:xfrm>
            <a:prstGeom prst="ellipse">
              <a:avLst/>
            </a:prstGeom>
            <a:solidFill>
              <a:srgbClr val="C4261D"/>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49" name="TextBox 8"/>
            <p:cNvSpPr txBox="1"/>
            <p:nvPr/>
          </p:nvSpPr>
          <p:spPr>
            <a:xfrm>
              <a:off x="1186597" y="1498201"/>
              <a:ext cx="339725" cy="398780"/>
            </a:xfrm>
            <a:prstGeom prst="rect">
              <a:avLst/>
            </a:prstGeom>
            <a:noFill/>
          </p:spPr>
          <p:txBody>
            <a:bodyPr wrap="none" rtlCol="0">
              <a:spAutoFit/>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1</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0" name="等腰三角形 49"/>
            <p:cNvSpPr/>
            <p:nvPr/>
          </p:nvSpPr>
          <p:spPr bwMode="auto">
            <a:xfrm rot="5400000">
              <a:off x="1651561" y="1633329"/>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grpSp>
      <p:grpSp>
        <p:nvGrpSpPr>
          <p:cNvPr id="51" name="组合 50"/>
          <p:cNvGrpSpPr/>
          <p:nvPr/>
        </p:nvGrpSpPr>
        <p:grpSpPr>
          <a:xfrm>
            <a:off x="3097190" y="5110078"/>
            <a:ext cx="693890" cy="458946"/>
            <a:chOff x="1122491" y="1468783"/>
            <a:chExt cx="693890" cy="458946"/>
          </a:xfrm>
        </p:grpSpPr>
        <p:sp>
          <p:nvSpPr>
            <p:cNvPr id="52" name="椭圆 51"/>
            <p:cNvSpPr/>
            <p:nvPr/>
          </p:nvSpPr>
          <p:spPr bwMode="auto">
            <a:xfrm>
              <a:off x="1122491" y="1468783"/>
              <a:ext cx="458948" cy="458946"/>
            </a:xfrm>
            <a:prstGeom prst="ellipse">
              <a:avLst/>
            </a:prstGeom>
            <a:solidFill>
              <a:srgbClr val="C4261D"/>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53" name="TextBox 8"/>
            <p:cNvSpPr txBox="1"/>
            <p:nvPr/>
          </p:nvSpPr>
          <p:spPr>
            <a:xfrm>
              <a:off x="1186597" y="1498201"/>
              <a:ext cx="339725" cy="398780"/>
            </a:xfrm>
            <a:prstGeom prst="rect">
              <a:avLst/>
            </a:prstGeom>
            <a:noFill/>
          </p:spPr>
          <p:txBody>
            <a:bodyPr wrap="none" rtlCol="0">
              <a:spAutoFit/>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3</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4" name="等腰三角形 53"/>
            <p:cNvSpPr/>
            <p:nvPr/>
          </p:nvSpPr>
          <p:spPr bwMode="auto">
            <a:xfrm rot="5400000">
              <a:off x="1651561" y="1633329"/>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grpSp>
      <p:grpSp>
        <p:nvGrpSpPr>
          <p:cNvPr id="55" name="组合 54"/>
          <p:cNvGrpSpPr/>
          <p:nvPr/>
        </p:nvGrpSpPr>
        <p:grpSpPr>
          <a:xfrm>
            <a:off x="3132750" y="5745078"/>
            <a:ext cx="693890" cy="458946"/>
            <a:chOff x="1122491" y="1468783"/>
            <a:chExt cx="693890" cy="458946"/>
          </a:xfrm>
        </p:grpSpPr>
        <p:sp>
          <p:nvSpPr>
            <p:cNvPr id="56" name="椭圆 55"/>
            <p:cNvSpPr/>
            <p:nvPr/>
          </p:nvSpPr>
          <p:spPr bwMode="auto">
            <a:xfrm>
              <a:off x="1122491" y="1468783"/>
              <a:ext cx="458948" cy="458946"/>
            </a:xfrm>
            <a:prstGeom prst="ellipse">
              <a:avLst/>
            </a:prstGeom>
            <a:solidFill>
              <a:srgbClr val="C4261D"/>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57" name="TextBox 8"/>
            <p:cNvSpPr txBox="1"/>
            <p:nvPr/>
          </p:nvSpPr>
          <p:spPr>
            <a:xfrm>
              <a:off x="1186597" y="1498201"/>
              <a:ext cx="339725" cy="398780"/>
            </a:xfrm>
            <a:prstGeom prst="rect">
              <a:avLst/>
            </a:prstGeom>
            <a:noFill/>
          </p:spPr>
          <p:txBody>
            <a:bodyPr wrap="none" rtlCol="0">
              <a:spAutoFit/>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4</a:t>
              </a:r>
              <a:endParaRPr kumimoji="0" lang="en-US" altLang="zh-CN" sz="20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58" name="等腰三角形 57"/>
            <p:cNvSpPr/>
            <p:nvPr/>
          </p:nvSpPr>
          <p:spPr bwMode="auto">
            <a:xfrm rot="5400000">
              <a:off x="1651561" y="1633329"/>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grpSp>
      <p:grpSp>
        <p:nvGrpSpPr>
          <p:cNvPr id="59" name="组合 58"/>
          <p:cNvGrpSpPr/>
          <p:nvPr/>
        </p:nvGrpSpPr>
        <p:grpSpPr>
          <a:xfrm>
            <a:off x="207010" y="2110105"/>
            <a:ext cx="4963160" cy="582930"/>
            <a:chOff x="-907473" y="2448029"/>
            <a:chExt cx="730102" cy="1350770"/>
          </a:xfrm>
        </p:grpSpPr>
        <p:sp>
          <p:nvSpPr>
            <p:cNvPr id="60" name="Rectangle 11"/>
            <p:cNvSpPr>
              <a:spLocks noChangeArrowheads="1"/>
            </p:cNvSpPr>
            <p:nvPr/>
          </p:nvSpPr>
          <p:spPr bwMode="auto">
            <a:xfrm>
              <a:off x="-907473" y="2471572"/>
              <a:ext cx="730102" cy="1327227"/>
            </a:xfrm>
            <a:prstGeom prst="roundRect">
              <a:avLst>
                <a:gd name="adj" fmla="val 50000"/>
              </a:avLst>
            </a:prstGeom>
            <a:solidFill>
              <a:srgbClr val="C00000"/>
            </a:solidFill>
            <a:ln w="28575">
              <a:gradFill>
                <a:gsLst>
                  <a:gs pos="100000">
                    <a:schemeClr val="bg1"/>
                  </a:gs>
                  <a:gs pos="0">
                    <a:schemeClr val="bg1">
                      <a:lumMod val="85000"/>
                    </a:schemeClr>
                  </a:gs>
                </a:gsLst>
                <a:lin ang="5400000" scaled="0"/>
              </a:gradFill>
            </a:ln>
            <a:effectLst/>
          </p:spPr>
          <p:txBody>
            <a:bodyPr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400" b="0"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endParaRPr>
            </a:p>
          </p:txBody>
        </p:sp>
        <p:sp>
          <p:nvSpPr>
            <p:cNvPr id="61" name="矩形 38"/>
            <p:cNvSpPr>
              <a:spLocks noChangeArrowheads="1"/>
            </p:cNvSpPr>
            <p:nvPr/>
          </p:nvSpPr>
          <p:spPr bwMode="auto">
            <a:xfrm>
              <a:off x="-825254" y="2448029"/>
              <a:ext cx="550547" cy="1349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p>
              <a:pPr marL="0" marR="0" lvl="0" indent="0" algn="ctr" defTabSz="914400" rtl="0" eaLnBrk="1" fontAlgn="auto" latinLnBrk="0" hangingPunct="1">
                <a:lnSpc>
                  <a:spcPct val="100000"/>
                </a:lnSpc>
                <a:spcBef>
                  <a:spcPts val="0"/>
                </a:spcBef>
                <a:spcAft>
                  <a:spcPts val="0"/>
                </a:spcAft>
                <a:buClrTx/>
                <a:buSzTx/>
                <a:buFontTx/>
                <a:buNone/>
                <a:defRPr/>
              </a:pPr>
              <a:r>
                <a:rPr lang="zh-CN" altLang="en-US" sz="3200" b="1" dirty="0">
                  <a:solidFill>
                    <a:schemeClr val="bg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微软雅黑" panose="020B0503020204020204" pitchFamily="34" charset="-122"/>
                </a:rPr>
                <a:t>习近平总书记指出</a:t>
              </a:r>
              <a:endParaRPr kumimoji="0" lang="zh-CN" altLang="en-US" sz="3200" b="1" i="0" u="none" strike="noStrike" kern="1200" cap="none" spc="300" normalizeH="0" baseline="0" noProof="0" dirty="0">
                <a:solidFill>
                  <a:schemeClr val="bg1"/>
                </a:solidFill>
                <a:effectLst>
                  <a:outerShdw blurRad="38100" dist="19050" dir="2700000" algn="tl" rotWithShape="0">
                    <a:schemeClr val="dk1">
                      <a:alpha val="40000"/>
                    </a:schemeClr>
                  </a:outerShdw>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grpSp>
        <p:nvGrpSpPr>
          <p:cNvPr id="62" name="组合 45"/>
          <p:cNvGrpSpPr/>
          <p:nvPr/>
        </p:nvGrpSpPr>
        <p:grpSpPr>
          <a:xfrm>
            <a:off x="1880871" y="2881366"/>
            <a:ext cx="8000999" cy="609029"/>
            <a:chOff x="1245265" y="1827568"/>
            <a:chExt cx="4200402" cy="879213"/>
          </a:xfrm>
        </p:grpSpPr>
        <p:sp>
          <p:nvSpPr>
            <p:cNvPr id="63" name="Freeform 6"/>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pPr defTabSz="914400"/>
              <a:endParaRPr lang="zh-CN" altLang="en-US" sz="1355">
                <a:solidFill>
                  <a:srgbClr val="E7E6E6"/>
                </a:solidFill>
                <a:latin typeface="Calibri" panose="020F0502020204030204"/>
                <a:ea typeface="宋体" panose="02010600030101010101" pitchFamily="2" charset="-122"/>
              </a:endParaRPr>
            </a:p>
          </p:txBody>
        </p:sp>
        <p:sp>
          <p:nvSpPr>
            <p:cNvPr id="64" name="Freeform 7"/>
            <p:cNvSpPr/>
            <p:nvPr/>
          </p:nvSpPr>
          <p:spPr bwMode="auto">
            <a:xfrm>
              <a:off x="1525807" y="1827568"/>
              <a:ext cx="3652019" cy="879213"/>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solidFill>
              <a:srgbClr val="C00000"/>
            </a:solidFill>
            <a:ln>
              <a:noFill/>
            </a:ln>
          </p:spPr>
          <p:txBody>
            <a:bodyPr vert="horz" wrap="square" lIns="91440" tIns="45720" rIns="91440" bIns="45720" numCol="1" anchor="t" anchorCtr="0" compatLnSpc="1"/>
            <a:p>
              <a:pPr algn="ctr" defTabSz="914400"/>
              <a:r>
                <a:rPr lang="zh-CN" altLang="en-US" sz="2800" b="1" dirty="0">
                  <a:solidFill>
                    <a:srgbClr val="FFC000"/>
                  </a:solidFill>
                  <a:latin typeface="微软雅黑" panose="020B0503020204020204" pitchFamily="34" charset="-122"/>
                  <a:ea typeface="微软雅黑" panose="020B0503020204020204" pitchFamily="34" charset="-122"/>
                  <a:sym typeface="微软雅黑" panose="020B0503020204020204" pitchFamily="34" charset="-122"/>
                </a:rPr>
                <a:t>必须牢固树立</a:t>
              </a:r>
              <a:r>
                <a:rPr lang="en-US" altLang="zh-CN" sz="2800" b="1" dirty="0">
                  <a:solidFill>
                    <a:srgbClr val="FFC00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800" b="1" dirty="0">
                  <a:solidFill>
                    <a:srgbClr val="FFC000"/>
                  </a:solidFill>
                  <a:latin typeface="微软雅黑" panose="020B0503020204020204" pitchFamily="34" charset="-122"/>
                  <a:ea typeface="微软雅黑" panose="020B0503020204020204" pitchFamily="34" charset="-122"/>
                  <a:sym typeface="微软雅黑" panose="020B0503020204020204" pitchFamily="34" charset="-122"/>
                </a:rPr>
                <a:t>四个观念</a:t>
              </a:r>
              <a:r>
                <a:rPr lang="en-US" altLang="zh-CN" sz="2800" b="1" dirty="0">
                  <a:solidFill>
                    <a:srgbClr val="FFC000"/>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2800" b="1" dirty="0">
                <a:solidFill>
                  <a:srgbClr val="FFC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 name="矩形 64"/>
            <p:cNvSpPr/>
            <p:nvPr/>
          </p:nvSpPr>
          <p:spPr>
            <a:xfrm>
              <a:off x="1549278" y="1887373"/>
              <a:ext cx="3494873" cy="517939"/>
            </a:xfrm>
            <a:prstGeom prst="rect">
              <a:avLst/>
            </a:prstGeom>
          </p:spPr>
          <p:txBody>
            <a:bodyPr wrap="square">
              <a:spAutoFit/>
            </a:bodyPr>
            <a:p>
              <a:pPr algn="ctr" defTabSz="914400"/>
              <a:endParaRPr lang="zh-CN" altLang="en-US" sz="1735" b="1" dirty="0">
                <a:solidFill>
                  <a:srgbClr val="FAF5E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3" grpId="0"/>
      <p:bldP spid="23" grpId="0" bldLvl="0" animBg="1"/>
      <p:bldP spid="24" grpId="0" bldLvl="0" animBg="1"/>
      <p:bldP spid="34" grpId="0" bldLvl="0" animBg="1"/>
      <p:bldP spid="3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p:nvPr/>
        </p:nvSpPr>
        <p:spPr>
          <a:xfrm>
            <a:off x="1908810" y="1256030"/>
            <a:ext cx="8006080" cy="678180"/>
          </a:xfrm>
          <a:prstGeom prst="rect">
            <a:avLst/>
          </a:prstGeom>
          <a:noFill/>
          <a:ln>
            <a:noFill/>
          </a:ln>
        </p:spPr>
        <p:txBody>
          <a:bodyPr wrap="square" rtlCol="0">
            <a:spAutoFit/>
          </a:bodyPr>
          <a:lstStyle/>
          <a:p>
            <a:pPr algn="l" defTabSz="1219200" fontAlgn="base">
              <a:lnSpc>
                <a:spcPct val="130000"/>
              </a:lnSpc>
              <a:buClrTx/>
              <a:buSzTx/>
              <a:buFontTx/>
              <a:defRPr/>
            </a:pPr>
            <a:r>
              <a:rPr lang="en-US" sz="1465" dirty="0">
                <a:solidFill>
                  <a:prstClr val="black"/>
                </a:solidFill>
                <a:latin typeface="微软雅黑" panose="020B0503020204020204" pitchFamily="34" charset="-122"/>
                <a:ea typeface="微软雅黑" panose="020B0503020204020204" pitchFamily="34" charset="-122"/>
              </a:rPr>
              <a:t>     </a:t>
            </a:r>
            <a:r>
              <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rPr>
              <a:t> 如何落实劳动教育，增强我校学生的劳动观念、劳动精神，培养新时代大学生尊重劳动、热爱劳动、投身劳动的品格，建议从以下途径开展工作：</a:t>
            </a:r>
            <a:endPar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endParaRPr>
          </a:p>
        </p:txBody>
      </p:sp>
      <p:sp>
        <p:nvSpPr>
          <p:cNvPr id="6" name="TextBox 5"/>
          <p:cNvSpPr txBox="1"/>
          <p:nvPr/>
        </p:nvSpPr>
        <p:spPr>
          <a:xfrm>
            <a:off x="1909072" y="2260419"/>
            <a:ext cx="9072880" cy="347345"/>
          </a:xfrm>
          <a:prstGeom prst="rect">
            <a:avLst/>
          </a:prstGeom>
          <a:noFill/>
          <a:ln>
            <a:noFill/>
          </a:ln>
        </p:spPr>
        <p:txBody>
          <a:bodyPr wrap="none" rtlCol="0">
            <a:spAutoFit/>
          </a:bodyPr>
          <a:lstStyle/>
          <a:p>
            <a:pPr algn="l" defTabSz="1219200" fontAlgn="base">
              <a:lnSpc>
                <a:spcPts val="2000"/>
              </a:lnSpc>
              <a:spcBef>
                <a:spcPct val="0"/>
              </a:spcBef>
              <a:spcAft>
                <a:spcPct val="0"/>
              </a:spcAft>
            </a:pPr>
            <a:r>
              <a:rPr lang="zh-CN" altLang="en-US" sz="2000" b="1" dirty="0">
                <a:solidFill>
                  <a:srgbClr val="C00002"/>
                </a:solidFill>
                <a:latin typeface="微软雅黑" panose="020B0503020204020204" pitchFamily="34" charset="-122"/>
                <a:ea typeface="微软雅黑" panose="020B0503020204020204" pitchFamily="34" charset="-122"/>
              </a:rPr>
              <a:t>把校园打造成思想政治教育的大课堂，把劳动教育融入学生校园活动的各方面。</a:t>
            </a:r>
            <a:endParaRPr lang="zh-CN" altLang="en-US" sz="2000" b="1" dirty="0">
              <a:solidFill>
                <a:srgbClr val="C00002"/>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682117" y="1824683"/>
            <a:ext cx="1226660" cy="1218685"/>
            <a:chOff x="1272813" y="3334906"/>
            <a:chExt cx="919995" cy="914014"/>
          </a:xfrm>
        </p:grpSpPr>
        <p:grpSp>
          <p:nvGrpSpPr>
            <p:cNvPr id="20" name="组合 19"/>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23" name="椭圆 2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21" name="TextBox 20"/>
            <p:cNvSpPr txBox="1"/>
            <p:nvPr/>
          </p:nvSpPr>
          <p:spPr>
            <a:xfrm>
              <a:off x="1272813" y="3546138"/>
              <a:ext cx="900113" cy="376238"/>
            </a:xfrm>
            <a:prstGeom prst="rect">
              <a:avLst/>
            </a:prstGeom>
            <a:noFill/>
          </p:spPr>
          <p:txBody>
            <a:bodyPr wrap="none" rtlCol="0">
              <a:spAutoFit/>
            </a:bodyPr>
            <a:lstStyle/>
            <a:p>
              <a:pPr defTabSz="1219200" fontAlgn="base">
                <a:spcBef>
                  <a:spcPct val="0"/>
                </a:spcBef>
                <a:spcAft>
                  <a:spcPct val="0"/>
                </a:spcAft>
              </a:pPr>
              <a:r>
                <a:rPr lang="zh-CN" altLang="en-US" sz="2665" dirty="0">
                  <a:solidFill>
                    <a:srgbClr val="C00002"/>
                  </a:solidFill>
                  <a:latin typeface="微软雅黑" panose="020B0503020204020204" pitchFamily="34" charset="-122"/>
                  <a:ea typeface="微软雅黑" panose="020B0503020204020204" pitchFamily="34" charset="-122"/>
                </a:rPr>
                <a:t>（二）</a:t>
              </a:r>
              <a:endParaRPr lang="zh-CN" altLang="en-US" sz="2665" dirty="0">
                <a:solidFill>
                  <a:srgbClr val="C00002"/>
                </a:solidFill>
                <a:latin typeface="微软雅黑" panose="020B0503020204020204" pitchFamily="34" charset="-122"/>
                <a:ea typeface="微软雅黑" panose="020B0503020204020204" pitchFamily="34" charset="-122"/>
              </a:endParaRPr>
            </a:p>
          </p:txBody>
        </p:sp>
      </p:grpSp>
      <p:sp>
        <p:nvSpPr>
          <p:cNvPr id="2" name="TextBox 11"/>
          <p:cNvSpPr txBox="1"/>
          <p:nvPr/>
        </p:nvSpPr>
        <p:spPr>
          <a:xfrm>
            <a:off x="2396490" y="3255645"/>
            <a:ext cx="8798560" cy="2585085"/>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defTabSz="1219200" fontAlgn="base">
              <a:lnSpc>
                <a:spcPct val="150000"/>
              </a:lnSpc>
              <a:spcBef>
                <a:spcPct val="0"/>
              </a:spcBef>
              <a:spcAft>
                <a:spcPct val="0"/>
              </a:spcAft>
            </a:pPr>
            <a:r>
              <a:rPr lang="en-US" sz="1600" dirty="0">
                <a:solidFill>
                  <a:schemeClr val="accent1"/>
                </a:solidFill>
                <a:latin typeface="微软雅黑" panose="020B0503020204020204" pitchFamily="34" charset="-122"/>
                <a:ea typeface="微软雅黑" panose="020B0503020204020204" pitchFamily="34" charset="-122"/>
              </a:rPr>
              <a:t>       </a:t>
            </a:r>
            <a:r>
              <a:rPr sz="1600" b="1" u="sng" dirty="0">
                <a:solidFill>
                  <a:schemeClr val="accent1"/>
                </a:solidFill>
                <a:latin typeface="微软雅黑" panose="020B0503020204020204" pitchFamily="34" charset="-122"/>
                <a:ea typeface="微软雅黑" panose="020B0503020204020204" pitchFamily="34" charset="-122"/>
              </a:rPr>
              <a:t>劳动教育与文明校园系列活动相结合。</a:t>
            </a:r>
            <a:r>
              <a:rPr sz="1600" dirty="0">
                <a:solidFill>
                  <a:schemeClr val="accent1"/>
                </a:solidFill>
                <a:latin typeface="微软雅黑" panose="020B0503020204020204" pitchFamily="34" charset="-122"/>
                <a:ea typeface="微软雅黑" panose="020B0503020204020204" pitchFamily="34" charset="-122"/>
              </a:rPr>
              <a:t> 通过邀请劳动模范作报告、组织集体劳动、义务劳动、文明班级和文明宿舍评比、学生评奖评优等活动 ,提高大学生的劳动意识 ,调动大学生的劳动积极性 ,达到劳动教育的目的。</a:t>
            </a:r>
            <a:endParaRPr sz="1600" dirty="0">
              <a:solidFill>
                <a:schemeClr val="accent1"/>
              </a:solidFill>
              <a:latin typeface="微软雅黑" panose="020B0503020204020204" pitchFamily="34" charset="-122"/>
              <a:ea typeface="微软雅黑" panose="020B0503020204020204" pitchFamily="34" charset="-122"/>
            </a:endParaRPr>
          </a:p>
          <a:p>
            <a:pPr defTabSz="1219200" fontAlgn="base">
              <a:lnSpc>
                <a:spcPct val="150000"/>
              </a:lnSpc>
              <a:spcBef>
                <a:spcPct val="0"/>
              </a:spcBef>
              <a:spcAft>
                <a:spcPct val="0"/>
              </a:spcAft>
            </a:pPr>
            <a:r>
              <a:rPr sz="1600" dirty="0">
                <a:solidFill>
                  <a:schemeClr val="accent1"/>
                </a:solidFill>
                <a:latin typeface="微软雅黑" panose="020B0503020204020204" pitchFamily="34" charset="-122"/>
                <a:ea typeface="微软雅黑" panose="020B0503020204020204" pitchFamily="34" charset="-122"/>
              </a:rPr>
              <a:t>       学工部、各教学学院、学生组织定期开展“文明宿舍”、“卫生楼栋”等内务整理评比活动，也可不定期组织开展“劳动美•征文比赛”、“发现美丽劳动者•摄影比赛”等形式多样、参与度广的劳动活动，提高我校学生参与劳动的积极性，构筑实践参与机制，提升自我管理能力；搭建互助激励平台，创新自我服务形式；构建朋辈教育体系，培育自我教育理念；</a:t>
            </a:r>
            <a:endParaRPr sz="1600" dirty="0">
              <a:solidFill>
                <a:schemeClr val="accent1"/>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flipV="1">
            <a:off x="1908810" y="4077335"/>
            <a:ext cx="422910" cy="3175"/>
          </a:xfrm>
          <a:prstGeom prst="line">
            <a:avLst/>
          </a:prstGeom>
          <a:ln w="6350">
            <a:solidFill>
              <a:schemeClr val="tx1"/>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1389909" y="3895414"/>
            <a:ext cx="366369" cy="366369"/>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en-US" altLang="zh-CN" sz="2400" dirty="0">
                <a:solidFill>
                  <a:prstClr val="white"/>
                </a:solidFill>
                <a:latin typeface="微软雅黑" panose="020B0503020204020204" pitchFamily="34" charset="-122"/>
                <a:ea typeface="微软雅黑" panose="020B0503020204020204" pitchFamily="34" charset="-122"/>
              </a:rPr>
              <a:t>1</a:t>
            </a:r>
            <a:endParaRPr lang="zh-CN" altLang="en-US" sz="2400" dirty="0">
              <a:solidFill>
                <a:prstClr val="white"/>
              </a:solidFill>
              <a:latin typeface="微软雅黑" panose="020B0503020204020204" pitchFamily="34" charset="-122"/>
              <a:ea typeface="微软雅黑" panose="020B0503020204020204" pitchFamily="34" charset="-122"/>
            </a:endParaRPr>
          </a:p>
        </p:txBody>
      </p:sp>
      <p:sp>
        <p:nvSpPr>
          <p:cNvPr id="5" name="Text Box 18"/>
          <p:cNvSpPr txBox="1">
            <a:spLocks noChangeArrowheads="1"/>
          </p:cNvSpPr>
          <p:nvPr/>
        </p:nvSpPr>
        <p:spPr bwMode="gray">
          <a:xfrm>
            <a:off x="2788285" y="488950"/>
            <a:ext cx="6149340"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我校劳动教育的实施途径</a:t>
            </a:r>
            <a:endParaRPr lang="zh-CN" altLang="en-US" sz="4000" b="1" dirty="0">
              <a:solidFill>
                <a:schemeClr val="accent1"/>
              </a:solidFill>
              <a:latin typeface="微软雅黑" panose="020B0503020204020204" pitchFamily="34" charset="-122"/>
              <a:ea typeface="微软雅黑" panose="020B0503020204020204" pitchFamily="34" charset="-122"/>
            </a:endParaRPr>
          </a:p>
        </p:txBody>
      </p:sp>
      <p:cxnSp>
        <p:nvCxnSpPr>
          <p:cNvPr id="102" name="直接连接符​​ 14"/>
          <p:cNvCxnSpPr/>
          <p:nvPr/>
        </p:nvCxnSpPr>
        <p:spPr>
          <a:xfrm flipV="1">
            <a:off x="2877185" y="1146175"/>
            <a:ext cx="6060440" cy="3048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4" grpId="0"/>
      <p:bldP spid="6" grpId="0"/>
      <p:bldP spid="2" grpId="0"/>
      <p:bldP spid="32"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p:nvPr/>
        </p:nvSpPr>
        <p:spPr>
          <a:xfrm>
            <a:off x="1908810" y="1256030"/>
            <a:ext cx="8006080" cy="678180"/>
          </a:xfrm>
          <a:prstGeom prst="rect">
            <a:avLst/>
          </a:prstGeom>
          <a:noFill/>
          <a:ln>
            <a:noFill/>
          </a:ln>
        </p:spPr>
        <p:txBody>
          <a:bodyPr wrap="square" rtlCol="0">
            <a:spAutoFit/>
          </a:bodyPr>
          <a:lstStyle/>
          <a:p>
            <a:pPr algn="l" defTabSz="1219200" fontAlgn="base">
              <a:lnSpc>
                <a:spcPct val="130000"/>
              </a:lnSpc>
              <a:buClrTx/>
              <a:buSzTx/>
              <a:buFontTx/>
              <a:defRPr/>
            </a:pPr>
            <a:r>
              <a:rPr lang="en-US" sz="1465" dirty="0">
                <a:solidFill>
                  <a:prstClr val="black"/>
                </a:solidFill>
                <a:latin typeface="微软雅黑" panose="020B0503020204020204" pitchFamily="34" charset="-122"/>
                <a:ea typeface="微软雅黑" panose="020B0503020204020204" pitchFamily="34" charset="-122"/>
              </a:rPr>
              <a:t>      </a:t>
            </a:r>
            <a:r>
              <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rPr>
              <a:t>如何落实劳动教育，增强我校学生的劳动观念、劳动精神，培养新时代大学生尊重劳动、热爱劳动、投身劳动的品格，建议从以下途径开展工作：</a:t>
            </a:r>
            <a:endPar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endParaRPr>
          </a:p>
        </p:txBody>
      </p:sp>
      <p:sp>
        <p:nvSpPr>
          <p:cNvPr id="6" name="TextBox 5"/>
          <p:cNvSpPr txBox="1"/>
          <p:nvPr/>
        </p:nvSpPr>
        <p:spPr>
          <a:xfrm>
            <a:off x="1909072" y="2137864"/>
            <a:ext cx="9072880" cy="347345"/>
          </a:xfrm>
          <a:prstGeom prst="rect">
            <a:avLst/>
          </a:prstGeom>
          <a:noFill/>
          <a:ln>
            <a:noFill/>
          </a:ln>
        </p:spPr>
        <p:txBody>
          <a:bodyPr wrap="none" rtlCol="0">
            <a:spAutoFit/>
          </a:bodyPr>
          <a:lstStyle/>
          <a:p>
            <a:pPr algn="l" defTabSz="1219200" fontAlgn="base">
              <a:lnSpc>
                <a:spcPts val="2000"/>
              </a:lnSpc>
              <a:spcBef>
                <a:spcPct val="0"/>
              </a:spcBef>
              <a:spcAft>
                <a:spcPct val="0"/>
              </a:spcAft>
            </a:pPr>
            <a:r>
              <a:rPr lang="zh-CN" altLang="en-US" sz="2000" b="1" dirty="0">
                <a:solidFill>
                  <a:srgbClr val="C00002"/>
                </a:solidFill>
                <a:latin typeface="微软雅黑" panose="020B0503020204020204" pitchFamily="34" charset="-122"/>
                <a:ea typeface="微软雅黑" panose="020B0503020204020204" pitchFamily="34" charset="-122"/>
              </a:rPr>
              <a:t>把校园打造成思想政治教育的大课堂，把劳动教育融入学生校园活动的各方面。</a:t>
            </a:r>
            <a:endParaRPr lang="zh-CN" altLang="en-US" sz="2000" b="1" dirty="0">
              <a:solidFill>
                <a:srgbClr val="C00002"/>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716762" y="1702763"/>
            <a:ext cx="1218685" cy="1218685"/>
            <a:chOff x="1278794" y="3334906"/>
            <a:chExt cx="914014" cy="914014"/>
          </a:xfrm>
        </p:grpSpPr>
        <p:grpSp>
          <p:nvGrpSpPr>
            <p:cNvPr id="20" name="组合 19"/>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23" name="椭圆 2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21" name="TextBox 20"/>
            <p:cNvSpPr txBox="1"/>
            <p:nvPr/>
          </p:nvSpPr>
          <p:spPr>
            <a:xfrm>
              <a:off x="1291386" y="3595666"/>
              <a:ext cx="900113" cy="376238"/>
            </a:xfrm>
            <a:prstGeom prst="rect">
              <a:avLst/>
            </a:prstGeom>
            <a:noFill/>
          </p:spPr>
          <p:txBody>
            <a:bodyPr wrap="none" rtlCol="0">
              <a:spAutoFit/>
            </a:bodyPr>
            <a:lstStyle/>
            <a:p>
              <a:pPr defTabSz="1219200" fontAlgn="base">
                <a:spcBef>
                  <a:spcPct val="0"/>
                </a:spcBef>
                <a:spcAft>
                  <a:spcPct val="0"/>
                </a:spcAft>
              </a:pPr>
              <a:r>
                <a:rPr lang="zh-CN" altLang="en-US" sz="2665" b="1" dirty="0">
                  <a:solidFill>
                    <a:srgbClr val="C00002"/>
                  </a:solidFill>
                  <a:latin typeface="微软雅黑" panose="020B0503020204020204" pitchFamily="34" charset="-122"/>
                  <a:ea typeface="微软雅黑" panose="020B0503020204020204" pitchFamily="34" charset="-122"/>
                </a:rPr>
                <a:t>（二）</a:t>
              </a:r>
              <a:endParaRPr lang="zh-CN" altLang="en-US" sz="2665" b="1" dirty="0">
                <a:solidFill>
                  <a:srgbClr val="C00002"/>
                </a:solidFill>
                <a:latin typeface="微软雅黑" panose="020B0503020204020204" pitchFamily="34" charset="-122"/>
                <a:ea typeface="微软雅黑" panose="020B0503020204020204" pitchFamily="34" charset="-122"/>
              </a:endParaRPr>
            </a:p>
          </p:txBody>
        </p:sp>
      </p:grpSp>
      <p:sp>
        <p:nvSpPr>
          <p:cNvPr id="2" name="TextBox 11"/>
          <p:cNvSpPr txBox="1"/>
          <p:nvPr/>
        </p:nvSpPr>
        <p:spPr>
          <a:xfrm>
            <a:off x="2412365" y="2921635"/>
            <a:ext cx="8695690" cy="3693160"/>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defTabSz="1219200" fontAlgn="base">
              <a:lnSpc>
                <a:spcPct val="150000"/>
              </a:lnSpc>
              <a:spcBef>
                <a:spcPct val="0"/>
              </a:spcBef>
              <a:spcAft>
                <a:spcPct val="0"/>
              </a:spcAft>
            </a:pPr>
            <a:r>
              <a:rPr lang="en-US" sz="1600" dirty="0">
                <a:solidFill>
                  <a:schemeClr val="accent1"/>
                </a:solidFill>
                <a:latin typeface="微软雅黑" panose="020B0503020204020204" pitchFamily="34" charset="-122"/>
                <a:ea typeface="微软雅黑" panose="020B0503020204020204" pitchFamily="34" charset="-122"/>
              </a:rPr>
              <a:t>      </a:t>
            </a:r>
            <a:r>
              <a:rPr lang="en-US" sz="1600" b="1" dirty="0">
                <a:solidFill>
                  <a:schemeClr val="accent1"/>
                </a:solidFill>
                <a:latin typeface="微软雅黑" panose="020B0503020204020204" pitchFamily="34" charset="-122"/>
                <a:ea typeface="微软雅黑" panose="020B0503020204020204" pitchFamily="34" charset="-122"/>
              </a:rPr>
              <a:t> </a:t>
            </a:r>
            <a:r>
              <a:rPr sz="1600" b="1" u="sng" dirty="0">
                <a:solidFill>
                  <a:schemeClr val="accent1"/>
                </a:solidFill>
                <a:latin typeface="微软雅黑" panose="020B0503020204020204" pitchFamily="34" charset="-122"/>
                <a:ea typeface="微软雅黑" panose="020B0503020204020204" pitchFamily="34" charset="-122"/>
              </a:rPr>
              <a:t>劳动教育与持续开展洁净校园行动相结合。</a:t>
            </a:r>
            <a:r>
              <a:rPr sz="1600" dirty="0">
                <a:solidFill>
                  <a:schemeClr val="accent1"/>
                </a:solidFill>
                <a:latin typeface="微软雅黑" panose="020B0503020204020204" pitchFamily="34" charset="-122"/>
                <a:ea typeface="微软雅黑" panose="020B0503020204020204" pitchFamily="34" charset="-122"/>
              </a:rPr>
              <a:t>完善包干区划分，结合“师友•学友”行动，让学生身体力行地参与到洁净校园行动中来，开展集体劳动、自我劳动、公益劳动，同时推出“一院一品”“一区一品”等院系特色劳动教育文化品牌，分绿化带、特定区域，通过老师带领、学生参与的方式，打造特色景点，彰显校园文化底蕴，将劳动教育与洁净校园行动有机结合。</a:t>
            </a:r>
            <a:endParaRPr sz="1600" dirty="0">
              <a:solidFill>
                <a:schemeClr val="accent1"/>
              </a:solidFill>
              <a:latin typeface="微软雅黑" panose="020B0503020204020204" pitchFamily="34" charset="-122"/>
              <a:ea typeface="微软雅黑" panose="020B0503020204020204" pitchFamily="34" charset="-122"/>
            </a:endParaRPr>
          </a:p>
          <a:p>
            <a:pPr defTabSz="1219200" fontAlgn="base">
              <a:lnSpc>
                <a:spcPct val="150000"/>
              </a:lnSpc>
              <a:spcBef>
                <a:spcPct val="0"/>
              </a:spcBef>
              <a:spcAft>
                <a:spcPct val="0"/>
              </a:spcAft>
            </a:pPr>
            <a:r>
              <a:rPr sz="1600" dirty="0">
                <a:solidFill>
                  <a:schemeClr val="accent1"/>
                </a:solidFill>
                <a:latin typeface="微软雅黑" panose="020B0503020204020204" pitchFamily="34" charset="-122"/>
                <a:ea typeface="微软雅黑" panose="020B0503020204020204" pitchFamily="34" charset="-122"/>
              </a:rPr>
              <a:t>      </a:t>
            </a:r>
            <a:r>
              <a:rPr sz="1600" b="1" u="sng" dirty="0">
                <a:solidFill>
                  <a:schemeClr val="accent1"/>
                </a:solidFill>
                <a:latin typeface="微软雅黑" panose="020B0503020204020204" pitchFamily="34" charset="-122"/>
                <a:ea typeface="微软雅黑" panose="020B0503020204020204" pitchFamily="34" charset="-122"/>
              </a:rPr>
              <a:t>集体劳动 </a:t>
            </a:r>
            <a:r>
              <a:rPr sz="1600" dirty="0">
                <a:solidFill>
                  <a:schemeClr val="accent1"/>
                </a:solidFill>
                <a:latin typeface="微软雅黑" panose="020B0503020204020204" pitchFamily="34" charset="-122"/>
                <a:ea typeface="微软雅黑" panose="020B0503020204020204" pitchFamily="34" charset="-122"/>
              </a:rPr>
              <a:t>以校园公共区域的绿化、美化、净化工作为主，学生按照划分的劳动实践校园公共区域，以班级为单位具体组织实施；</a:t>
            </a:r>
            <a:endParaRPr sz="1600" dirty="0">
              <a:solidFill>
                <a:schemeClr val="accent1"/>
              </a:solidFill>
              <a:latin typeface="微软雅黑" panose="020B0503020204020204" pitchFamily="34" charset="-122"/>
              <a:ea typeface="微软雅黑" panose="020B0503020204020204" pitchFamily="34" charset="-122"/>
            </a:endParaRPr>
          </a:p>
          <a:p>
            <a:pPr defTabSz="1219200" fontAlgn="base">
              <a:lnSpc>
                <a:spcPct val="150000"/>
              </a:lnSpc>
              <a:spcBef>
                <a:spcPct val="0"/>
              </a:spcBef>
              <a:spcAft>
                <a:spcPct val="0"/>
              </a:spcAft>
            </a:pPr>
            <a:r>
              <a:rPr sz="1600" dirty="0">
                <a:solidFill>
                  <a:schemeClr val="accent1"/>
                </a:solidFill>
                <a:latin typeface="微软雅黑" panose="020B0503020204020204" pitchFamily="34" charset="-122"/>
                <a:ea typeface="微软雅黑" panose="020B0503020204020204" pitchFamily="34" charset="-122"/>
              </a:rPr>
              <a:t>     </a:t>
            </a:r>
            <a:r>
              <a:rPr sz="1600" b="1" u="sng" dirty="0">
                <a:solidFill>
                  <a:schemeClr val="accent1"/>
                </a:solidFill>
                <a:latin typeface="微软雅黑" panose="020B0503020204020204" pitchFamily="34" charset="-122"/>
                <a:ea typeface="微软雅黑" panose="020B0503020204020204" pitchFamily="34" charset="-122"/>
              </a:rPr>
              <a:t>自我劳动 </a:t>
            </a:r>
            <a:r>
              <a:rPr sz="1600" dirty="0">
                <a:solidFill>
                  <a:schemeClr val="accent1"/>
                </a:solidFill>
                <a:latin typeface="微软雅黑" panose="020B0503020204020204" pitchFamily="34" charset="-122"/>
                <a:ea typeface="微软雅黑" panose="020B0503020204020204" pitchFamily="34" charset="-122"/>
              </a:rPr>
              <a:t>以学生公寓楼道、宿舍内务整理为主，学生按照划定的楼道区域、各自宿舍，完成保洁、内务整理；</a:t>
            </a:r>
            <a:endParaRPr sz="1600" dirty="0">
              <a:solidFill>
                <a:schemeClr val="accent1"/>
              </a:solidFill>
              <a:latin typeface="微软雅黑" panose="020B0503020204020204" pitchFamily="34" charset="-122"/>
              <a:ea typeface="微软雅黑" panose="020B0503020204020204" pitchFamily="34" charset="-122"/>
            </a:endParaRPr>
          </a:p>
          <a:p>
            <a:pPr defTabSz="1219200" fontAlgn="base">
              <a:lnSpc>
                <a:spcPct val="150000"/>
              </a:lnSpc>
              <a:spcBef>
                <a:spcPct val="0"/>
              </a:spcBef>
              <a:spcAft>
                <a:spcPct val="0"/>
              </a:spcAft>
            </a:pPr>
            <a:r>
              <a:rPr sz="1600" dirty="0">
                <a:solidFill>
                  <a:schemeClr val="accent1"/>
                </a:solidFill>
                <a:latin typeface="微软雅黑" panose="020B0503020204020204" pitchFamily="34" charset="-122"/>
                <a:ea typeface="微软雅黑" panose="020B0503020204020204" pitchFamily="34" charset="-122"/>
              </a:rPr>
              <a:t>     </a:t>
            </a:r>
            <a:r>
              <a:rPr sz="1600" b="1" u="sng" dirty="0">
                <a:solidFill>
                  <a:schemeClr val="accent1"/>
                </a:solidFill>
                <a:latin typeface="微软雅黑" panose="020B0503020204020204" pitchFamily="34" charset="-122"/>
                <a:ea typeface="微软雅黑" panose="020B0503020204020204" pitchFamily="34" charset="-122"/>
              </a:rPr>
              <a:t>公益劳动 </a:t>
            </a:r>
            <a:r>
              <a:rPr sz="1600" dirty="0">
                <a:solidFill>
                  <a:schemeClr val="accent1"/>
                </a:solidFill>
                <a:latin typeface="微软雅黑" panose="020B0503020204020204" pitchFamily="34" charset="-122"/>
                <a:ea typeface="微软雅黑" panose="020B0503020204020204" pitchFamily="34" charset="-122"/>
              </a:rPr>
              <a:t>以绿化景点打造、实验室保洁、教室卫生保洁、参与校园垃圾分类、校外公益劳动、公益宣传活动等为主，统筹规划、设置劳动内容，具体组织实施</a:t>
            </a:r>
            <a:r>
              <a:rPr lang="zh-CN" sz="1600" dirty="0">
                <a:solidFill>
                  <a:schemeClr val="accent1"/>
                </a:solidFill>
                <a:latin typeface="微软雅黑" panose="020B0503020204020204" pitchFamily="34" charset="-122"/>
                <a:ea typeface="微软雅黑" panose="020B0503020204020204" pitchFamily="34" charset="-122"/>
              </a:rPr>
              <a:t>。</a:t>
            </a:r>
            <a:endParaRPr lang="zh-CN" sz="1600" dirty="0">
              <a:solidFill>
                <a:schemeClr val="accent1"/>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flipV="1">
            <a:off x="1908810" y="4077335"/>
            <a:ext cx="422910" cy="3175"/>
          </a:xfrm>
          <a:prstGeom prst="line">
            <a:avLst/>
          </a:prstGeom>
          <a:ln w="6350">
            <a:solidFill>
              <a:schemeClr val="tx1"/>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1389909" y="3895414"/>
            <a:ext cx="366369" cy="366369"/>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en-US" altLang="zh-CN" sz="2400" dirty="0">
                <a:solidFill>
                  <a:prstClr val="white"/>
                </a:solidFill>
                <a:latin typeface="微软雅黑" panose="020B0503020204020204" pitchFamily="34" charset="-122"/>
                <a:ea typeface="微软雅黑" panose="020B0503020204020204" pitchFamily="34" charset="-122"/>
              </a:rPr>
              <a:t>2</a:t>
            </a:r>
            <a:endParaRPr lang="en-US" altLang="zh-CN" sz="2400" dirty="0">
              <a:solidFill>
                <a:prstClr val="white"/>
              </a:solidFill>
              <a:latin typeface="微软雅黑" panose="020B0503020204020204" pitchFamily="34" charset="-122"/>
              <a:ea typeface="微软雅黑" panose="020B0503020204020204" pitchFamily="34" charset="-122"/>
            </a:endParaRPr>
          </a:p>
        </p:txBody>
      </p:sp>
      <p:sp>
        <p:nvSpPr>
          <p:cNvPr id="5" name="Text Box 18"/>
          <p:cNvSpPr txBox="1">
            <a:spLocks noChangeArrowheads="1"/>
          </p:cNvSpPr>
          <p:nvPr/>
        </p:nvSpPr>
        <p:spPr bwMode="gray">
          <a:xfrm>
            <a:off x="2788285" y="488950"/>
            <a:ext cx="6149340"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我校劳动教育的实施途径</a:t>
            </a:r>
            <a:endParaRPr lang="zh-CN" altLang="en-US" sz="4000" b="1" dirty="0">
              <a:solidFill>
                <a:schemeClr val="accent1"/>
              </a:solidFill>
              <a:latin typeface="微软雅黑" panose="020B0503020204020204" pitchFamily="34" charset="-122"/>
              <a:ea typeface="微软雅黑" panose="020B0503020204020204" pitchFamily="34" charset="-122"/>
            </a:endParaRPr>
          </a:p>
        </p:txBody>
      </p:sp>
      <p:cxnSp>
        <p:nvCxnSpPr>
          <p:cNvPr id="102" name="直接连接符​​ 14"/>
          <p:cNvCxnSpPr/>
          <p:nvPr/>
        </p:nvCxnSpPr>
        <p:spPr>
          <a:xfrm flipV="1">
            <a:off x="2877185" y="1146175"/>
            <a:ext cx="6060440" cy="3048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4" grpId="0"/>
      <p:bldP spid="6" grpId="0"/>
      <p:bldP spid="2" grpId="0"/>
      <p:bldP spid="32"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Box 18"/>
          <p:cNvSpPr txBox="1">
            <a:spLocks noChangeArrowheads="1"/>
          </p:cNvSpPr>
          <p:nvPr/>
        </p:nvSpPr>
        <p:spPr bwMode="gray">
          <a:xfrm>
            <a:off x="2788285" y="377825"/>
            <a:ext cx="6149340"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我校劳动教育的实施途径</a:t>
            </a:r>
            <a:endParaRPr lang="zh-CN" altLang="en-US" sz="4000" b="1" dirty="0">
              <a:solidFill>
                <a:schemeClr val="accent1"/>
              </a:solidFill>
              <a:latin typeface="微软雅黑" panose="020B0503020204020204" pitchFamily="34" charset="-122"/>
              <a:ea typeface="微软雅黑" panose="020B0503020204020204" pitchFamily="34" charset="-122"/>
            </a:endParaRPr>
          </a:p>
        </p:txBody>
      </p:sp>
      <p:cxnSp>
        <p:nvCxnSpPr>
          <p:cNvPr id="102" name="直接连接符​​ 14"/>
          <p:cNvCxnSpPr/>
          <p:nvPr/>
        </p:nvCxnSpPr>
        <p:spPr>
          <a:xfrm flipV="1">
            <a:off x="2877185" y="1146175"/>
            <a:ext cx="6060440" cy="30480"/>
          </a:xfrm>
          <a:prstGeom prst="line">
            <a:avLst/>
          </a:prstGeom>
        </p:spPr>
        <p:style>
          <a:lnRef idx="3">
            <a:schemeClr val="accent2"/>
          </a:lnRef>
          <a:fillRef idx="0">
            <a:schemeClr val="accent2"/>
          </a:fillRef>
          <a:effectRef idx="2">
            <a:schemeClr val="accent2"/>
          </a:effectRef>
          <a:fontRef idx="minor">
            <a:schemeClr val="tx1"/>
          </a:fontRef>
        </p:style>
      </p:cxnSp>
      <p:sp>
        <p:nvSpPr>
          <p:cNvPr id="4" name="TextBox 1"/>
          <p:cNvSpPr txBox="1"/>
          <p:nvPr/>
        </p:nvSpPr>
        <p:spPr>
          <a:xfrm>
            <a:off x="1908810" y="1256030"/>
            <a:ext cx="8006080" cy="678180"/>
          </a:xfrm>
          <a:prstGeom prst="rect">
            <a:avLst/>
          </a:prstGeom>
          <a:noFill/>
          <a:ln>
            <a:noFill/>
          </a:ln>
        </p:spPr>
        <p:txBody>
          <a:bodyPr wrap="square" rtlCol="0">
            <a:spAutoFit/>
          </a:bodyPr>
          <a:p>
            <a:pPr algn="l" defTabSz="1219200" fontAlgn="base">
              <a:lnSpc>
                <a:spcPct val="130000"/>
              </a:lnSpc>
              <a:buClrTx/>
              <a:buSzTx/>
              <a:buFontTx/>
              <a:defRPr/>
            </a:pPr>
            <a:r>
              <a:rPr lang="en-US" sz="1465" dirty="0">
                <a:solidFill>
                  <a:prstClr val="black"/>
                </a:solidFill>
                <a:latin typeface="微软雅黑" panose="020B0503020204020204" pitchFamily="34" charset="-122"/>
                <a:ea typeface="微软雅黑" panose="020B0503020204020204" pitchFamily="34" charset="-122"/>
              </a:rPr>
              <a:t>      </a:t>
            </a:r>
            <a:r>
              <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rPr>
              <a:t>如何落实劳动教育，增强我校学生的劳动观念、劳动精神，培养新时代大学生尊重劳动、热爱劳动、投身劳动的品格，建议从以下途径开展工作：</a:t>
            </a:r>
            <a:endPar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endParaRPr>
          </a:p>
        </p:txBody>
      </p:sp>
      <p:grpSp>
        <p:nvGrpSpPr>
          <p:cNvPr id="19" name="组合 18"/>
          <p:cNvGrpSpPr/>
          <p:nvPr/>
        </p:nvGrpSpPr>
        <p:grpSpPr>
          <a:xfrm>
            <a:off x="759942" y="1933903"/>
            <a:ext cx="1218685" cy="1218685"/>
            <a:chOff x="1278794" y="3334906"/>
            <a:chExt cx="914014" cy="914014"/>
          </a:xfrm>
        </p:grpSpPr>
        <p:grpSp>
          <p:nvGrpSpPr>
            <p:cNvPr id="20" name="组合 19"/>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23" name="椭圆 2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21" name="TextBox 20"/>
            <p:cNvSpPr txBox="1"/>
            <p:nvPr/>
          </p:nvSpPr>
          <p:spPr>
            <a:xfrm>
              <a:off x="1291386" y="3595666"/>
              <a:ext cx="900113" cy="376238"/>
            </a:xfrm>
            <a:prstGeom prst="rect">
              <a:avLst/>
            </a:prstGeom>
            <a:noFill/>
          </p:spPr>
          <p:txBody>
            <a:bodyPr wrap="none" rtlCol="0">
              <a:spAutoFit/>
            </a:bodyPr>
            <a:p>
              <a:pPr defTabSz="1219200" fontAlgn="base">
                <a:spcBef>
                  <a:spcPct val="0"/>
                </a:spcBef>
                <a:spcAft>
                  <a:spcPct val="0"/>
                </a:spcAft>
              </a:pPr>
              <a:r>
                <a:rPr lang="zh-CN" altLang="en-US" sz="2665" b="1" dirty="0">
                  <a:solidFill>
                    <a:srgbClr val="C00002"/>
                  </a:solidFill>
                  <a:latin typeface="微软雅黑" panose="020B0503020204020204" pitchFamily="34" charset="-122"/>
                  <a:ea typeface="微软雅黑" panose="020B0503020204020204" pitchFamily="34" charset="-122"/>
                </a:rPr>
                <a:t>（二）</a:t>
              </a:r>
              <a:endParaRPr lang="zh-CN" altLang="en-US" sz="2665" b="1" dirty="0">
                <a:solidFill>
                  <a:srgbClr val="C00002"/>
                </a:solidFill>
                <a:latin typeface="微软雅黑" panose="020B0503020204020204" pitchFamily="34" charset="-122"/>
                <a:ea typeface="微软雅黑" panose="020B0503020204020204" pitchFamily="34" charset="-122"/>
              </a:endParaRPr>
            </a:p>
          </p:txBody>
        </p:sp>
      </p:grpSp>
      <p:sp>
        <p:nvSpPr>
          <p:cNvPr id="6" name="TextBox 5"/>
          <p:cNvSpPr txBox="1"/>
          <p:nvPr/>
        </p:nvSpPr>
        <p:spPr>
          <a:xfrm>
            <a:off x="2037977" y="2435679"/>
            <a:ext cx="9072880" cy="347345"/>
          </a:xfrm>
          <a:prstGeom prst="rect">
            <a:avLst/>
          </a:prstGeom>
          <a:noFill/>
          <a:ln>
            <a:noFill/>
          </a:ln>
        </p:spPr>
        <p:txBody>
          <a:bodyPr wrap="none" rtlCol="0">
            <a:spAutoFit/>
          </a:bodyPr>
          <a:p>
            <a:pPr algn="l" defTabSz="1219200" fontAlgn="base">
              <a:lnSpc>
                <a:spcPts val="2000"/>
              </a:lnSpc>
              <a:spcBef>
                <a:spcPct val="0"/>
              </a:spcBef>
              <a:spcAft>
                <a:spcPct val="0"/>
              </a:spcAft>
            </a:pPr>
            <a:r>
              <a:rPr lang="zh-CN" altLang="en-US" sz="2000" b="1" dirty="0">
                <a:solidFill>
                  <a:srgbClr val="C00002"/>
                </a:solidFill>
                <a:latin typeface="微软雅黑" panose="020B0503020204020204" pitchFamily="34" charset="-122"/>
                <a:ea typeface="微软雅黑" panose="020B0503020204020204" pitchFamily="34" charset="-122"/>
              </a:rPr>
              <a:t>把校园打造成思想政治教育的大课堂，把劳动教育融入学生校园活动的各方面。</a:t>
            </a:r>
            <a:endParaRPr lang="zh-CN" altLang="en-US" sz="2000" b="1" dirty="0">
              <a:solidFill>
                <a:srgbClr val="C00002"/>
              </a:solidFill>
              <a:latin typeface="微软雅黑" panose="020B0503020204020204" pitchFamily="34" charset="-122"/>
              <a:ea typeface="微软雅黑" panose="020B0503020204020204" pitchFamily="34" charset="-122"/>
            </a:endParaRPr>
          </a:p>
        </p:txBody>
      </p:sp>
      <p:sp>
        <p:nvSpPr>
          <p:cNvPr id="32" name="椭圆 31"/>
          <p:cNvSpPr/>
          <p:nvPr/>
        </p:nvSpPr>
        <p:spPr>
          <a:xfrm>
            <a:off x="1389909" y="3895414"/>
            <a:ext cx="366369" cy="366369"/>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r>
              <a:rPr lang="en-US" altLang="zh-CN" sz="2400" dirty="0">
                <a:solidFill>
                  <a:prstClr val="white"/>
                </a:solidFill>
                <a:latin typeface="微软雅黑" panose="020B0503020204020204" pitchFamily="34" charset="-122"/>
                <a:ea typeface="微软雅黑" panose="020B0503020204020204" pitchFamily="34" charset="-122"/>
              </a:rPr>
              <a:t>3</a:t>
            </a:r>
            <a:endParaRPr lang="en-US" altLang="zh-CN" sz="2400" dirty="0">
              <a:solidFill>
                <a:prstClr val="white"/>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flipV="1">
            <a:off x="1908810" y="4077335"/>
            <a:ext cx="422910" cy="3175"/>
          </a:xfrm>
          <a:prstGeom prst="line">
            <a:avLst/>
          </a:prstGeom>
          <a:ln w="6350">
            <a:solidFill>
              <a:schemeClr val="tx1"/>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7" name="TextBox 11"/>
          <p:cNvSpPr txBox="1"/>
          <p:nvPr/>
        </p:nvSpPr>
        <p:spPr>
          <a:xfrm>
            <a:off x="2412365" y="2921635"/>
            <a:ext cx="8695690" cy="368935"/>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defTabSz="1219200" fontAlgn="base">
              <a:lnSpc>
                <a:spcPct val="150000"/>
              </a:lnSpc>
              <a:spcBef>
                <a:spcPct val="0"/>
              </a:spcBef>
              <a:spcAft>
                <a:spcPct val="0"/>
              </a:spcAft>
            </a:pPr>
            <a:r>
              <a:rPr lang="en-US" sz="1600" dirty="0">
                <a:solidFill>
                  <a:schemeClr val="accent1"/>
                </a:solidFill>
                <a:latin typeface="微软雅黑" panose="020B0503020204020204" pitchFamily="34" charset="-122"/>
                <a:ea typeface="微软雅黑" panose="020B0503020204020204" pitchFamily="34" charset="-122"/>
              </a:rPr>
              <a:t>      </a:t>
            </a:r>
            <a:endParaRPr lang="zh-CN" sz="1600" dirty="0">
              <a:solidFill>
                <a:schemeClr val="accent1"/>
              </a:solidFill>
              <a:latin typeface="微软雅黑" panose="020B0503020204020204" pitchFamily="34" charset="-122"/>
              <a:ea typeface="微软雅黑" panose="020B0503020204020204" pitchFamily="34" charset="-122"/>
            </a:endParaRPr>
          </a:p>
        </p:txBody>
      </p:sp>
      <p:sp>
        <p:nvSpPr>
          <p:cNvPr id="9" name="TextBox 11"/>
          <p:cNvSpPr txBox="1"/>
          <p:nvPr/>
        </p:nvSpPr>
        <p:spPr>
          <a:xfrm>
            <a:off x="2412365" y="2921635"/>
            <a:ext cx="8695690" cy="3323590"/>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defTabSz="1219200" fontAlgn="base">
              <a:lnSpc>
                <a:spcPct val="150000"/>
              </a:lnSpc>
              <a:spcBef>
                <a:spcPct val="0"/>
              </a:spcBef>
              <a:spcAft>
                <a:spcPct val="0"/>
              </a:spcAft>
            </a:pPr>
            <a:r>
              <a:rPr lang="en-US" sz="1600" dirty="0">
                <a:solidFill>
                  <a:schemeClr val="accent1"/>
                </a:solidFill>
                <a:latin typeface="微软雅黑" panose="020B0503020204020204" pitchFamily="34" charset="-122"/>
                <a:ea typeface="微软雅黑" panose="020B0503020204020204" pitchFamily="34" charset="-122"/>
              </a:rPr>
              <a:t>      </a:t>
            </a:r>
            <a:r>
              <a:rPr lang="en-US" sz="1600" b="1" u="sng" dirty="0">
                <a:solidFill>
                  <a:schemeClr val="accent1"/>
                </a:solidFill>
                <a:latin typeface="微软雅黑" panose="020B0503020204020204" pitchFamily="34" charset="-122"/>
                <a:ea typeface="微软雅黑" panose="020B0503020204020204" pitchFamily="34" charset="-122"/>
              </a:rPr>
              <a:t> </a:t>
            </a:r>
            <a:r>
              <a:rPr lang="zh-CN" sz="1600" b="1" u="sng" dirty="0">
                <a:solidFill>
                  <a:schemeClr val="accent1"/>
                </a:solidFill>
                <a:latin typeface="微软雅黑" panose="020B0503020204020204" pitchFamily="34" charset="-122"/>
                <a:ea typeface="微软雅黑" panose="020B0503020204020204" pitchFamily="34" charset="-122"/>
              </a:rPr>
              <a:t>劳动教育与</a:t>
            </a:r>
            <a:r>
              <a:rPr lang="en-US" sz="1600" b="1" u="sng" dirty="0">
                <a:solidFill>
                  <a:schemeClr val="accent1"/>
                </a:solidFill>
                <a:latin typeface="微软雅黑" panose="020B0503020204020204" pitchFamily="34" charset="-122"/>
                <a:ea typeface="微软雅黑" panose="020B0503020204020204" pitchFamily="34" charset="-122"/>
              </a:rPr>
              <a:t>爱国卫生运动</a:t>
            </a:r>
            <a:r>
              <a:rPr sz="1600" b="1" u="sng" dirty="0">
                <a:solidFill>
                  <a:schemeClr val="accent1"/>
                </a:solidFill>
                <a:sym typeface="+mn-ea"/>
              </a:rPr>
              <a:t>相结合</a:t>
            </a:r>
            <a:r>
              <a:rPr lang="zh-CN" sz="1600" b="1" u="sng" dirty="0">
                <a:solidFill>
                  <a:schemeClr val="accent1"/>
                </a:solidFill>
                <a:sym typeface="+mn-ea"/>
              </a:rPr>
              <a:t>。</a:t>
            </a:r>
            <a:r>
              <a:rPr sz="1600" dirty="0">
                <a:solidFill>
                  <a:schemeClr val="accent1"/>
                </a:solidFill>
                <a:latin typeface="微软雅黑" panose="020B0503020204020204" pitchFamily="34" charset="-122"/>
                <a:ea typeface="微软雅黑" panose="020B0503020204020204" pitchFamily="34" charset="-122"/>
              </a:rPr>
              <a:t>广泛宣传爱国卫生运动的重要意义，</a:t>
            </a:r>
            <a:r>
              <a:rPr lang="zh-CN" sz="1600" dirty="0">
                <a:solidFill>
                  <a:schemeClr val="accent1"/>
                </a:solidFill>
                <a:latin typeface="微软雅黑" panose="020B0503020204020204" pitchFamily="34" charset="-122"/>
                <a:ea typeface="微软雅黑" panose="020B0503020204020204" pitchFamily="34" charset="-122"/>
              </a:rPr>
              <a:t>了解垃圾分类基本知识，</a:t>
            </a:r>
            <a:r>
              <a:rPr sz="1600" dirty="0">
                <a:solidFill>
                  <a:schemeClr val="accent1"/>
                </a:solidFill>
                <a:latin typeface="微软雅黑" panose="020B0503020204020204" pitchFamily="34" charset="-122"/>
                <a:ea typeface="微软雅黑" panose="020B0503020204020204" pitchFamily="34" charset="-122"/>
              </a:rPr>
              <a:t>大力弘扬热爱劳动优良传统，养成文明健康、绿色环保的生活方式</a:t>
            </a:r>
            <a:r>
              <a:rPr lang="zh-CN" sz="1600" dirty="0">
                <a:solidFill>
                  <a:schemeClr val="accent1"/>
                </a:solidFill>
                <a:latin typeface="微软雅黑" panose="020B0503020204020204" pitchFamily="34" charset="-122"/>
                <a:ea typeface="微软雅黑" panose="020B0503020204020204" pitchFamily="34" charset="-122"/>
              </a:rPr>
              <a:t>；</a:t>
            </a:r>
            <a:r>
              <a:rPr sz="1600" dirty="0">
                <a:solidFill>
                  <a:schemeClr val="accent1"/>
                </a:solidFill>
                <a:latin typeface="微软雅黑" panose="020B0503020204020204" pitchFamily="34" charset="-122"/>
                <a:ea typeface="微软雅黑" panose="020B0503020204020204" pitchFamily="34" charset="-122"/>
              </a:rPr>
              <a:t>    </a:t>
            </a:r>
            <a:endParaRPr sz="1600" dirty="0">
              <a:solidFill>
                <a:schemeClr val="accent1"/>
              </a:solidFill>
              <a:latin typeface="微软雅黑" panose="020B0503020204020204" pitchFamily="34" charset="-122"/>
              <a:ea typeface="微软雅黑" panose="020B0503020204020204" pitchFamily="34" charset="-122"/>
            </a:endParaRPr>
          </a:p>
          <a:p>
            <a:pPr defTabSz="1219200" fontAlgn="base">
              <a:lnSpc>
                <a:spcPct val="150000"/>
              </a:lnSpc>
              <a:spcBef>
                <a:spcPct val="0"/>
              </a:spcBef>
              <a:spcAft>
                <a:spcPct val="0"/>
              </a:spcAft>
            </a:pPr>
            <a:r>
              <a:rPr sz="1600" dirty="0">
                <a:solidFill>
                  <a:schemeClr val="accent1"/>
                </a:solidFill>
                <a:latin typeface="微软雅黑" panose="020B0503020204020204" pitchFamily="34" charset="-122"/>
                <a:ea typeface="微软雅黑" panose="020B0503020204020204" pitchFamily="34" charset="-122"/>
              </a:rPr>
              <a:t>        以“改善环境，共享健康”为主题，强化</a:t>
            </a:r>
            <a:r>
              <a:rPr lang="zh-CN" sz="1600" dirty="0">
                <a:solidFill>
                  <a:schemeClr val="accent1"/>
                </a:solidFill>
                <a:latin typeface="微软雅黑" panose="020B0503020204020204" pitchFamily="34" charset="-122"/>
                <a:ea typeface="微软雅黑" panose="020B0503020204020204" pitchFamily="34" charset="-122"/>
              </a:rPr>
              <a:t>学生</a:t>
            </a:r>
            <a:r>
              <a:rPr sz="1600" dirty="0">
                <a:solidFill>
                  <a:schemeClr val="accent1"/>
                </a:solidFill>
                <a:latin typeface="微软雅黑" panose="020B0503020204020204" pitchFamily="34" charset="-122"/>
                <a:ea typeface="微软雅黑" panose="020B0503020204020204" pitchFamily="34" charset="-122"/>
              </a:rPr>
              <a:t>主人翁意识，传承爱卫优良传统，动员开展校园</a:t>
            </a:r>
            <a:r>
              <a:rPr lang="zh-CN" sz="1600" dirty="0">
                <a:solidFill>
                  <a:schemeClr val="accent1"/>
                </a:solidFill>
                <a:latin typeface="微软雅黑" panose="020B0503020204020204" pitchFamily="34" charset="-122"/>
                <a:ea typeface="微软雅黑" panose="020B0503020204020204" pitchFamily="34" charset="-122"/>
              </a:rPr>
              <a:t>环境</a:t>
            </a:r>
            <a:r>
              <a:rPr sz="1600" dirty="0">
                <a:solidFill>
                  <a:schemeClr val="accent1"/>
                </a:solidFill>
                <a:latin typeface="微软雅黑" panose="020B0503020204020204" pitchFamily="34" charset="-122"/>
                <a:ea typeface="微软雅黑" panose="020B0503020204020204" pitchFamily="34" charset="-122"/>
              </a:rPr>
              <a:t>清理活动，鼓励引导</a:t>
            </a:r>
            <a:r>
              <a:rPr lang="zh-CN" sz="1600" dirty="0">
                <a:solidFill>
                  <a:schemeClr val="accent1"/>
                </a:solidFill>
                <a:latin typeface="微软雅黑" panose="020B0503020204020204" pitchFamily="34" charset="-122"/>
                <a:ea typeface="微软雅黑" panose="020B0503020204020204" pitchFamily="34" charset="-122"/>
              </a:rPr>
              <a:t>学</a:t>
            </a:r>
            <a:r>
              <a:rPr sz="1600" dirty="0">
                <a:solidFill>
                  <a:schemeClr val="accent1"/>
                </a:solidFill>
                <a:latin typeface="微软雅黑" panose="020B0503020204020204" pitchFamily="34" charset="-122"/>
                <a:ea typeface="微软雅黑" panose="020B0503020204020204" pitchFamily="34" charset="-122"/>
              </a:rPr>
              <a:t>从个人卫生做起、从居住环境做起</a:t>
            </a:r>
            <a:r>
              <a:rPr lang="zh-CN" sz="1600" dirty="0">
                <a:solidFill>
                  <a:schemeClr val="accent1"/>
                </a:solidFill>
                <a:latin typeface="微软雅黑" panose="020B0503020204020204" pitchFamily="34" charset="-122"/>
                <a:ea typeface="微软雅黑" panose="020B0503020204020204" pitchFamily="34" charset="-122"/>
              </a:rPr>
              <a:t>；</a:t>
            </a:r>
            <a:endParaRPr lang="zh-CN" sz="1600" dirty="0">
              <a:solidFill>
                <a:schemeClr val="accent1"/>
              </a:solidFill>
              <a:latin typeface="微软雅黑" panose="020B0503020204020204" pitchFamily="34" charset="-122"/>
              <a:ea typeface="微软雅黑" panose="020B0503020204020204" pitchFamily="34" charset="-122"/>
            </a:endParaRPr>
          </a:p>
          <a:p>
            <a:pPr defTabSz="1219200" fontAlgn="base">
              <a:lnSpc>
                <a:spcPct val="150000"/>
              </a:lnSpc>
              <a:spcBef>
                <a:spcPct val="0"/>
              </a:spcBef>
              <a:spcAft>
                <a:spcPct val="0"/>
              </a:spcAft>
            </a:pPr>
            <a:r>
              <a:rPr lang="zh-CN" sz="1600" dirty="0">
                <a:solidFill>
                  <a:schemeClr val="accent1"/>
                </a:solidFill>
                <a:latin typeface="微软雅黑" panose="020B0503020204020204" pitchFamily="34" charset="-122"/>
                <a:ea typeface="微软雅黑" panose="020B0503020204020204" pitchFamily="34" charset="-122"/>
              </a:rPr>
              <a:t>       以“防疫有我，爱卫同行”为主题，着力加强卫生防控知识宣传，按照《市爱卫办关于印发 2020年武汉市春季统一灭鼠灭蟑工作方案的通知》，组织学生开展病媒生物综合防治工作，清除病媒生物孳生环境，自己动手清理死角、清除积水、翻盆倒罐，防止疫情期间各种传染病发生。</a:t>
            </a:r>
            <a:endParaRPr lang="zh-CN" sz="1600" dirty="0">
              <a:solidFill>
                <a:schemeClr val="accent1"/>
              </a:solidFill>
              <a:latin typeface="微软雅黑" panose="020B0503020204020204" pitchFamily="34" charset="-122"/>
              <a:ea typeface="微软雅黑" panose="020B0503020204020204" pitchFamily="34" charset="-122"/>
            </a:endParaRPr>
          </a:p>
          <a:p>
            <a:pPr defTabSz="1219200" fontAlgn="base">
              <a:lnSpc>
                <a:spcPct val="150000"/>
              </a:lnSpc>
              <a:spcBef>
                <a:spcPct val="0"/>
              </a:spcBef>
              <a:spcAft>
                <a:spcPct val="0"/>
              </a:spcAft>
            </a:pPr>
            <a:r>
              <a:rPr lang="zh-CN" altLang="en-US" sz="1600" dirty="0">
                <a:solidFill>
                  <a:schemeClr val="accent1"/>
                </a:solidFill>
                <a:latin typeface="微软雅黑" panose="020B0503020204020204" pitchFamily="34" charset="-122"/>
                <a:ea typeface="微软雅黑" panose="020B0503020204020204" pitchFamily="34" charset="-122"/>
              </a:rPr>
              <a:t>       以</a:t>
            </a:r>
            <a:r>
              <a:rPr lang="en-US" altLang="zh-CN" sz="1600" dirty="0">
                <a:solidFill>
                  <a:schemeClr val="accent1"/>
                </a:solidFill>
                <a:latin typeface="微软雅黑" panose="020B0503020204020204" pitchFamily="34" charset="-122"/>
                <a:ea typeface="微软雅黑" panose="020B0503020204020204" pitchFamily="34" charset="-122"/>
              </a:rPr>
              <a:t>“</a:t>
            </a:r>
            <a:r>
              <a:rPr lang="zh-CN" altLang="en-US" sz="1600" dirty="0">
                <a:solidFill>
                  <a:schemeClr val="accent1"/>
                </a:solidFill>
                <a:latin typeface="微软雅黑" panose="020B0503020204020204" pitchFamily="34" charset="-122"/>
                <a:ea typeface="微软雅黑" panose="020B0503020204020204" pitchFamily="34" charset="-122"/>
              </a:rPr>
              <a:t>校园是我家、洁净靠大家</a:t>
            </a:r>
            <a:r>
              <a:rPr lang="en-US" altLang="zh-CN" sz="1600" dirty="0">
                <a:solidFill>
                  <a:schemeClr val="accent1"/>
                </a:solidFill>
                <a:latin typeface="微软雅黑" panose="020B0503020204020204" pitchFamily="34" charset="-122"/>
                <a:ea typeface="微软雅黑" panose="020B0503020204020204" pitchFamily="34" charset="-122"/>
              </a:rPr>
              <a:t>”</a:t>
            </a:r>
            <a:r>
              <a:rPr lang="zh-CN" altLang="en-US" sz="1600" dirty="0">
                <a:solidFill>
                  <a:schemeClr val="accent1"/>
                </a:solidFill>
                <a:latin typeface="微软雅黑" panose="020B0503020204020204" pitchFamily="34" charset="-122"/>
                <a:ea typeface="微软雅黑" panose="020B0503020204020204" pitchFamily="34" charset="-122"/>
              </a:rPr>
              <a:t>为主题，将爱国卫生运动与</a:t>
            </a:r>
            <a:r>
              <a:rPr lang="en-US" altLang="zh-CN" sz="1600" dirty="0">
                <a:solidFill>
                  <a:schemeClr val="accent1"/>
                </a:solidFill>
                <a:latin typeface="微软雅黑" panose="020B0503020204020204" pitchFamily="34" charset="-122"/>
                <a:ea typeface="微软雅黑" panose="020B0503020204020204" pitchFamily="34" charset="-122"/>
              </a:rPr>
              <a:t>“</a:t>
            </a:r>
            <a:r>
              <a:rPr lang="zh-CN" altLang="en-US" sz="1600" dirty="0">
                <a:solidFill>
                  <a:schemeClr val="accent1"/>
                </a:solidFill>
                <a:latin typeface="微软雅黑" panose="020B0503020204020204" pitchFamily="34" charset="-122"/>
                <a:ea typeface="微软雅黑" panose="020B0503020204020204" pitchFamily="34" charset="-122"/>
              </a:rPr>
              <a:t>洁净校园</a:t>
            </a:r>
            <a:r>
              <a:rPr lang="en-US" altLang="zh-CN" sz="1600" dirty="0">
                <a:solidFill>
                  <a:schemeClr val="accent1"/>
                </a:solidFill>
                <a:latin typeface="微软雅黑" panose="020B0503020204020204" pitchFamily="34" charset="-122"/>
                <a:ea typeface="微软雅黑" panose="020B0503020204020204" pitchFamily="34" charset="-122"/>
              </a:rPr>
              <a:t>”</a:t>
            </a:r>
            <a:r>
              <a:rPr lang="zh-CN" altLang="en-US" sz="1600" dirty="0">
                <a:solidFill>
                  <a:schemeClr val="accent1"/>
                </a:solidFill>
                <a:latin typeface="微软雅黑" panose="020B0503020204020204" pitchFamily="34" charset="-122"/>
                <a:ea typeface="微软雅黑" panose="020B0503020204020204" pitchFamily="34" charset="-122"/>
              </a:rPr>
              <a:t>行动有机结合起来，多方发力、凝聚合力，让校园更美丽！</a:t>
            </a:r>
            <a:endParaRPr lang="zh-CN" altLang="en-US" sz="16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p:nvPr/>
        </p:nvSpPr>
        <p:spPr>
          <a:xfrm>
            <a:off x="1908810" y="1305560"/>
            <a:ext cx="8006080" cy="678180"/>
          </a:xfrm>
          <a:prstGeom prst="rect">
            <a:avLst/>
          </a:prstGeom>
          <a:noFill/>
          <a:ln>
            <a:noFill/>
          </a:ln>
        </p:spPr>
        <p:txBody>
          <a:bodyPr wrap="square" rtlCol="0">
            <a:spAutoFit/>
          </a:bodyPr>
          <a:lstStyle/>
          <a:p>
            <a:pPr lvl="0" algn="l" defTabSz="1219200" fontAlgn="base">
              <a:lnSpc>
                <a:spcPct val="130000"/>
              </a:lnSpc>
              <a:buClrTx/>
              <a:buSzTx/>
              <a:buFontTx/>
              <a:defRPr/>
            </a:pPr>
            <a:r>
              <a:rPr lang="en-US" sz="1465" dirty="0">
                <a:solidFill>
                  <a:prstClr val="black"/>
                </a:solidFill>
                <a:latin typeface="微软雅黑" panose="020B0503020204020204" pitchFamily="34" charset="-122"/>
                <a:ea typeface="微软雅黑" panose="020B0503020204020204" pitchFamily="34" charset="-122"/>
                <a:sym typeface="+mn-ea"/>
              </a:rPr>
              <a:t>      </a:t>
            </a:r>
            <a:r>
              <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sym typeface="+mn-ea"/>
              </a:rPr>
              <a:t>如何落实劳动教育，增强我校学生的劳动观念、劳动精神，培养新时代大学生尊重劳动、热爱劳动、投身劳动的品格，建议从以下途径开展工作：</a:t>
            </a:r>
            <a:endParaRPr sz="1465" dirty="0">
              <a:solidFill>
                <a:schemeClr val="accent1"/>
              </a:solidFill>
              <a:latin typeface="方正粗黑宋简体" panose="02000000000000000000" charset="-122"/>
              <a:ea typeface="方正粗黑宋简体" panose="02000000000000000000" charset="-122"/>
              <a:cs typeface="方正粗黑宋简体" panose="02000000000000000000" charset="-122"/>
              <a:sym typeface="+mn-ea"/>
            </a:endParaRPr>
          </a:p>
        </p:txBody>
      </p:sp>
      <p:sp>
        <p:nvSpPr>
          <p:cNvPr id="6" name="TextBox 5"/>
          <p:cNvSpPr txBox="1"/>
          <p:nvPr/>
        </p:nvSpPr>
        <p:spPr>
          <a:xfrm>
            <a:off x="1909072" y="2260419"/>
            <a:ext cx="9072880" cy="347345"/>
          </a:xfrm>
          <a:prstGeom prst="rect">
            <a:avLst/>
          </a:prstGeom>
          <a:noFill/>
          <a:ln>
            <a:noFill/>
          </a:ln>
        </p:spPr>
        <p:txBody>
          <a:bodyPr wrap="none" rtlCol="0">
            <a:spAutoFit/>
          </a:bodyPr>
          <a:lstStyle/>
          <a:p>
            <a:pPr algn="l" defTabSz="1219200" fontAlgn="base">
              <a:lnSpc>
                <a:spcPts val="2000"/>
              </a:lnSpc>
              <a:spcBef>
                <a:spcPct val="0"/>
              </a:spcBef>
              <a:spcAft>
                <a:spcPct val="0"/>
              </a:spcAft>
            </a:pPr>
            <a:r>
              <a:rPr lang="zh-CN" altLang="en-US" sz="2000" b="1" dirty="0">
                <a:solidFill>
                  <a:srgbClr val="C00002"/>
                </a:solidFill>
                <a:latin typeface="微软雅黑" panose="020B0503020204020204" pitchFamily="34" charset="-122"/>
                <a:ea typeface="微软雅黑" panose="020B0503020204020204" pitchFamily="34" charset="-122"/>
              </a:rPr>
              <a:t>把校园打造成思想政治教育的大课堂，把劳动教育融入学生校园活动的各方面。</a:t>
            </a:r>
            <a:endParaRPr lang="zh-CN" altLang="en-US" sz="2000" b="1" dirty="0">
              <a:solidFill>
                <a:srgbClr val="C00002"/>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716762" y="1825318"/>
            <a:ext cx="1218685" cy="1218685"/>
            <a:chOff x="1278794" y="3334906"/>
            <a:chExt cx="914014" cy="914014"/>
          </a:xfrm>
        </p:grpSpPr>
        <p:grpSp>
          <p:nvGrpSpPr>
            <p:cNvPr id="20" name="组合 19"/>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23" name="椭圆 2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21" name="TextBox 20"/>
            <p:cNvSpPr txBox="1"/>
            <p:nvPr/>
          </p:nvSpPr>
          <p:spPr>
            <a:xfrm>
              <a:off x="1291386" y="3608048"/>
              <a:ext cx="900113" cy="376238"/>
            </a:xfrm>
            <a:prstGeom prst="rect">
              <a:avLst/>
            </a:prstGeom>
            <a:noFill/>
          </p:spPr>
          <p:txBody>
            <a:bodyPr wrap="none" rtlCol="0">
              <a:spAutoFit/>
            </a:bodyPr>
            <a:lstStyle/>
            <a:p>
              <a:pPr defTabSz="1219200" fontAlgn="base">
                <a:spcBef>
                  <a:spcPct val="0"/>
                </a:spcBef>
                <a:spcAft>
                  <a:spcPct val="0"/>
                </a:spcAft>
              </a:pPr>
              <a:r>
                <a:rPr lang="zh-CN" altLang="en-US" sz="2665" b="1" dirty="0">
                  <a:solidFill>
                    <a:srgbClr val="C00002"/>
                  </a:solidFill>
                  <a:latin typeface="微软雅黑" panose="020B0503020204020204" pitchFamily="34" charset="-122"/>
                  <a:ea typeface="微软雅黑" panose="020B0503020204020204" pitchFamily="34" charset="-122"/>
                </a:rPr>
                <a:t>（二）</a:t>
              </a:r>
              <a:endParaRPr lang="zh-CN" altLang="en-US" sz="2665" b="1" dirty="0">
                <a:solidFill>
                  <a:srgbClr val="C00002"/>
                </a:solidFill>
                <a:latin typeface="微软雅黑" panose="020B0503020204020204" pitchFamily="34" charset="-122"/>
                <a:ea typeface="微软雅黑" panose="020B0503020204020204" pitchFamily="34" charset="-122"/>
              </a:endParaRPr>
            </a:p>
          </p:txBody>
        </p:sp>
      </p:grpSp>
      <p:sp>
        <p:nvSpPr>
          <p:cNvPr id="2" name="TextBox 11"/>
          <p:cNvSpPr txBox="1"/>
          <p:nvPr/>
        </p:nvSpPr>
        <p:spPr>
          <a:xfrm>
            <a:off x="2355215" y="3214370"/>
            <a:ext cx="8775065" cy="1477010"/>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defTabSz="1219200" fontAlgn="base">
              <a:lnSpc>
                <a:spcPct val="150000"/>
              </a:lnSpc>
              <a:spcBef>
                <a:spcPct val="0"/>
              </a:spcBef>
              <a:spcAft>
                <a:spcPct val="0"/>
              </a:spcAft>
            </a:pPr>
            <a:r>
              <a:rPr lang="en-US" sz="1600" dirty="0">
                <a:solidFill>
                  <a:schemeClr val="accent1"/>
                </a:solidFill>
                <a:latin typeface="微软雅黑" panose="020B0503020204020204" pitchFamily="34" charset="-122"/>
                <a:ea typeface="微软雅黑" panose="020B0503020204020204" pitchFamily="34" charset="-122"/>
              </a:rPr>
              <a:t>      </a:t>
            </a:r>
            <a:r>
              <a:rPr sz="1600" b="1" u="sng" dirty="0">
                <a:solidFill>
                  <a:schemeClr val="accent1"/>
                </a:solidFill>
                <a:latin typeface="微软雅黑" panose="020B0503020204020204" pitchFamily="34" charset="-122"/>
                <a:ea typeface="微软雅黑" panose="020B0503020204020204" pitchFamily="34" charset="-122"/>
              </a:rPr>
              <a:t>设置不同类型的有报酬的勤工俭学岗位。</a:t>
            </a:r>
            <a:r>
              <a:rPr sz="1600" dirty="0">
                <a:solidFill>
                  <a:schemeClr val="accent1"/>
                </a:solidFill>
                <a:latin typeface="微软雅黑" panose="020B0503020204020204" pitchFamily="34" charset="-122"/>
                <a:ea typeface="微软雅黑" panose="020B0503020204020204" pitchFamily="34" charset="-122"/>
              </a:rPr>
              <a:t>校内各单位可根据自身的实际情况及需求，设置不同类型的有报酬的勤工助学岗位，比如后勤集团通过“师友•学友”行动，为建材学院的学生提供了“施工员”、“技术员”、“信息员”、“刷卡员”等勤工俭学岗位，一方面帮助学生解决了部分生活上的困难，另一方面也是通过校内这些不同的工作实践岗位让学生的劳动技能得到实践和提升。</a:t>
            </a:r>
            <a:endParaRPr sz="1600" dirty="0">
              <a:solidFill>
                <a:schemeClr val="accent1"/>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flipV="1">
            <a:off x="1908810" y="4072255"/>
            <a:ext cx="325120" cy="8255"/>
          </a:xfrm>
          <a:prstGeom prst="line">
            <a:avLst/>
          </a:prstGeom>
          <a:ln w="6350">
            <a:solidFill>
              <a:schemeClr val="tx1"/>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1389909" y="3895414"/>
            <a:ext cx="366369" cy="366369"/>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en-US" altLang="zh-CN" sz="2400" dirty="0">
                <a:solidFill>
                  <a:prstClr val="white"/>
                </a:solidFill>
                <a:latin typeface="微软雅黑" panose="020B0503020204020204" pitchFamily="34" charset="-122"/>
                <a:ea typeface="微软雅黑" panose="020B0503020204020204" pitchFamily="34" charset="-122"/>
              </a:rPr>
              <a:t>4</a:t>
            </a:r>
            <a:endParaRPr lang="en-US" altLang="zh-CN" sz="2400" dirty="0">
              <a:solidFill>
                <a:prstClr val="white"/>
              </a:solidFill>
              <a:latin typeface="微软雅黑" panose="020B0503020204020204" pitchFamily="34" charset="-122"/>
              <a:ea typeface="微软雅黑" panose="020B0503020204020204" pitchFamily="34" charset="-122"/>
            </a:endParaRPr>
          </a:p>
        </p:txBody>
      </p:sp>
      <p:sp>
        <p:nvSpPr>
          <p:cNvPr id="5" name="Text Box 18"/>
          <p:cNvSpPr txBox="1">
            <a:spLocks noChangeArrowheads="1"/>
          </p:cNvSpPr>
          <p:nvPr/>
        </p:nvSpPr>
        <p:spPr bwMode="gray">
          <a:xfrm>
            <a:off x="2788285" y="488950"/>
            <a:ext cx="6149340"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我校劳动教育的实施途径</a:t>
            </a:r>
            <a:endParaRPr lang="zh-CN" altLang="en-US" sz="4000" b="1" dirty="0">
              <a:solidFill>
                <a:schemeClr val="accent1"/>
              </a:solidFill>
              <a:latin typeface="微软雅黑" panose="020B0503020204020204" pitchFamily="34" charset="-122"/>
              <a:ea typeface="微软雅黑" panose="020B0503020204020204" pitchFamily="34" charset="-122"/>
            </a:endParaRPr>
          </a:p>
        </p:txBody>
      </p:sp>
      <p:cxnSp>
        <p:nvCxnSpPr>
          <p:cNvPr id="102" name="直接连接符​​ 14"/>
          <p:cNvCxnSpPr/>
          <p:nvPr/>
        </p:nvCxnSpPr>
        <p:spPr>
          <a:xfrm flipV="1">
            <a:off x="2877185" y="1146175"/>
            <a:ext cx="6060440" cy="3048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4" grpId="0"/>
      <p:bldP spid="6" grpId="0"/>
      <p:bldP spid="2" grpId="0"/>
      <p:bldP spid="32"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135896" y="2276873"/>
            <a:ext cx="2164080" cy="1979930"/>
          </a:xfrm>
          <a:prstGeom prst="rect">
            <a:avLst/>
          </a:prstGeom>
          <a:noFill/>
        </p:spPr>
        <p:txBody>
          <a:bodyPr wrap="none" rtlCol="0">
            <a:spAutoFit/>
          </a:bodyPr>
          <a:lstStyle/>
          <a:p>
            <a:pPr marL="0" lvl="1" defTabSz="1219200" fontAlgn="base">
              <a:spcBef>
                <a:spcPct val="0"/>
              </a:spcBef>
              <a:spcAft>
                <a:spcPct val="0"/>
              </a:spcAft>
            </a:pPr>
            <a:r>
              <a:rPr lang="zh-CN" altLang="en-US" sz="1865" b="1" dirty="0">
                <a:solidFill>
                  <a:srgbClr val="080808"/>
                </a:solidFill>
                <a:latin typeface="微软雅黑" panose="020B0503020204020204" pitchFamily="34" charset="-122"/>
                <a:ea typeface="微软雅黑" panose="020B0503020204020204" pitchFamily="34" charset="-122"/>
              </a:rPr>
              <a:t> </a:t>
            </a:r>
            <a:r>
              <a:rPr lang="zh-CN" altLang="en-US" sz="3735" b="1" dirty="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第五部分</a:t>
            </a:r>
            <a:endParaRPr lang="zh-CN" altLang="en-US" sz="3735" b="1" dirty="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lvl="1" defTabSz="1219200" fontAlgn="base">
              <a:spcBef>
                <a:spcPct val="0"/>
              </a:spcBef>
              <a:spcAft>
                <a:spcPct val="0"/>
              </a:spcAft>
            </a:pPr>
            <a:endParaRPr lang="en-US" altLang="zh-CN" sz="3735" b="1" dirty="0">
              <a:solidFill>
                <a:srgbClr val="080808"/>
              </a:solidFill>
              <a:latin typeface="微软雅黑" panose="020B0503020204020204" pitchFamily="34" charset="-122"/>
              <a:ea typeface="微软雅黑" panose="020B0503020204020204" pitchFamily="34" charset="-122"/>
            </a:endParaRPr>
          </a:p>
          <a:p>
            <a:pPr marL="0" lvl="1" algn="ctr" defTabSz="1219200" fontAlgn="base">
              <a:spcBef>
                <a:spcPct val="0"/>
              </a:spcBef>
              <a:spcAft>
                <a:spcPct val="0"/>
              </a:spcAft>
            </a:pPr>
            <a:r>
              <a:rPr lang="zh-CN" altLang="en-US" sz="4800" b="1" dirty="0">
                <a:solidFill>
                  <a:srgbClr val="C00002"/>
                </a:solidFill>
                <a:latin typeface="微软雅黑" panose="020B0503020204020204" pitchFamily="34" charset="-122"/>
                <a:ea typeface="微软雅黑" panose="020B0503020204020204" pitchFamily="34" charset="-122"/>
              </a:rPr>
              <a:t>结束语</a:t>
            </a:r>
            <a:endParaRPr lang="zh-CN" altLang="en-US" sz="4800" b="1" dirty="0">
              <a:solidFill>
                <a:srgbClr val="C00002"/>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4847861" y="2180861"/>
            <a:ext cx="0" cy="2565899"/>
          </a:xfrm>
          <a:prstGeom prst="line">
            <a:avLst/>
          </a:prstGeom>
          <a:ln w="12700">
            <a:solidFill>
              <a:srgbClr val="080808"/>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90528" y="4306307"/>
            <a:ext cx="1203795" cy="328930"/>
          </a:xfrm>
          <a:prstGeom prst="rect">
            <a:avLst/>
          </a:prstGeom>
          <a:noFill/>
        </p:spPr>
        <p:txBody>
          <a:bodyPr wrap="square" lIns="0" tIns="0" rIns="0" bIns="0" rtlCol="0">
            <a:spAutoFit/>
          </a:bodyPr>
          <a:lstStyle/>
          <a:p>
            <a:pPr defTabSz="1219200" fontAlgn="base">
              <a:spcBef>
                <a:spcPct val="0"/>
              </a:spcBef>
              <a:spcAft>
                <a:spcPct val="0"/>
              </a:spcAft>
            </a:pPr>
            <a:r>
              <a:rPr lang="en-US" altLang="zh-CN" sz="2135" dirty="0">
                <a:solidFill>
                  <a:schemeClr val="bg1">
                    <a:lumMod val="50000"/>
                  </a:schemeClr>
                </a:solidFill>
                <a:latin typeface="微软雅黑" panose="020B0503020204020204" pitchFamily="34" charset="-122"/>
                <a:ea typeface="微软雅黑" panose="020B0503020204020204" pitchFamily="34" charset="-122"/>
              </a:rPr>
              <a:t>PART 05</a:t>
            </a:r>
            <a:endParaRPr lang="en-US" altLang="zh-CN" sz="2135"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2831638" y="2276876"/>
            <a:ext cx="1596233" cy="1596233"/>
            <a:chOff x="304800" y="673100"/>
            <a:chExt cx="4000500" cy="4000500"/>
          </a:xfrm>
          <a:effectLst>
            <a:outerShdw blurRad="444500" dist="254000" dir="8100000" algn="tr" rotWithShape="0">
              <a:prstClr val="black">
                <a:alpha val="50000"/>
              </a:prstClr>
            </a:outerShdw>
          </a:effectLst>
        </p:grpSpPr>
        <p:sp>
          <p:nvSpPr>
            <p:cNvPr id="18" name="同心圆 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srgbClr val="080808"/>
                </a:solidFill>
                <a:latin typeface="微软雅黑" panose="020B0503020204020204" pitchFamily="34" charset="-122"/>
                <a:ea typeface="微软雅黑" panose="020B0503020204020204" pitchFamily="34" charset="-122"/>
              </a:endParaRPr>
            </a:p>
          </p:txBody>
        </p:sp>
        <p:sp>
          <p:nvSpPr>
            <p:cNvPr id="19" name="椭圆 1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srgbClr val="080808"/>
                </a:solidFill>
                <a:latin typeface="微软雅黑" panose="020B0503020204020204" pitchFamily="34" charset="-122"/>
                <a:ea typeface="微软雅黑" panose="020B0503020204020204" pitchFamily="34" charset="-122"/>
              </a:endParaRPr>
            </a:p>
          </p:txBody>
        </p:sp>
      </p:grpSp>
      <p:sp>
        <p:nvSpPr>
          <p:cNvPr id="25" name="TextBox 24"/>
          <p:cNvSpPr txBox="1"/>
          <p:nvPr/>
        </p:nvSpPr>
        <p:spPr>
          <a:xfrm>
            <a:off x="4847590" y="4434205"/>
            <a:ext cx="6833870" cy="1741805"/>
          </a:xfrm>
          <a:prstGeom prst="rect">
            <a:avLst/>
          </a:prstGeom>
          <a:noFill/>
        </p:spPr>
        <p:txBody>
          <a:bodyPr wrap="square" lIns="80625" tIns="40313" rIns="80625" bIns="40313" rtlCol="0">
            <a:spAutoFit/>
          </a:bodyPr>
          <a:lstStyle/>
          <a:p>
            <a:pPr defTabSz="1219200" fontAlgn="base">
              <a:lnSpc>
                <a:spcPct val="150000"/>
              </a:lnSpc>
              <a:spcBef>
                <a:spcPct val="0"/>
              </a:spcBef>
              <a:spcAft>
                <a:spcPct val="0"/>
              </a:spcAft>
            </a:pPr>
            <a:r>
              <a:rPr lang="en-US" b="1" dirty="0">
                <a:solidFill>
                  <a:srgbClr val="080808"/>
                </a:solidFill>
                <a:latin typeface="微软雅黑" panose="020B0503020204020204" pitchFamily="34" charset="-122"/>
                <a:ea typeface="微软雅黑" panose="020B0503020204020204" pitchFamily="34" charset="-122"/>
              </a:rPr>
              <a:t>     </a:t>
            </a:r>
            <a:r>
              <a:rPr b="1" dirty="0">
                <a:solidFill>
                  <a:schemeClr val="accent1"/>
                </a:solidFill>
                <a:latin typeface="微软雅黑" panose="020B0503020204020204" pitchFamily="34" charset="-122"/>
                <a:ea typeface="微软雅黑" panose="020B0503020204020204" pitchFamily="34" charset="-122"/>
              </a:rPr>
              <a:t>身正为师，</a:t>
            </a:r>
            <a:r>
              <a:rPr lang="zh-CN" b="1" dirty="0">
                <a:solidFill>
                  <a:schemeClr val="accent1"/>
                </a:solidFill>
                <a:latin typeface="微软雅黑" panose="020B0503020204020204" pitchFamily="34" charset="-122"/>
                <a:ea typeface="微软雅黑" panose="020B0503020204020204" pitchFamily="34" charset="-122"/>
              </a:rPr>
              <a:t>德高为</a:t>
            </a:r>
            <a:r>
              <a:rPr b="1" dirty="0">
                <a:solidFill>
                  <a:schemeClr val="accent1"/>
                </a:solidFill>
                <a:latin typeface="微软雅黑" panose="020B0503020204020204" pitchFamily="34" charset="-122"/>
                <a:ea typeface="微软雅黑" panose="020B0503020204020204" pitchFamily="34" charset="-122"/>
              </a:rPr>
              <a:t>范。通过全面、系统地在我校开展具有我校师范特色的劳动教育，把劳育与“德智体美”四育紧密结合，让学生自觉树立正确的劳动观，热爱劳动，尊重劳动者，让劳动的种子在他们心中生根发芽</a:t>
            </a:r>
            <a:r>
              <a:rPr lang="zh-CN" b="1" dirty="0">
                <a:solidFill>
                  <a:schemeClr val="accent1"/>
                </a:solidFill>
                <a:latin typeface="微软雅黑" panose="020B0503020204020204" pitchFamily="34" charset="-122"/>
                <a:ea typeface="微软雅黑" panose="020B0503020204020204" pitchFamily="34" charset="-122"/>
              </a:rPr>
              <a:t>，</a:t>
            </a:r>
            <a:r>
              <a:rPr b="1" dirty="0">
                <a:solidFill>
                  <a:schemeClr val="accent1"/>
                </a:solidFill>
                <a:latin typeface="微软雅黑" panose="020B0503020204020204" pitchFamily="34" charset="-122"/>
                <a:ea typeface="微软雅黑" panose="020B0503020204020204" pitchFamily="34" charset="-122"/>
              </a:rPr>
              <a:t>做一名能够担当民族复兴大任的时代新人。</a:t>
            </a:r>
            <a:endParaRPr b="1" dirty="0">
              <a:solidFill>
                <a:schemeClr val="accent1"/>
              </a:solidFill>
              <a:latin typeface="微软雅黑" panose="020B0503020204020204" pitchFamily="34" charset="-122"/>
              <a:ea typeface="微软雅黑" panose="020B0503020204020204" pitchFamily="34" charset="-122"/>
            </a:endParaRPr>
          </a:p>
        </p:txBody>
      </p:sp>
      <p:sp>
        <p:nvSpPr>
          <p:cNvPr id="75" name="TextBox 13"/>
          <p:cNvSpPr txBox="1"/>
          <p:nvPr/>
        </p:nvSpPr>
        <p:spPr>
          <a:xfrm>
            <a:off x="3125784" y="2562029"/>
            <a:ext cx="1203795" cy="1025525"/>
          </a:xfrm>
          <a:prstGeom prst="rect">
            <a:avLst/>
          </a:prstGeom>
          <a:noFill/>
        </p:spPr>
        <p:txBody>
          <a:bodyPr wrap="square" lIns="0" tIns="0" rIns="0" bIns="0" rtlCol="0">
            <a:spAutoFit/>
          </a:bodyPr>
          <a:lstStyle/>
          <a:p>
            <a:pPr defTabSz="1219200" fontAlgn="base">
              <a:spcBef>
                <a:spcPct val="0"/>
              </a:spcBef>
              <a:spcAft>
                <a:spcPct val="0"/>
              </a:spcAft>
            </a:pPr>
            <a:r>
              <a:rPr lang="en-US" altLang="zh-CN" sz="6665" b="1" dirty="0">
                <a:solidFill>
                  <a:srgbClr val="C00002"/>
                </a:solidFill>
                <a:latin typeface="微软雅黑" panose="020B0503020204020204" pitchFamily="34" charset="-122"/>
                <a:ea typeface="微软雅黑" panose="020B0503020204020204" pitchFamily="34" charset="-122"/>
              </a:rPr>
              <a:t>05</a:t>
            </a:r>
            <a:endParaRPr lang="zh-CN" altLang="en-US" sz="6665" b="1" dirty="0">
              <a:solidFill>
                <a:srgbClr val="C0000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12" grpId="0"/>
      <p:bldP spid="14" grpId="0"/>
      <p:bldP spid="25" grpId="0"/>
      <p:bldP spid="7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233" y="2082625"/>
            <a:ext cx="12192000" cy="281338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Calibri" panose="020F0502020204030204"/>
              <a:ea typeface="微软雅黑" panose="020B0503020204020204" pitchFamily="34" charset="-122"/>
            </a:endParaRPr>
          </a:p>
        </p:txBody>
      </p:sp>
      <p:sp>
        <p:nvSpPr>
          <p:cNvPr id="22" name="文本框 21"/>
          <p:cNvSpPr txBox="1"/>
          <p:nvPr/>
        </p:nvSpPr>
        <p:spPr>
          <a:xfrm>
            <a:off x="4086225" y="3618230"/>
            <a:ext cx="3607435" cy="768350"/>
          </a:xfrm>
          <a:prstGeom prst="rect">
            <a:avLst/>
          </a:prstGeom>
          <a:noFill/>
        </p:spPr>
        <p:txBody>
          <a:bodyPr wrap="square" rtlCol="0">
            <a:spAutoFit/>
            <a:scene3d>
              <a:camera prst="orthographicFront"/>
              <a:lightRig rig="threePt" dir="t"/>
            </a:scene3d>
          </a:bodyPr>
          <a:lstStyle/>
          <a:p>
            <a:pPr algn="ctr" defTabSz="1219200" fontAlgn="base">
              <a:spcBef>
                <a:spcPct val="0"/>
              </a:spcBef>
              <a:spcAft>
                <a:spcPct val="0"/>
              </a:spcAft>
            </a:pPr>
            <a:r>
              <a:rPr lang="zh-CN" altLang="zh-CN" sz="4400" b="1" spc="-200" dirty="0">
                <a:solidFill>
                  <a:srgbClr val="FFC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请批评指正</a:t>
            </a:r>
            <a:endParaRPr lang="zh-CN" altLang="zh-CN" sz="4400" b="1" spc="-200" dirty="0">
              <a:solidFill>
                <a:srgbClr val="FFC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50" name="文本框 49"/>
          <p:cNvSpPr txBox="1"/>
          <p:nvPr/>
        </p:nvSpPr>
        <p:spPr>
          <a:xfrm>
            <a:off x="1392555" y="2567305"/>
            <a:ext cx="11687175" cy="768350"/>
          </a:xfrm>
          <a:prstGeom prst="rect">
            <a:avLst/>
          </a:prstGeom>
          <a:noFill/>
        </p:spPr>
        <p:txBody>
          <a:bodyPr wrap="square" rtlCol="0">
            <a:spAutoFit/>
          </a:bodyPr>
          <a:p>
            <a:pPr defTabSz="1219200" fontAlgn="base">
              <a:spcBef>
                <a:spcPct val="0"/>
              </a:spcBef>
              <a:spcAft>
                <a:spcPct val="0"/>
              </a:spcAft>
            </a:pPr>
            <a:r>
              <a:rPr lang="zh-CN" altLang="en-US" sz="4400" b="1" spc="-2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开展劳动教育，培养师为人范时代新人</a:t>
            </a:r>
            <a:endParaRPr lang="zh-CN" altLang="en-US" sz="4400" b="1" spc="-2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圆角矩形 3"/>
          <p:cNvSpPr/>
          <p:nvPr/>
        </p:nvSpPr>
        <p:spPr>
          <a:xfrm>
            <a:off x="3385215" y="5209713"/>
            <a:ext cx="4978311" cy="623791"/>
          </a:xfrm>
          <a:prstGeom prst="roundRect">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p>
            <a:pPr algn="ctr" defTabSz="1911350" fontAlgn="base">
              <a:spcBef>
                <a:spcPct val="0"/>
              </a:spcBef>
              <a:spcAft>
                <a:spcPct val="0"/>
              </a:spcAft>
            </a:pPr>
            <a:r>
              <a:rPr lang="zh-CN" altLang="en-US" sz="3600">
                <a:solidFill>
                  <a:schemeClr val="bg2">
                    <a:lumMod val="75000"/>
                  </a:schemeClr>
                </a:solidFill>
                <a:latin typeface="微软雅黑" panose="020B0503020204020204" pitchFamily="34" charset="-122"/>
                <a:ea typeface="微软雅黑" panose="020B0503020204020204" pitchFamily="34" charset="-122"/>
                <a:cs typeface="微软雅黑" panose="020B0503020204020204" pitchFamily="34" charset="-122"/>
              </a:rPr>
              <a:t>后勤集团   石嘉志</a:t>
            </a:r>
            <a:endParaRPr lang="zh-CN" altLang="en-US" sz="3600">
              <a:solidFill>
                <a:schemeClr val="bg2">
                  <a:lumMod val="7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9" name="图片 8" descr="logo"/>
          <p:cNvPicPr>
            <a:picLocks noChangeAspect="1"/>
          </p:cNvPicPr>
          <p:nvPr/>
        </p:nvPicPr>
        <p:blipFill>
          <a:blip r:embed="rId1"/>
          <a:stretch>
            <a:fillRect/>
          </a:stretch>
        </p:blipFill>
        <p:spPr>
          <a:xfrm>
            <a:off x="529590" y="638175"/>
            <a:ext cx="4125595" cy="105092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5430" y="2513330"/>
            <a:ext cx="11581130" cy="2709545"/>
          </a:xfrm>
          <a:prstGeom prst="rect">
            <a:avLst/>
          </a:prstGeom>
          <a:noFill/>
        </p:spPr>
        <p:txBody>
          <a:bodyPr wrap="square" lIns="121848" tIns="60924" rIns="121848" bIns="60924" rtlCol="0">
            <a:spAutoFit/>
          </a:bodyPr>
          <a:lstStyle/>
          <a:p>
            <a:pPr defTabSz="1219200" fontAlgn="base">
              <a:lnSpc>
                <a:spcPct val="150000"/>
              </a:lnSpc>
              <a:spcBef>
                <a:spcPct val="0"/>
              </a:spcBef>
              <a:spcAft>
                <a:spcPct val="0"/>
              </a:spcAft>
            </a:pPr>
            <a:r>
              <a:rPr lang="zh-CN" altLang="en-US" sz="1865"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65" dirty="0">
                <a:solidFill>
                  <a:srgbClr val="080808"/>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865"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2020年3月20日，中共中央、国务院发布了《关于全面加强新时代大中小学劳动教育的意见》，提出劳动教育的</a:t>
            </a:r>
            <a:endParaRPr lang="zh-CN" altLang="en-US" sz="1865"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a:p>
            <a:pPr defTabSz="1219200" fontAlgn="base">
              <a:lnSpc>
                <a:spcPct val="150000"/>
              </a:lnSpc>
              <a:spcBef>
                <a:spcPct val="0"/>
              </a:spcBef>
              <a:spcAft>
                <a:spcPct val="0"/>
              </a:spcAft>
            </a:pPr>
            <a:r>
              <a:rPr lang="zh-CN" altLang="en-US" sz="1865"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865"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通过劳动教育，使学生能够理解和形成马克思主义劳动观，牢固树立劳动最光荣、劳动最崇高、劳动最伟大、劳动最美丽的观念；体会劳动创造美好生活，体会劳动不分贵贱，热爱劳动，尊重普通劳动者，培养勤俭、奋斗、创新、奉献的劳动精神；具备满足生存发展需要的基本劳动能力，形成良好劳动习惯。”</a:t>
            </a:r>
            <a:endParaRPr lang="zh-CN" altLang="en-US" sz="1865"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defTabSz="1219200" fontAlgn="base">
              <a:lnSpc>
                <a:spcPct val="150000"/>
              </a:lnSpc>
              <a:spcBef>
                <a:spcPct val="0"/>
              </a:spcBef>
              <a:spcAft>
                <a:spcPct val="0"/>
              </a:spcAft>
            </a:pPr>
            <a:r>
              <a:rPr lang="zh-CN" altLang="en-US" sz="1865"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sz="1865"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3640347" y="209757"/>
            <a:ext cx="1741513" cy="1692436"/>
            <a:chOff x="2132199" y="770251"/>
            <a:chExt cx="1306135" cy="1269327"/>
          </a:xfrm>
        </p:grpSpPr>
        <p:grpSp>
          <p:nvGrpSpPr>
            <p:cNvPr id="6" name="组合 5"/>
            <p:cNvGrpSpPr/>
            <p:nvPr/>
          </p:nvGrpSpPr>
          <p:grpSpPr>
            <a:xfrm>
              <a:off x="2132199" y="770251"/>
              <a:ext cx="1306135" cy="1269327"/>
              <a:chOff x="4345444" y="2542859"/>
              <a:chExt cx="1810550" cy="1811205"/>
            </a:xfrm>
          </p:grpSpPr>
          <p:grpSp>
            <p:nvGrpSpPr>
              <p:cNvPr id="7" name="组合 6"/>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9" name="同心圆 8"/>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10" name="椭圆 9"/>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8" name="椭圆 7"/>
              <p:cNvSpPr/>
              <p:nvPr/>
            </p:nvSpPr>
            <p:spPr>
              <a:xfrm>
                <a:off x="4565570" y="2763062"/>
                <a:ext cx="1370298" cy="1370793"/>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12" name="TextBox 11"/>
            <p:cNvSpPr txBox="1"/>
            <p:nvPr/>
          </p:nvSpPr>
          <p:spPr>
            <a:xfrm>
              <a:off x="2431244" y="1068589"/>
              <a:ext cx="950693" cy="761747"/>
            </a:xfrm>
            <a:prstGeom prst="rect">
              <a:avLst/>
            </a:prstGeom>
            <a:noFill/>
          </p:spPr>
          <p:txBody>
            <a:bodyPr wrap="square" rtlCol="0">
              <a:spAutoFit/>
            </a:bodyPr>
            <a:lstStyle/>
            <a:p>
              <a:pPr defTabSz="1219200" fontAlgn="base">
                <a:spcBef>
                  <a:spcPct val="0"/>
                </a:spcBef>
                <a:spcAft>
                  <a:spcPct val="0"/>
                </a:spcAft>
              </a:pPr>
              <a:r>
                <a:rPr lang="zh-CN" altLang="en-US" sz="6000" b="1" dirty="0">
                  <a:solidFill>
                    <a:prstClr val="white"/>
                  </a:solidFill>
                  <a:latin typeface="微软雅黑" panose="020B0503020204020204" pitchFamily="34" charset="-122"/>
                  <a:ea typeface="微软雅黑" panose="020B0503020204020204" pitchFamily="34" charset="-122"/>
                </a:rPr>
                <a:t>前 </a:t>
              </a:r>
              <a:endParaRPr lang="zh-CN" altLang="en-US" sz="6000" b="1" dirty="0">
                <a:solidFill>
                  <a:prstClr val="white"/>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2688643" y="1371186"/>
            <a:ext cx="465928" cy="465928"/>
            <a:chOff x="304800" y="673100"/>
            <a:chExt cx="4000500" cy="4000500"/>
          </a:xfrm>
          <a:effectLst>
            <a:outerShdw blurRad="444500" dist="254000" dir="6840000" algn="tr" rotWithShape="0">
              <a:prstClr val="black">
                <a:alpha val="50000"/>
              </a:prstClr>
            </a:outerShdw>
          </a:effectLst>
        </p:grpSpPr>
        <p:sp>
          <p:nvSpPr>
            <p:cNvPr id="15" name="同心圆 1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sp>
          <p:nvSpPr>
            <p:cNvPr id="16" name="椭圆 1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8630959" y="1622986"/>
            <a:ext cx="208389" cy="208389"/>
            <a:chOff x="304800" y="673100"/>
            <a:chExt cx="4000500" cy="4000500"/>
          </a:xfrm>
          <a:effectLst>
            <a:outerShdw blurRad="444500" dist="254000" dir="6840000" algn="tr" rotWithShape="0">
              <a:prstClr val="black">
                <a:alpha val="50000"/>
              </a:prstClr>
            </a:outerShdw>
          </a:effectLst>
        </p:grpSpPr>
        <p:sp>
          <p:nvSpPr>
            <p:cNvPr id="18" name="同心圆 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sp>
          <p:nvSpPr>
            <p:cNvPr id="19" name="椭圆 1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8839348" y="1842383"/>
            <a:ext cx="277920" cy="277920"/>
            <a:chOff x="304800" y="673100"/>
            <a:chExt cx="4000500" cy="4000500"/>
          </a:xfrm>
          <a:effectLst>
            <a:outerShdw blurRad="444500" dist="254000" dir="6840000" algn="tr" rotWithShape="0">
              <a:prstClr val="black">
                <a:alpha val="50000"/>
              </a:prstClr>
            </a:outerShdw>
          </a:effectLst>
        </p:grpSpPr>
        <p:sp>
          <p:nvSpPr>
            <p:cNvPr id="21" name="同心圆 2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sp>
          <p:nvSpPr>
            <p:cNvPr id="22" name="椭圆 2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grpSp>
      <p:sp>
        <p:nvSpPr>
          <p:cNvPr id="23" name="椭圆 22"/>
          <p:cNvSpPr/>
          <p:nvPr/>
        </p:nvSpPr>
        <p:spPr>
          <a:xfrm>
            <a:off x="9615913" y="6295829"/>
            <a:ext cx="667877" cy="667877"/>
          </a:xfrm>
          <a:prstGeom prst="ellipse">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24" name="椭圆 23"/>
          <p:cNvSpPr/>
          <p:nvPr/>
        </p:nvSpPr>
        <p:spPr>
          <a:xfrm>
            <a:off x="11723834" y="3775547"/>
            <a:ext cx="366369" cy="366369"/>
          </a:xfrm>
          <a:prstGeom prst="ellipse">
            <a:avLst/>
          </a:prstGeom>
          <a:solidFill>
            <a:schemeClr val="accent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8735055" y="6366068"/>
            <a:ext cx="293036" cy="293036"/>
            <a:chOff x="304800" y="673100"/>
            <a:chExt cx="4000500" cy="4000500"/>
          </a:xfrm>
          <a:effectLst>
            <a:outerShdw blurRad="381000" dist="152400" dir="8100000" algn="tr" rotWithShape="0">
              <a:prstClr val="black">
                <a:alpha val="70000"/>
              </a:prstClr>
            </a:outerShdw>
          </a:effectLst>
        </p:grpSpPr>
        <p:sp>
          <p:nvSpPr>
            <p:cNvPr id="26" name="同心圆 2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27" name="椭圆 26"/>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2177765" y="437988"/>
            <a:ext cx="383892" cy="383892"/>
            <a:chOff x="304800" y="673100"/>
            <a:chExt cx="4000500" cy="4000500"/>
          </a:xfrm>
          <a:effectLst>
            <a:outerShdw blurRad="381000" dist="152400" dir="8100000" algn="tr" rotWithShape="0">
              <a:prstClr val="black">
                <a:alpha val="70000"/>
              </a:prstClr>
            </a:outerShdw>
          </a:effectLst>
        </p:grpSpPr>
        <p:sp>
          <p:nvSpPr>
            <p:cNvPr id="29" name="同心圆 2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30" name="椭圆 29"/>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11097471" y="5627709"/>
            <a:ext cx="544503" cy="544503"/>
            <a:chOff x="304800" y="673100"/>
            <a:chExt cx="4000500" cy="4000500"/>
          </a:xfrm>
          <a:effectLst>
            <a:outerShdw blurRad="317500" dist="190500" dir="8100000" algn="tr" rotWithShape="0">
              <a:prstClr val="black">
                <a:alpha val="50000"/>
              </a:prstClr>
            </a:outerShdw>
          </a:effectLst>
        </p:grpSpPr>
        <p:sp>
          <p:nvSpPr>
            <p:cNvPr id="32" name="同心圆 3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33" name="椭圆 3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34" name="椭圆 33"/>
          <p:cNvSpPr/>
          <p:nvPr/>
        </p:nvSpPr>
        <p:spPr>
          <a:xfrm>
            <a:off x="7989719" y="6447040"/>
            <a:ext cx="366369" cy="366369"/>
          </a:xfrm>
          <a:prstGeom prst="ellipse">
            <a:avLst/>
          </a:prstGeom>
          <a:solidFill>
            <a:schemeClr val="accent3"/>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35" name="椭圆 34"/>
          <p:cNvSpPr/>
          <p:nvPr/>
        </p:nvSpPr>
        <p:spPr>
          <a:xfrm>
            <a:off x="11447038" y="6645610"/>
            <a:ext cx="183185" cy="183185"/>
          </a:xfrm>
          <a:prstGeom prst="ellipse">
            <a:avLst/>
          </a:prstGeom>
          <a:solidFill>
            <a:schemeClr val="accent4"/>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nvGrpSpPr>
          <p:cNvPr id="37" name="组合 36"/>
          <p:cNvGrpSpPr/>
          <p:nvPr/>
        </p:nvGrpSpPr>
        <p:grpSpPr>
          <a:xfrm>
            <a:off x="6247892" y="232617"/>
            <a:ext cx="1741513" cy="1692436"/>
            <a:chOff x="2132199" y="770251"/>
            <a:chExt cx="1306135" cy="1269327"/>
          </a:xfrm>
        </p:grpSpPr>
        <p:grpSp>
          <p:nvGrpSpPr>
            <p:cNvPr id="38" name="组合 37"/>
            <p:cNvGrpSpPr/>
            <p:nvPr/>
          </p:nvGrpSpPr>
          <p:grpSpPr>
            <a:xfrm>
              <a:off x="2132199" y="770251"/>
              <a:ext cx="1306135" cy="1269327"/>
              <a:chOff x="4345444" y="2542859"/>
              <a:chExt cx="1810550" cy="1811205"/>
            </a:xfrm>
          </p:grpSpPr>
          <p:grpSp>
            <p:nvGrpSpPr>
              <p:cNvPr id="40" name="组合 39"/>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42" name="同心圆 41"/>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43" name="椭圆 42"/>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41" name="椭圆 40"/>
              <p:cNvSpPr/>
              <p:nvPr/>
            </p:nvSpPr>
            <p:spPr>
              <a:xfrm>
                <a:off x="4565570" y="2763062"/>
                <a:ext cx="1370298" cy="1370793"/>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39" name="TextBox 11"/>
            <p:cNvSpPr txBox="1"/>
            <p:nvPr/>
          </p:nvSpPr>
          <p:spPr>
            <a:xfrm>
              <a:off x="2431244" y="1068589"/>
              <a:ext cx="950693" cy="761747"/>
            </a:xfrm>
            <a:prstGeom prst="rect">
              <a:avLst/>
            </a:prstGeom>
            <a:noFill/>
          </p:spPr>
          <p:txBody>
            <a:bodyPr wrap="square" rtlCol="0">
              <a:spAutoFit/>
            </a:bodyPr>
            <a:lstStyle/>
            <a:p>
              <a:pPr defTabSz="1219200" fontAlgn="base">
                <a:spcBef>
                  <a:spcPct val="0"/>
                </a:spcBef>
                <a:spcAft>
                  <a:spcPct val="0"/>
                </a:spcAft>
              </a:pPr>
              <a:r>
                <a:rPr lang="zh-CN" altLang="en-US" sz="6000" b="1" dirty="0">
                  <a:solidFill>
                    <a:prstClr val="white"/>
                  </a:solidFill>
                  <a:latin typeface="微软雅黑" panose="020B0503020204020204" pitchFamily="34" charset="-122"/>
                  <a:ea typeface="微软雅黑" panose="020B0503020204020204" pitchFamily="34" charset="-122"/>
                </a:rPr>
                <a:t>言</a:t>
              </a:r>
              <a:endParaRPr lang="zh-CN" altLang="en-US" sz="6000" b="1" dirty="0">
                <a:solidFill>
                  <a:prstClr val="white"/>
                </a:solidFill>
                <a:latin typeface="微软雅黑" panose="020B0503020204020204" pitchFamily="34" charset="-122"/>
                <a:ea typeface="微软雅黑" panose="020B0503020204020204" pitchFamily="34" charset="-122"/>
              </a:endParaRPr>
            </a:p>
          </p:txBody>
        </p:sp>
      </p:gr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9535" y="1007684"/>
            <a:ext cx="1553028" cy="1438640"/>
          </a:xfrm>
          <a:prstGeom prst="rect">
            <a:avLst/>
          </a:prstGeom>
        </p:spPr>
      </p:pic>
      <p:grpSp>
        <p:nvGrpSpPr>
          <p:cNvPr id="140" name="Group 4"/>
          <p:cNvGrpSpPr>
            <a:grpSpLocks noChangeAspect="1"/>
          </p:cNvGrpSpPr>
          <p:nvPr/>
        </p:nvGrpSpPr>
        <p:grpSpPr bwMode="auto">
          <a:xfrm>
            <a:off x="1752600" y="6115131"/>
            <a:ext cx="5140325" cy="698500"/>
            <a:chOff x="1003" y="1955"/>
            <a:chExt cx="3238" cy="440"/>
          </a:xfrm>
        </p:grpSpPr>
        <p:sp>
          <p:nvSpPr>
            <p:cNvPr id="141" name="Freeform 5"/>
            <p:cNvSpPr>
              <a:spLocks noEditPoints="1"/>
            </p:cNvSpPr>
            <p:nvPr/>
          </p:nvSpPr>
          <p:spPr bwMode="auto">
            <a:xfrm>
              <a:off x="2622" y="1955"/>
              <a:ext cx="1619" cy="440"/>
            </a:xfrm>
            <a:custGeom>
              <a:avLst/>
              <a:gdLst>
                <a:gd name="T0" fmla="*/ 527 w 1619"/>
                <a:gd name="T1" fmla="*/ 430 h 440"/>
                <a:gd name="T2" fmla="*/ 434 w 1619"/>
                <a:gd name="T3" fmla="*/ 408 h 440"/>
                <a:gd name="T4" fmla="*/ 1570 w 1619"/>
                <a:gd name="T5" fmla="*/ 388 h 440"/>
                <a:gd name="T6" fmla="*/ 536 w 1619"/>
                <a:gd name="T7" fmla="*/ 366 h 440"/>
                <a:gd name="T8" fmla="*/ 1555 w 1619"/>
                <a:gd name="T9" fmla="*/ 140 h 440"/>
                <a:gd name="T10" fmla="*/ 536 w 1619"/>
                <a:gd name="T11" fmla="*/ 116 h 440"/>
                <a:gd name="T12" fmla="*/ 77 w 1619"/>
                <a:gd name="T13" fmla="*/ 355 h 440"/>
                <a:gd name="T14" fmla="*/ 54 w 1619"/>
                <a:gd name="T15" fmla="*/ 150 h 440"/>
                <a:gd name="T16" fmla="*/ 148 w 1619"/>
                <a:gd name="T17" fmla="*/ 355 h 440"/>
                <a:gd name="T18" fmla="*/ 123 w 1619"/>
                <a:gd name="T19" fmla="*/ 150 h 440"/>
                <a:gd name="T20" fmla="*/ 218 w 1619"/>
                <a:gd name="T21" fmla="*/ 355 h 440"/>
                <a:gd name="T22" fmla="*/ 193 w 1619"/>
                <a:gd name="T23" fmla="*/ 150 h 440"/>
                <a:gd name="T24" fmla="*/ 283 w 1619"/>
                <a:gd name="T25" fmla="*/ 355 h 440"/>
                <a:gd name="T26" fmla="*/ 256 w 1619"/>
                <a:gd name="T27" fmla="*/ 150 h 440"/>
                <a:gd name="T28" fmla="*/ 358 w 1619"/>
                <a:gd name="T29" fmla="*/ 355 h 440"/>
                <a:gd name="T30" fmla="*/ 334 w 1619"/>
                <a:gd name="T31" fmla="*/ 150 h 440"/>
                <a:gd name="T32" fmla="*/ 414 w 1619"/>
                <a:gd name="T33" fmla="*/ 355 h 440"/>
                <a:gd name="T34" fmla="*/ 391 w 1619"/>
                <a:gd name="T35" fmla="*/ 150 h 440"/>
                <a:gd name="T36" fmla="*/ 525 w 1619"/>
                <a:gd name="T37" fmla="*/ 355 h 440"/>
                <a:gd name="T38" fmla="*/ 431 w 1619"/>
                <a:gd name="T39" fmla="*/ 150 h 440"/>
                <a:gd name="T40" fmla="*/ 561 w 1619"/>
                <a:gd name="T41" fmla="*/ 355 h 440"/>
                <a:gd name="T42" fmla="*/ 538 w 1619"/>
                <a:gd name="T43" fmla="*/ 150 h 440"/>
                <a:gd name="T44" fmla="*/ 626 w 1619"/>
                <a:gd name="T45" fmla="*/ 355 h 440"/>
                <a:gd name="T46" fmla="*/ 598 w 1619"/>
                <a:gd name="T47" fmla="*/ 150 h 440"/>
                <a:gd name="T48" fmla="*/ 698 w 1619"/>
                <a:gd name="T49" fmla="*/ 355 h 440"/>
                <a:gd name="T50" fmla="*/ 671 w 1619"/>
                <a:gd name="T51" fmla="*/ 150 h 440"/>
                <a:gd name="T52" fmla="*/ 762 w 1619"/>
                <a:gd name="T53" fmla="*/ 355 h 440"/>
                <a:gd name="T54" fmla="*/ 738 w 1619"/>
                <a:gd name="T55" fmla="*/ 150 h 440"/>
                <a:gd name="T56" fmla="*/ 824 w 1619"/>
                <a:gd name="T57" fmla="*/ 355 h 440"/>
                <a:gd name="T58" fmla="*/ 799 w 1619"/>
                <a:gd name="T59" fmla="*/ 150 h 440"/>
                <a:gd name="T60" fmla="*/ 894 w 1619"/>
                <a:gd name="T61" fmla="*/ 355 h 440"/>
                <a:gd name="T62" fmla="*/ 862 w 1619"/>
                <a:gd name="T63" fmla="*/ 150 h 440"/>
                <a:gd name="T64" fmla="*/ 965 w 1619"/>
                <a:gd name="T65" fmla="*/ 355 h 440"/>
                <a:gd name="T66" fmla="*/ 937 w 1619"/>
                <a:gd name="T67" fmla="*/ 150 h 440"/>
                <a:gd name="T68" fmla="*/ 1029 w 1619"/>
                <a:gd name="T69" fmla="*/ 355 h 440"/>
                <a:gd name="T70" fmla="*/ 1001 w 1619"/>
                <a:gd name="T71" fmla="*/ 150 h 440"/>
                <a:gd name="T72" fmla="*/ 1096 w 1619"/>
                <a:gd name="T73" fmla="*/ 355 h 440"/>
                <a:gd name="T74" fmla="*/ 1071 w 1619"/>
                <a:gd name="T75" fmla="*/ 150 h 440"/>
                <a:gd name="T76" fmla="*/ 1159 w 1619"/>
                <a:gd name="T77" fmla="*/ 355 h 440"/>
                <a:gd name="T78" fmla="*/ 1136 w 1619"/>
                <a:gd name="T79" fmla="*/ 150 h 440"/>
                <a:gd name="T80" fmla="*/ 1224 w 1619"/>
                <a:gd name="T81" fmla="*/ 355 h 440"/>
                <a:gd name="T82" fmla="*/ 1203 w 1619"/>
                <a:gd name="T83" fmla="*/ 150 h 440"/>
                <a:gd name="T84" fmla="*/ 1509 w 1619"/>
                <a:gd name="T85" fmla="*/ 355 h 440"/>
                <a:gd name="T86" fmla="*/ 1471 w 1619"/>
                <a:gd name="T87" fmla="*/ 150 h 440"/>
                <a:gd name="T88" fmla="*/ 483 w 1619"/>
                <a:gd name="T89" fmla="*/ 17 h 440"/>
                <a:gd name="T90" fmla="*/ 0 w 1619"/>
                <a:gd name="T91" fmla="*/ 0 h 440"/>
                <a:gd name="T92" fmla="*/ 580 w 1619"/>
                <a:gd name="T93" fmla="*/ 58 h 440"/>
                <a:gd name="T94" fmla="*/ 1215 w 1619"/>
                <a:gd name="T95" fmla="*/ 85 h 440"/>
                <a:gd name="T96" fmla="*/ 1479 w 1619"/>
                <a:gd name="T97" fmla="*/ 58 h 440"/>
                <a:gd name="T98" fmla="*/ 1519 w 1619"/>
                <a:gd name="T99" fmla="*/ 103 h 440"/>
                <a:gd name="T100" fmla="*/ 1543 w 1619"/>
                <a:gd name="T101" fmla="*/ 150 h 440"/>
                <a:gd name="T102" fmla="*/ 1581 w 1619"/>
                <a:gd name="T103" fmla="*/ 396 h 440"/>
                <a:gd name="T104" fmla="*/ 0 w 1619"/>
                <a:gd name="T105" fmla="*/ 440 h 440"/>
                <a:gd name="T106" fmla="*/ 423 w 1619"/>
                <a:gd name="T107" fmla="*/ 367 h 440"/>
                <a:gd name="T108" fmla="*/ 49 w 1619"/>
                <a:gd name="T109" fmla="*/ 138 h 440"/>
                <a:gd name="T110" fmla="*/ 49 w 1619"/>
                <a:gd name="T111" fmla="*/ 118 h 440"/>
                <a:gd name="T112" fmla="*/ 0 w 1619"/>
                <a:gd name="T113" fmla="*/ 51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19" h="440">
                  <a:moveTo>
                    <a:pt x="434" y="408"/>
                  </a:moveTo>
                  <a:lnTo>
                    <a:pt x="434" y="430"/>
                  </a:lnTo>
                  <a:lnTo>
                    <a:pt x="527" y="430"/>
                  </a:lnTo>
                  <a:lnTo>
                    <a:pt x="527" y="408"/>
                  </a:lnTo>
                  <a:lnTo>
                    <a:pt x="434" y="408"/>
                  </a:lnTo>
                  <a:lnTo>
                    <a:pt x="434" y="408"/>
                  </a:lnTo>
                  <a:close/>
                  <a:moveTo>
                    <a:pt x="536" y="366"/>
                  </a:moveTo>
                  <a:lnTo>
                    <a:pt x="536" y="388"/>
                  </a:lnTo>
                  <a:lnTo>
                    <a:pt x="1570" y="388"/>
                  </a:lnTo>
                  <a:lnTo>
                    <a:pt x="1570" y="366"/>
                  </a:lnTo>
                  <a:lnTo>
                    <a:pt x="536" y="366"/>
                  </a:lnTo>
                  <a:lnTo>
                    <a:pt x="536" y="366"/>
                  </a:lnTo>
                  <a:close/>
                  <a:moveTo>
                    <a:pt x="536" y="116"/>
                  </a:moveTo>
                  <a:lnTo>
                    <a:pt x="536" y="140"/>
                  </a:lnTo>
                  <a:lnTo>
                    <a:pt x="1555" y="140"/>
                  </a:lnTo>
                  <a:lnTo>
                    <a:pt x="1555" y="116"/>
                  </a:lnTo>
                  <a:lnTo>
                    <a:pt x="536" y="116"/>
                  </a:lnTo>
                  <a:lnTo>
                    <a:pt x="536" y="116"/>
                  </a:lnTo>
                  <a:close/>
                  <a:moveTo>
                    <a:pt x="54" y="150"/>
                  </a:moveTo>
                  <a:lnTo>
                    <a:pt x="54" y="355"/>
                  </a:lnTo>
                  <a:lnTo>
                    <a:pt x="77" y="355"/>
                  </a:lnTo>
                  <a:lnTo>
                    <a:pt x="77" y="150"/>
                  </a:lnTo>
                  <a:lnTo>
                    <a:pt x="54" y="150"/>
                  </a:lnTo>
                  <a:lnTo>
                    <a:pt x="54" y="150"/>
                  </a:lnTo>
                  <a:close/>
                  <a:moveTo>
                    <a:pt x="123" y="150"/>
                  </a:moveTo>
                  <a:lnTo>
                    <a:pt x="123" y="355"/>
                  </a:lnTo>
                  <a:lnTo>
                    <a:pt x="148" y="355"/>
                  </a:lnTo>
                  <a:lnTo>
                    <a:pt x="148" y="150"/>
                  </a:lnTo>
                  <a:lnTo>
                    <a:pt x="123" y="150"/>
                  </a:lnTo>
                  <a:lnTo>
                    <a:pt x="123" y="150"/>
                  </a:lnTo>
                  <a:close/>
                  <a:moveTo>
                    <a:pt x="193" y="150"/>
                  </a:moveTo>
                  <a:lnTo>
                    <a:pt x="193" y="355"/>
                  </a:lnTo>
                  <a:lnTo>
                    <a:pt x="218" y="355"/>
                  </a:lnTo>
                  <a:lnTo>
                    <a:pt x="218" y="150"/>
                  </a:lnTo>
                  <a:lnTo>
                    <a:pt x="193" y="150"/>
                  </a:lnTo>
                  <a:lnTo>
                    <a:pt x="193" y="150"/>
                  </a:lnTo>
                  <a:close/>
                  <a:moveTo>
                    <a:pt x="256" y="150"/>
                  </a:moveTo>
                  <a:lnTo>
                    <a:pt x="256" y="355"/>
                  </a:lnTo>
                  <a:lnTo>
                    <a:pt x="283" y="355"/>
                  </a:lnTo>
                  <a:lnTo>
                    <a:pt x="283" y="150"/>
                  </a:lnTo>
                  <a:lnTo>
                    <a:pt x="256" y="150"/>
                  </a:lnTo>
                  <a:lnTo>
                    <a:pt x="256" y="150"/>
                  </a:lnTo>
                  <a:close/>
                  <a:moveTo>
                    <a:pt x="334" y="150"/>
                  </a:moveTo>
                  <a:lnTo>
                    <a:pt x="334" y="355"/>
                  </a:lnTo>
                  <a:lnTo>
                    <a:pt x="358" y="355"/>
                  </a:lnTo>
                  <a:lnTo>
                    <a:pt x="358" y="150"/>
                  </a:lnTo>
                  <a:lnTo>
                    <a:pt x="334" y="150"/>
                  </a:lnTo>
                  <a:lnTo>
                    <a:pt x="334" y="150"/>
                  </a:lnTo>
                  <a:close/>
                  <a:moveTo>
                    <a:pt x="391" y="150"/>
                  </a:moveTo>
                  <a:lnTo>
                    <a:pt x="391" y="355"/>
                  </a:lnTo>
                  <a:lnTo>
                    <a:pt x="414" y="355"/>
                  </a:lnTo>
                  <a:lnTo>
                    <a:pt x="414" y="150"/>
                  </a:lnTo>
                  <a:lnTo>
                    <a:pt x="391" y="150"/>
                  </a:lnTo>
                  <a:lnTo>
                    <a:pt x="391" y="150"/>
                  </a:lnTo>
                  <a:close/>
                  <a:moveTo>
                    <a:pt x="431" y="150"/>
                  </a:moveTo>
                  <a:lnTo>
                    <a:pt x="431" y="355"/>
                  </a:lnTo>
                  <a:lnTo>
                    <a:pt x="525" y="355"/>
                  </a:lnTo>
                  <a:lnTo>
                    <a:pt x="525" y="150"/>
                  </a:lnTo>
                  <a:lnTo>
                    <a:pt x="431" y="150"/>
                  </a:lnTo>
                  <a:lnTo>
                    <a:pt x="431" y="150"/>
                  </a:lnTo>
                  <a:close/>
                  <a:moveTo>
                    <a:pt x="538" y="150"/>
                  </a:moveTo>
                  <a:lnTo>
                    <a:pt x="538" y="355"/>
                  </a:lnTo>
                  <a:lnTo>
                    <a:pt x="561" y="355"/>
                  </a:lnTo>
                  <a:lnTo>
                    <a:pt x="561" y="150"/>
                  </a:lnTo>
                  <a:lnTo>
                    <a:pt x="538" y="150"/>
                  </a:lnTo>
                  <a:lnTo>
                    <a:pt x="538" y="150"/>
                  </a:lnTo>
                  <a:close/>
                  <a:moveTo>
                    <a:pt x="598" y="150"/>
                  </a:moveTo>
                  <a:lnTo>
                    <a:pt x="598" y="355"/>
                  </a:lnTo>
                  <a:lnTo>
                    <a:pt x="626" y="355"/>
                  </a:lnTo>
                  <a:lnTo>
                    <a:pt x="626" y="150"/>
                  </a:lnTo>
                  <a:lnTo>
                    <a:pt x="598" y="150"/>
                  </a:lnTo>
                  <a:lnTo>
                    <a:pt x="598" y="150"/>
                  </a:lnTo>
                  <a:close/>
                  <a:moveTo>
                    <a:pt x="671" y="150"/>
                  </a:moveTo>
                  <a:lnTo>
                    <a:pt x="671" y="355"/>
                  </a:lnTo>
                  <a:lnTo>
                    <a:pt x="698" y="355"/>
                  </a:lnTo>
                  <a:lnTo>
                    <a:pt x="698" y="150"/>
                  </a:lnTo>
                  <a:lnTo>
                    <a:pt x="671" y="150"/>
                  </a:lnTo>
                  <a:lnTo>
                    <a:pt x="671" y="150"/>
                  </a:lnTo>
                  <a:close/>
                  <a:moveTo>
                    <a:pt x="738" y="150"/>
                  </a:moveTo>
                  <a:lnTo>
                    <a:pt x="738" y="355"/>
                  </a:lnTo>
                  <a:lnTo>
                    <a:pt x="762" y="355"/>
                  </a:lnTo>
                  <a:lnTo>
                    <a:pt x="762" y="150"/>
                  </a:lnTo>
                  <a:lnTo>
                    <a:pt x="738" y="150"/>
                  </a:lnTo>
                  <a:lnTo>
                    <a:pt x="738" y="150"/>
                  </a:lnTo>
                  <a:close/>
                  <a:moveTo>
                    <a:pt x="799" y="150"/>
                  </a:moveTo>
                  <a:lnTo>
                    <a:pt x="799" y="355"/>
                  </a:lnTo>
                  <a:lnTo>
                    <a:pt x="824" y="355"/>
                  </a:lnTo>
                  <a:lnTo>
                    <a:pt x="824" y="150"/>
                  </a:lnTo>
                  <a:lnTo>
                    <a:pt x="799" y="150"/>
                  </a:lnTo>
                  <a:lnTo>
                    <a:pt x="799" y="150"/>
                  </a:lnTo>
                  <a:close/>
                  <a:moveTo>
                    <a:pt x="862" y="150"/>
                  </a:moveTo>
                  <a:lnTo>
                    <a:pt x="862" y="355"/>
                  </a:lnTo>
                  <a:lnTo>
                    <a:pt x="894" y="355"/>
                  </a:lnTo>
                  <a:lnTo>
                    <a:pt x="894" y="150"/>
                  </a:lnTo>
                  <a:lnTo>
                    <a:pt x="862" y="150"/>
                  </a:lnTo>
                  <a:lnTo>
                    <a:pt x="862" y="150"/>
                  </a:lnTo>
                  <a:close/>
                  <a:moveTo>
                    <a:pt x="937" y="150"/>
                  </a:moveTo>
                  <a:lnTo>
                    <a:pt x="937" y="355"/>
                  </a:lnTo>
                  <a:lnTo>
                    <a:pt x="965" y="355"/>
                  </a:lnTo>
                  <a:lnTo>
                    <a:pt x="965" y="150"/>
                  </a:lnTo>
                  <a:lnTo>
                    <a:pt x="937" y="150"/>
                  </a:lnTo>
                  <a:lnTo>
                    <a:pt x="937" y="150"/>
                  </a:lnTo>
                  <a:close/>
                  <a:moveTo>
                    <a:pt x="1001" y="150"/>
                  </a:moveTo>
                  <a:lnTo>
                    <a:pt x="1001" y="355"/>
                  </a:lnTo>
                  <a:lnTo>
                    <a:pt x="1029" y="355"/>
                  </a:lnTo>
                  <a:lnTo>
                    <a:pt x="1029" y="150"/>
                  </a:lnTo>
                  <a:lnTo>
                    <a:pt x="1001" y="150"/>
                  </a:lnTo>
                  <a:lnTo>
                    <a:pt x="1001" y="150"/>
                  </a:lnTo>
                  <a:close/>
                  <a:moveTo>
                    <a:pt x="1071" y="150"/>
                  </a:moveTo>
                  <a:lnTo>
                    <a:pt x="1071" y="355"/>
                  </a:lnTo>
                  <a:lnTo>
                    <a:pt x="1096" y="355"/>
                  </a:lnTo>
                  <a:lnTo>
                    <a:pt x="1096" y="150"/>
                  </a:lnTo>
                  <a:lnTo>
                    <a:pt x="1071" y="150"/>
                  </a:lnTo>
                  <a:lnTo>
                    <a:pt x="1071" y="150"/>
                  </a:lnTo>
                  <a:close/>
                  <a:moveTo>
                    <a:pt x="1136" y="150"/>
                  </a:moveTo>
                  <a:lnTo>
                    <a:pt x="1136" y="355"/>
                  </a:lnTo>
                  <a:lnTo>
                    <a:pt x="1159" y="355"/>
                  </a:lnTo>
                  <a:lnTo>
                    <a:pt x="1159" y="150"/>
                  </a:lnTo>
                  <a:lnTo>
                    <a:pt x="1136" y="150"/>
                  </a:lnTo>
                  <a:lnTo>
                    <a:pt x="1136" y="150"/>
                  </a:lnTo>
                  <a:close/>
                  <a:moveTo>
                    <a:pt x="1203" y="150"/>
                  </a:moveTo>
                  <a:lnTo>
                    <a:pt x="1203" y="355"/>
                  </a:lnTo>
                  <a:lnTo>
                    <a:pt x="1224" y="355"/>
                  </a:lnTo>
                  <a:lnTo>
                    <a:pt x="1224" y="150"/>
                  </a:lnTo>
                  <a:lnTo>
                    <a:pt x="1203" y="150"/>
                  </a:lnTo>
                  <a:lnTo>
                    <a:pt x="1203" y="150"/>
                  </a:lnTo>
                  <a:close/>
                  <a:moveTo>
                    <a:pt x="1471" y="150"/>
                  </a:moveTo>
                  <a:lnTo>
                    <a:pt x="1471" y="355"/>
                  </a:lnTo>
                  <a:lnTo>
                    <a:pt x="1509" y="355"/>
                  </a:lnTo>
                  <a:lnTo>
                    <a:pt x="1509" y="150"/>
                  </a:lnTo>
                  <a:lnTo>
                    <a:pt x="1471" y="150"/>
                  </a:lnTo>
                  <a:lnTo>
                    <a:pt x="1471" y="150"/>
                  </a:lnTo>
                  <a:close/>
                  <a:moveTo>
                    <a:pt x="9" y="51"/>
                  </a:moveTo>
                  <a:lnTo>
                    <a:pt x="483" y="51"/>
                  </a:lnTo>
                  <a:lnTo>
                    <a:pt x="483" y="17"/>
                  </a:lnTo>
                  <a:lnTo>
                    <a:pt x="9" y="17"/>
                  </a:lnTo>
                  <a:lnTo>
                    <a:pt x="0" y="17"/>
                  </a:lnTo>
                  <a:lnTo>
                    <a:pt x="0" y="0"/>
                  </a:lnTo>
                  <a:lnTo>
                    <a:pt x="500" y="0"/>
                  </a:lnTo>
                  <a:lnTo>
                    <a:pt x="500" y="58"/>
                  </a:lnTo>
                  <a:lnTo>
                    <a:pt x="580" y="58"/>
                  </a:lnTo>
                  <a:lnTo>
                    <a:pt x="580" y="101"/>
                  </a:lnTo>
                  <a:lnTo>
                    <a:pt x="1215" y="101"/>
                  </a:lnTo>
                  <a:lnTo>
                    <a:pt x="1215" y="85"/>
                  </a:lnTo>
                  <a:lnTo>
                    <a:pt x="1253" y="85"/>
                  </a:lnTo>
                  <a:lnTo>
                    <a:pt x="1253" y="58"/>
                  </a:lnTo>
                  <a:lnTo>
                    <a:pt x="1479" y="58"/>
                  </a:lnTo>
                  <a:lnTo>
                    <a:pt x="1479" y="84"/>
                  </a:lnTo>
                  <a:lnTo>
                    <a:pt x="1519" y="84"/>
                  </a:lnTo>
                  <a:lnTo>
                    <a:pt x="1519" y="103"/>
                  </a:lnTo>
                  <a:lnTo>
                    <a:pt x="1581" y="103"/>
                  </a:lnTo>
                  <a:lnTo>
                    <a:pt x="1581" y="150"/>
                  </a:lnTo>
                  <a:lnTo>
                    <a:pt x="1543" y="150"/>
                  </a:lnTo>
                  <a:lnTo>
                    <a:pt x="1543" y="355"/>
                  </a:lnTo>
                  <a:lnTo>
                    <a:pt x="1581" y="355"/>
                  </a:lnTo>
                  <a:lnTo>
                    <a:pt x="1581" y="396"/>
                  </a:lnTo>
                  <a:lnTo>
                    <a:pt x="1619" y="396"/>
                  </a:lnTo>
                  <a:lnTo>
                    <a:pt x="1619" y="440"/>
                  </a:lnTo>
                  <a:lnTo>
                    <a:pt x="0" y="440"/>
                  </a:lnTo>
                  <a:lnTo>
                    <a:pt x="0" y="388"/>
                  </a:lnTo>
                  <a:lnTo>
                    <a:pt x="423" y="388"/>
                  </a:lnTo>
                  <a:lnTo>
                    <a:pt x="423" y="367"/>
                  </a:lnTo>
                  <a:lnTo>
                    <a:pt x="0" y="367"/>
                  </a:lnTo>
                  <a:lnTo>
                    <a:pt x="0" y="138"/>
                  </a:lnTo>
                  <a:lnTo>
                    <a:pt x="49" y="138"/>
                  </a:lnTo>
                  <a:lnTo>
                    <a:pt x="423" y="138"/>
                  </a:lnTo>
                  <a:lnTo>
                    <a:pt x="423" y="118"/>
                  </a:lnTo>
                  <a:lnTo>
                    <a:pt x="49" y="118"/>
                  </a:lnTo>
                  <a:lnTo>
                    <a:pt x="28" y="118"/>
                  </a:lnTo>
                  <a:lnTo>
                    <a:pt x="0" y="118"/>
                  </a:lnTo>
                  <a:lnTo>
                    <a:pt x="0" y="51"/>
                  </a:lnTo>
                  <a:lnTo>
                    <a:pt x="9" y="51"/>
                  </a:lnTo>
                  <a:lnTo>
                    <a:pt x="9" y="51"/>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42" name="Freeform 6"/>
            <p:cNvSpPr>
              <a:spLocks noEditPoints="1"/>
            </p:cNvSpPr>
            <p:nvPr/>
          </p:nvSpPr>
          <p:spPr bwMode="auto">
            <a:xfrm>
              <a:off x="1003" y="1955"/>
              <a:ext cx="1619" cy="440"/>
            </a:xfrm>
            <a:custGeom>
              <a:avLst/>
              <a:gdLst>
                <a:gd name="T0" fmla="*/ 1093 w 1619"/>
                <a:gd name="T1" fmla="*/ 430 h 440"/>
                <a:gd name="T2" fmla="*/ 1186 w 1619"/>
                <a:gd name="T3" fmla="*/ 408 h 440"/>
                <a:gd name="T4" fmla="*/ 49 w 1619"/>
                <a:gd name="T5" fmla="*/ 388 h 440"/>
                <a:gd name="T6" fmla="*/ 1083 w 1619"/>
                <a:gd name="T7" fmla="*/ 366 h 440"/>
                <a:gd name="T8" fmla="*/ 64 w 1619"/>
                <a:gd name="T9" fmla="*/ 140 h 440"/>
                <a:gd name="T10" fmla="*/ 1083 w 1619"/>
                <a:gd name="T11" fmla="*/ 116 h 440"/>
                <a:gd name="T12" fmla="*/ 1542 w 1619"/>
                <a:gd name="T13" fmla="*/ 355 h 440"/>
                <a:gd name="T14" fmla="*/ 1565 w 1619"/>
                <a:gd name="T15" fmla="*/ 150 h 440"/>
                <a:gd name="T16" fmla="*/ 1471 w 1619"/>
                <a:gd name="T17" fmla="*/ 355 h 440"/>
                <a:gd name="T18" fmla="*/ 1496 w 1619"/>
                <a:gd name="T19" fmla="*/ 150 h 440"/>
                <a:gd name="T20" fmla="*/ 1401 w 1619"/>
                <a:gd name="T21" fmla="*/ 355 h 440"/>
                <a:gd name="T22" fmla="*/ 1426 w 1619"/>
                <a:gd name="T23" fmla="*/ 150 h 440"/>
                <a:gd name="T24" fmla="*/ 1337 w 1619"/>
                <a:gd name="T25" fmla="*/ 355 h 440"/>
                <a:gd name="T26" fmla="*/ 1363 w 1619"/>
                <a:gd name="T27" fmla="*/ 150 h 440"/>
                <a:gd name="T28" fmla="*/ 1262 w 1619"/>
                <a:gd name="T29" fmla="*/ 355 h 440"/>
                <a:gd name="T30" fmla="*/ 1287 w 1619"/>
                <a:gd name="T31" fmla="*/ 150 h 440"/>
                <a:gd name="T32" fmla="*/ 1205 w 1619"/>
                <a:gd name="T33" fmla="*/ 355 h 440"/>
                <a:gd name="T34" fmla="*/ 1228 w 1619"/>
                <a:gd name="T35" fmla="*/ 150 h 440"/>
                <a:gd name="T36" fmla="*/ 1094 w 1619"/>
                <a:gd name="T37" fmla="*/ 355 h 440"/>
                <a:gd name="T38" fmla="*/ 1189 w 1619"/>
                <a:gd name="T39" fmla="*/ 150 h 440"/>
                <a:gd name="T40" fmla="*/ 1058 w 1619"/>
                <a:gd name="T41" fmla="*/ 355 h 440"/>
                <a:gd name="T42" fmla="*/ 1081 w 1619"/>
                <a:gd name="T43" fmla="*/ 150 h 440"/>
                <a:gd name="T44" fmla="*/ 993 w 1619"/>
                <a:gd name="T45" fmla="*/ 355 h 440"/>
                <a:gd name="T46" fmla="*/ 1022 w 1619"/>
                <a:gd name="T47" fmla="*/ 150 h 440"/>
                <a:gd name="T48" fmla="*/ 922 w 1619"/>
                <a:gd name="T49" fmla="*/ 355 h 440"/>
                <a:gd name="T50" fmla="*/ 948 w 1619"/>
                <a:gd name="T51" fmla="*/ 150 h 440"/>
                <a:gd name="T52" fmla="*/ 857 w 1619"/>
                <a:gd name="T53" fmla="*/ 355 h 440"/>
                <a:gd name="T54" fmla="*/ 881 w 1619"/>
                <a:gd name="T55" fmla="*/ 150 h 440"/>
                <a:gd name="T56" fmla="*/ 795 w 1619"/>
                <a:gd name="T57" fmla="*/ 355 h 440"/>
                <a:gd name="T58" fmla="*/ 820 w 1619"/>
                <a:gd name="T59" fmla="*/ 150 h 440"/>
                <a:gd name="T60" fmla="*/ 727 w 1619"/>
                <a:gd name="T61" fmla="*/ 355 h 440"/>
                <a:gd name="T62" fmla="*/ 757 w 1619"/>
                <a:gd name="T63" fmla="*/ 150 h 440"/>
                <a:gd name="T64" fmla="*/ 654 w 1619"/>
                <a:gd name="T65" fmla="*/ 355 h 440"/>
                <a:gd name="T66" fmla="*/ 682 w 1619"/>
                <a:gd name="T67" fmla="*/ 150 h 440"/>
                <a:gd name="T68" fmla="*/ 590 w 1619"/>
                <a:gd name="T69" fmla="*/ 355 h 440"/>
                <a:gd name="T70" fmla="*/ 618 w 1619"/>
                <a:gd name="T71" fmla="*/ 150 h 440"/>
                <a:gd name="T72" fmla="*/ 523 w 1619"/>
                <a:gd name="T73" fmla="*/ 355 h 440"/>
                <a:gd name="T74" fmla="*/ 548 w 1619"/>
                <a:gd name="T75" fmla="*/ 150 h 440"/>
                <a:gd name="T76" fmla="*/ 461 w 1619"/>
                <a:gd name="T77" fmla="*/ 355 h 440"/>
                <a:gd name="T78" fmla="*/ 484 w 1619"/>
                <a:gd name="T79" fmla="*/ 150 h 440"/>
                <a:gd name="T80" fmla="*/ 396 w 1619"/>
                <a:gd name="T81" fmla="*/ 355 h 440"/>
                <a:gd name="T82" fmla="*/ 418 w 1619"/>
                <a:gd name="T83" fmla="*/ 150 h 440"/>
                <a:gd name="T84" fmla="*/ 110 w 1619"/>
                <a:gd name="T85" fmla="*/ 355 h 440"/>
                <a:gd name="T86" fmla="*/ 149 w 1619"/>
                <a:gd name="T87" fmla="*/ 150 h 440"/>
                <a:gd name="T88" fmla="*/ 1136 w 1619"/>
                <a:gd name="T89" fmla="*/ 17 h 440"/>
                <a:gd name="T90" fmla="*/ 1619 w 1619"/>
                <a:gd name="T91" fmla="*/ 0 h 440"/>
                <a:gd name="T92" fmla="*/ 1039 w 1619"/>
                <a:gd name="T93" fmla="*/ 58 h 440"/>
                <a:gd name="T94" fmla="*/ 404 w 1619"/>
                <a:gd name="T95" fmla="*/ 85 h 440"/>
                <a:gd name="T96" fmla="*/ 140 w 1619"/>
                <a:gd name="T97" fmla="*/ 58 h 440"/>
                <a:gd name="T98" fmla="*/ 100 w 1619"/>
                <a:gd name="T99" fmla="*/ 103 h 440"/>
                <a:gd name="T100" fmla="*/ 76 w 1619"/>
                <a:gd name="T101" fmla="*/ 150 h 440"/>
                <a:gd name="T102" fmla="*/ 39 w 1619"/>
                <a:gd name="T103" fmla="*/ 396 h 440"/>
                <a:gd name="T104" fmla="*/ 1619 w 1619"/>
                <a:gd name="T105" fmla="*/ 440 h 440"/>
                <a:gd name="T106" fmla="*/ 1196 w 1619"/>
                <a:gd name="T107" fmla="*/ 367 h 440"/>
                <a:gd name="T108" fmla="*/ 1570 w 1619"/>
                <a:gd name="T109" fmla="*/ 138 h 440"/>
                <a:gd name="T110" fmla="*/ 1570 w 1619"/>
                <a:gd name="T111" fmla="*/ 118 h 440"/>
                <a:gd name="T112" fmla="*/ 1619 w 1619"/>
                <a:gd name="T113" fmla="*/ 51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19" h="440">
                  <a:moveTo>
                    <a:pt x="1186" y="408"/>
                  </a:moveTo>
                  <a:lnTo>
                    <a:pt x="1186" y="430"/>
                  </a:lnTo>
                  <a:lnTo>
                    <a:pt x="1093" y="430"/>
                  </a:lnTo>
                  <a:lnTo>
                    <a:pt x="1093" y="408"/>
                  </a:lnTo>
                  <a:lnTo>
                    <a:pt x="1186" y="408"/>
                  </a:lnTo>
                  <a:lnTo>
                    <a:pt x="1186" y="408"/>
                  </a:lnTo>
                  <a:close/>
                  <a:moveTo>
                    <a:pt x="1083" y="366"/>
                  </a:moveTo>
                  <a:lnTo>
                    <a:pt x="1083" y="388"/>
                  </a:lnTo>
                  <a:lnTo>
                    <a:pt x="49" y="388"/>
                  </a:lnTo>
                  <a:lnTo>
                    <a:pt x="49" y="366"/>
                  </a:lnTo>
                  <a:lnTo>
                    <a:pt x="1083" y="366"/>
                  </a:lnTo>
                  <a:lnTo>
                    <a:pt x="1083" y="366"/>
                  </a:lnTo>
                  <a:close/>
                  <a:moveTo>
                    <a:pt x="1083" y="116"/>
                  </a:moveTo>
                  <a:lnTo>
                    <a:pt x="1083" y="140"/>
                  </a:lnTo>
                  <a:lnTo>
                    <a:pt x="64" y="140"/>
                  </a:lnTo>
                  <a:lnTo>
                    <a:pt x="64" y="116"/>
                  </a:lnTo>
                  <a:lnTo>
                    <a:pt x="1083" y="116"/>
                  </a:lnTo>
                  <a:lnTo>
                    <a:pt x="1083" y="116"/>
                  </a:lnTo>
                  <a:close/>
                  <a:moveTo>
                    <a:pt x="1565" y="150"/>
                  </a:moveTo>
                  <a:lnTo>
                    <a:pt x="1565" y="355"/>
                  </a:lnTo>
                  <a:lnTo>
                    <a:pt x="1542" y="355"/>
                  </a:lnTo>
                  <a:lnTo>
                    <a:pt x="1542" y="150"/>
                  </a:lnTo>
                  <a:lnTo>
                    <a:pt x="1565" y="150"/>
                  </a:lnTo>
                  <a:lnTo>
                    <a:pt x="1565" y="150"/>
                  </a:lnTo>
                  <a:close/>
                  <a:moveTo>
                    <a:pt x="1496" y="150"/>
                  </a:moveTo>
                  <a:lnTo>
                    <a:pt x="1496" y="355"/>
                  </a:lnTo>
                  <a:lnTo>
                    <a:pt x="1471" y="355"/>
                  </a:lnTo>
                  <a:lnTo>
                    <a:pt x="1471" y="150"/>
                  </a:lnTo>
                  <a:lnTo>
                    <a:pt x="1496" y="150"/>
                  </a:lnTo>
                  <a:lnTo>
                    <a:pt x="1496" y="150"/>
                  </a:lnTo>
                  <a:close/>
                  <a:moveTo>
                    <a:pt x="1426" y="150"/>
                  </a:moveTo>
                  <a:lnTo>
                    <a:pt x="1426" y="355"/>
                  </a:lnTo>
                  <a:lnTo>
                    <a:pt x="1401" y="355"/>
                  </a:lnTo>
                  <a:lnTo>
                    <a:pt x="1401" y="150"/>
                  </a:lnTo>
                  <a:lnTo>
                    <a:pt x="1426" y="150"/>
                  </a:lnTo>
                  <a:lnTo>
                    <a:pt x="1426" y="150"/>
                  </a:lnTo>
                  <a:close/>
                  <a:moveTo>
                    <a:pt x="1363" y="150"/>
                  </a:moveTo>
                  <a:lnTo>
                    <a:pt x="1363" y="355"/>
                  </a:lnTo>
                  <a:lnTo>
                    <a:pt x="1337" y="355"/>
                  </a:lnTo>
                  <a:lnTo>
                    <a:pt x="1337" y="150"/>
                  </a:lnTo>
                  <a:lnTo>
                    <a:pt x="1363" y="150"/>
                  </a:lnTo>
                  <a:lnTo>
                    <a:pt x="1363" y="150"/>
                  </a:lnTo>
                  <a:close/>
                  <a:moveTo>
                    <a:pt x="1287" y="150"/>
                  </a:moveTo>
                  <a:lnTo>
                    <a:pt x="1287" y="355"/>
                  </a:lnTo>
                  <a:lnTo>
                    <a:pt x="1262" y="355"/>
                  </a:lnTo>
                  <a:lnTo>
                    <a:pt x="1262" y="150"/>
                  </a:lnTo>
                  <a:lnTo>
                    <a:pt x="1287" y="150"/>
                  </a:lnTo>
                  <a:lnTo>
                    <a:pt x="1287" y="150"/>
                  </a:lnTo>
                  <a:close/>
                  <a:moveTo>
                    <a:pt x="1228" y="150"/>
                  </a:moveTo>
                  <a:lnTo>
                    <a:pt x="1228" y="355"/>
                  </a:lnTo>
                  <a:lnTo>
                    <a:pt x="1205" y="355"/>
                  </a:lnTo>
                  <a:lnTo>
                    <a:pt x="1205" y="150"/>
                  </a:lnTo>
                  <a:lnTo>
                    <a:pt x="1228" y="150"/>
                  </a:lnTo>
                  <a:lnTo>
                    <a:pt x="1228" y="150"/>
                  </a:lnTo>
                  <a:close/>
                  <a:moveTo>
                    <a:pt x="1189" y="150"/>
                  </a:moveTo>
                  <a:lnTo>
                    <a:pt x="1189" y="355"/>
                  </a:lnTo>
                  <a:lnTo>
                    <a:pt x="1094" y="355"/>
                  </a:lnTo>
                  <a:lnTo>
                    <a:pt x="1094" y="150"/>
                  </a:lnTo>
                  <a:lnTo>
                    <a:pt x="1189" y="150"/>
                  </a:lnTo>
                  <a:lnTo>
                    <a:pt x="1189" y="150"/>
                  </a:lnTo>
                  <a:close/>
                  <a:moveTo>
                    <a:pt x="1081" y="150"/>
                  </a:moveTo>
                  <a:lnTo>
                    <a:pt x="1081" y="355"/>
                  </a:lnTo>
                  <a:lnTo>
                    <a:pt x="1058" y="355"/>
                  </a:lnTo>
                  <a:lnTo>
                    <a:pt x="1058" y="150"/>
                  </a:lnTo>
                  <a:lnTo>
                    <a:pt x="1081" y="150"/>
                  </a:lnTo>
                  <a:lnTo>
                    <a:pt x="1081" y="150"/>
                  </a:lnTo>
                  <a:close/>
                  <a:moveTo>
                    <a:pt x="1022" y="150"/>
                  </a:moveTo>
                  <a:lnTo>
                    <a:pt x="1022" y="355"/>
                  </a:lnTo>
                  <a:lnTo>
                    <a:pt x="993" y="355"/>
                  </a:lnTo>
                  <a:lnTo>
                    <a:pt x="993" y="150"/>
                  </a:lnTo>
                  <a:lnTo>
                    <a:pt x="1022" y="150"/>
                  </a:lnTo>
                  <a:lnTo>
                    <a:pt x="1022" y="150"/>
                  </a:lnTo>
                  <a:close/>
                  <a:moveTo>
                    <a:pt x="948" y="150"/>
                  </a:moveTo>
                  <a:lnTo>
                    <a:pt x="948" y="355"/>
                  </a:lnTo>
                  <a:lnTo>
                    <a:pt x="922" y="355"/>
                  </a:lnTo>
                  <a:lnTo>
                    <a:pt x="922" y="150"/>
                  </a:lnTo>
                  <a:lnTo>
                    <a:pt x="948" y="150"/>
                  </a:lnTo>
                  <a:lnTo>
                    <a:pt x="948" y="150"/>
                  </a:lnTo>
                  <a:close/>
                  <a:moveTo>
                    <a:pt x="881" y="150"/>
                  </a:moveTo>
                  <a:lnTo>
                    <a:pt x="881" y="355"/>
                  </a:lnTo>
                  <a:lnTo>
                    <a:pt x="857" y="355"/>
                  </a:lnTo>
                  <a:lnTo>
                    <a:pt x="857" y="150"/>
                  </a:lnTo>
                  <a:lnTo>
                    <a:pt x="881" y="150"/>
                  </a:lnTo>
                  <a:lnTo>
                    <a:pt x="881" y="150"/>
                  </a:lnTo>
                  <a:close/>
                  <a:moveTo>
                    <a:pt x="820" y="150"/>
                  </a:moveTo>
                  <a:lnTo>
                    <a:pt x="820" y="355"/>
                  </a:lnTo>
                  <a:lnTo>
                    <a:pt x="795" y="355"/>
                  </a:lnTo>
                  <a:lnTo>
                    <a:pt x="795" y="150"/>
                  </a:lnTo>
                  <a:lnTo>
                    <a:pt x="820" y="150"/>
                  </a:lnTo>
                  <a:lnTo>
                    <a:pt x="820" y="150"/>
                  </a:lnTo>
                  <a:close/>
                  <a:moveTo>
                    <a:pt x="757" y="150"/>
                  </a:moveTo>
                  <a:lnTo>
                    <a:pt x="757" y="355"/>
                  </a:lnTo>
                  <a:lnTo>
                    <a:pt x="727" y="355"/>
                  </a:lnTo>
                  <a:lnTo>
                    <a:pt x="727" y="150"/>
                  </a:lnTo>
                  <a:lnTo>
                    <a:pt x="757" y="150"/>
                  </a:lnTo>
                  <a:lnTo>
                    <a:pt x="757" y="150"/>
                  </a:lnTo>
                  <a:close/>
                  <a:moveTo>
                    <a:pt x="682" y="150"/>
                  </a:moveTo>
                  <a:lnTo>
                    <a:pt x="682" y="355"/>
                  </a:lnTo>
                  <a:lnTo>
                    <a:pt x="654" y="355"/>
                  </a:lnTo>
                  <a:lnTo>
                    <a:pt x="654" y="150"/>
                  </a:lnTo>
                  <a:lnTo>
                    <a:pt x="682" y="150"/>
                  </a:lnTo>
                  <a:lnTo>
                    <a:pt x="682" y="150"/>
                  </a:lnTo>
                  <a:close/>
                  <a:moveTo>
                    <a:pt x="618" y="150"/>
                  </a:moveTo>
                  <a:lnTo>
                    <a:pt x="618" y="355"/>
                  </a:lnTo>
                  <a:lnTo>
                    <a:pt x="590" y="355"/>
                  </a:lnTo>
                  <a:lnTo>
                    <a:pt x="590" y="150"/>
                  </a:lnTo>
                  <a:lnTo>
                    <a:pt x="618" y="150"/>
                  </a:lnTo>
                  <a:lnTo>
                    <a:pt x="618" y="150"/>
                  </a:lnTo>
                  <a:close/>
                  <a:moveTo>
                    <a:pt x="548" y="150"/>
                  </a:moveTo>
                  <a:lnTo>
                    <a:pt x="548" y="355"/>
                  </a:lnTo>
                  <a:lnTo>
                    <a:pt x="523" y="355"/>
                  </a:lnTo>
                  <a:lnTo>
                    <a:pt x="523" y="150"/>
                  </a:lnTo>
                  <a:lnTo>
                    <a:pt x="548" y="150"/>
                  </a:lnTo>
                  <a:lnTo>
                    <a:pt x="548" y="150"/>
                  </a:lnTo>
                  <a:close/>
                  <a:moveTo>
                    <a:pt x="484" y="150"/>
                  </a:moveTo>
                  <a:lnTo>
                    <a:pt x="484" y="355"/>
                  </a:lnTo>
                  <a:lnTo>
                    <a:pt x="461" y="355"/>
                  </a:lnTo>
                  <a:lnTo>
                    <a:pt x="461" y="150"/>
                  </a:lnTo>
                  <a:lnTo>
                    <a:pt x="484" y="150"/>
                  </a:lnTo>
                  <a:lnTo>
                    <a:pt x="484" y="150"/>
                  </a:lnTo>
                  <a:close/>
                  <a:moveTo>
                    <a:pt x="418" y="150"/>
                  </a:moveTo>
                  <a:lnTo>
                    <a:pt x="418" y="355"/>
                  </a:lnTo>
                  <a:lnTo>
                    <a:pt x="396" y="355"/>
                  </a:lnTo>
                  <a:lnTo>
                    <a:pt x="396" y="150"/>
                  </a:lnTo>
                  <a:lnTo>
                    <a:pt x="418" y="150"/>
                  </a:lnTo>
                  <a:lnTo>
                    <a:pt x="418" y="150"/>
                  </a:lnTo>
                  <a:close/>
                  <a:moveTo>
                    <a:pt x="149" y="150"/>
                  </a:moveTo>
                  <a:lnTo>
                    <a:pt x="149" y="355"/>
                  </a:lnTo>
                  <a:lnTo>
                    <a:pt x="110" y="355"/>
                  </a:lnTo>
                  <a:lnTo>
                    <a:pt x="110" y="150"/>
                  </a:lnTo>
                  <a:lnTo>
                    <a:pt x="149" y="150"/>
                  </a:lnTo>
                  <a:lnTo>
                    <a:pt x="149" y="150"/>
                  </a:lnTo>
                  <a:close/>
                  <a:moveTo>
                    <a:pt x="1610" y="51"/>
                  </a:moveTo>
                  <a:lnTo>
                    <a:pt x="1136" y="51"/>
                  </a:lnTo>
                  <a:lnTo>
                    <a:pt x="1136" y="17"/>
                  </a:lnTo>
                  <a:lnTo>
                    <a:pt x="1610" y="17"/>
                  </a:lnTo>
                  <a:lnTo>
                    <a:pt x="1619" y="17"/>
                  </a:lnTo>
                  <a:lnTo>
                    <a:pt x="1619" y="0"/>
                  </a:lnTo>
                  <a:lnTo>
                    <a:pt x="1119" y="0"/>
                  </a:lnTo>
                  <a:lnTo>
                    <a:pt x="1119" y="58"/>
                  </a:lnTo>
                  <a:lnTo>
                    <a:pt x="1039" y="58"/>
                  </a:lnTo>
                  <a:lnTo>
                    <a:pt x="1039" y="101"/>
                  </a:lnTo>
                  <a:lnTo>
                    <a:pt x="404" y="101"/>
                  </a:lnTo>
                  <a:lnTo>
                    <a:pt x="404" y="85"/>
                  </a:lnTo>
                  <a:lnTo>
                    <a:pt x="366" y="85"/>
                  </a:lnTo>
                  <a:lnTo>
                    <a:pt x="366" y="58"/>
                  </a:lnTo>
                  <a:lnTo>
                    <a:pt x="140" y="58"/>
                  </a:lnTo>
                  <a:lnTo>
                    <a:pt x="140" y="84"/>
                  </a:lnTo>
                  <a:lnTo>
                    <a:pt x="100" y="84"/>
                  </a:lnTo>
                  <a:lnTo>
                    <a:pt x="100" y="103"/>
                  </a:lnTo>
                  <a:lnTo>
                    <a:pt x="39" y="103"/>
                  </a:lnTo>
                  <a:lnTo>
                    <a:pt x="39" y="150"/>
                  </a:lnTo>
                  <a:lnTo>
                    <a:pt x="76" y="150"/>
                  </a:lnTo>
                  <a:lnTo>
                    <a:pt x="76" y="355"/>
                  </a:lnTo>
                  <a:lnTo>
                    <a:pt x="39" y="355"/>
                  </a:lnTo>
                  <a:lnTo>
                    <a:pt x="39" y="396"/>
                  </a:lnTo>
                  <a:lnTo>
                    <a:pt x="0" y="396"/>
                  </a:lnTo>
                  <a:lnTo>
                    <a:pt x="0" y="440"/>
                  </a:lnTo>
                  <a:lnTo>
                    <a:pt x="1619" y="440"/>
                  </a:lnTo>
                  <a:lnTo>
                    <a:pt x="1619" y="388"/>
                  </a:lnTo>
                  <a:lnTo>
                    <a:pt x="1196" y="388"/>
                  </a:lnTo>
                  <a:lnTo>
                    <a:pt x="1196" y="367"/>
                  </a:lnTo>
                  <a:lnTo>
                    <a:pt x="1619" y="367"/>
                  </a:lnTo>
                  <a:lnTo>
                    <a:pt x="1619" y="138"/>
                  </a:lnTo>
                  <a:lnTo>
                    <a:pt x="1570" y="138"/>
                  </a:lnTo>
                  <a:lnTo>
                    <a:pt x="1196" y="138"/>
                  </a:lnTo>
                  <a:lnTo>
                    <a:pt x="1196" y="118"/>
                  </a:lnTo>
                  <a:lnTo>
                    <a:pt x="1570" y="118"/>
                  </a:lnTo>
                  <a:lnTo>
                    <a:pt x="1591" y="118"/>
                  </a:lnTo>
                  <a:lnTo>
                    <a:pt x="1619" y="118"/>
                  </a:lnTo>
                  <a:lnTo>
                    <a:pt x="1619" y="51"/>
                  </a:lnTo>
                  <a:lnTo>
                    <a:pt x="1610" y="51"/>
                  </a:lnTo>
                  <a:lnTo>
                    <a:pt x="1610" y="51"/>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Calibri" panose="020F0502020204030204"/>
                <a:ea typeface="宋体" panose="02010600030101010101" pitchFamily="2" charset="-122"/>
                <a:cs typeface="+mn-cs"/>
              </a:endParaRPr>
            </a:p>
          </p:txBody>
        </p:sp>
        <p:sp>
          <p:nvSpPr>
            <p:cNvPr id="143" name="Oval 7"/>
            <p:cNvSpPr>
              <a:spLocks noChangeArrowheads="1"/>
            </p:cNvSpPr>
            <p:nvPr/>
          </p:nvSpPr>
          <p:spPr bwMode="auto">
            <a:xfrm>
              <a:off x="2595" y="2058"/>
              <a:ext cx="55" cy="56"/>
            </a:xfrm>
            <a:prstGeom prst="ellipse">
              <a:avLst/>
            </a:prstGeom>
            <a:solidFill>
              <a:schemeClr val="bg1"/>
            </a:solidFill>
            <a:ln w="23813" cap="flat">
              <a:solidFill>
                <a:srgbClr val="C00000"/>
              </a:solidFill>
              <a:prstDash val="solid"/>
              <a:miter lim="800000"/>
            </a:ln>
          </p:spPr>
          <p:txBody>
            <a:bodyPr vert="horz" wrap="square" lIns="91440" tIns="45720" rIns="91440" bIns="45720" numCol="1" anchor="t" anchorCtr="0" compatLnSpc="1"/>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5" name="组合 4"/>
          <p:cNvGrpSpPr/>
          <p:nvPr/>
        </p:nvGrpSpPr>
        <p:grpSpPr>
          <a:xfrm>
            <a:off x="1597660" y="2992120"/>
            <a:ext cx="1894205" cy="551999"/>
            <a:chOff x="-718574" y="2471579"/>
            <a:chExt cx="327978" cy="1494781"/>
          </a:xfrm>
        </p:grpSpPr>
        <p:sp>
          <p:nvSpPr>
            <p:cNvPr id="11" name="Rectangle 11"/>
            <p:cNvSpPr>
              <a:spLocks noChangeArrowheads="1"/>
            </p:cNvSpPr>
            <p:nvPr/>
          </p:nvSpPr>
          <p:spPr bwMode="auto">
            <a:xfrm>
              <a:off x="-718574" y="2471579"/>
              <a:ext cx="327978" cy="1492804"/>
            </a:xfrm>
            <a:prstGeom prst="rect">
              <a:avLst/>
            </a:prstGeom>
            <a:solidFill>
              <a:srgbClr val="C00000"/>
            </a:solidFill>
            <a:ln w="28575">
              <a:gradFill>
                <a:gsLst>
                  <a:gs pos="100000">
                    <a:schemeClr val="bg1"/>
                  </a:gs>
                  <a:gs pos="0">
                    <a:schemeClr val="bg1">
                      <a:lumMod val="85000"/>
                    </a:schemeClr>
                  </a:gs>
                </a:gsLst>
                <a:lin ang="5400000" scaled="0"/>
              </a:gradFill>
            </a:ln>
            <a:effectLst/>
          </p:spPr>
          <p:txBody>
            <a:bodyPr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2000" b="0" i="0" u="none" strike="noStrike" kern="1200" cap="none" spc="0" normalizeH="0" baseline="0" noProof="0">
                <a:ln>
                  <a:noFill/>
                </a:ln>
                <a:blipFill dpi="0" rotWithShape="1">
                  <a:blip r:embed="rId2">
                    <a:extLst>
                      <a:ext uri="{28A0092B-C50C-407E-A947-70E740481C1C}">
                        <a14:useLocalDpi xmlns:a14="http://schemas.microsoft.com/office/drawing/2010/main" val="0"/>
                      </a:ext>
                    </a:extLst>
                  </a:blip>
                  <a:srcRect/>
                  <a:stretch>
                    <a:fillRect/>
                  </a:stretch>
                </a:blipFill>
                <a:effectLst/>
                <a:uLnTx/>
                <a:uFillTx/>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endParaRPr>
            </a:p>
          </p:txBody>
        </p:sp>
        <p:sp>
          <p:nvSpPr>
            <p:cNvPr id="13" name="矩形 38"/>
            <p:cNvSpPr>
              <a:spLocks noChangeArrowheads="1"/>
            </p:cNvSpPr>
            <p:nvPr/>
          </p:nvSpPr>
          <p:spPr bwMode="auto">
            <a:xfrm>
              <a:off x="-704430" y="2556335"/>
              <a:ext cx="299684" cy="14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scene3d>
                <a:camera prst="orthographicFront"/>
                <a:lightRig rig="threePt" dir="t"/>
              </a:scene3d>
            </a:bodyPr>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solidFill>
                    <a:srgbClr val="FFC000"/>
                  </a:solidFill>
                  <a:effectLst>
                    <a:outerShdw blurRad="38100" dist="19050" dir="2700000" algn="tl" rotWithShape="0">
                      <a:schemeClr val="dk1">
                        <a:alpha val="40000"/>
                      </a:schemeClr>
                    </a:outerShdw>
                  </a:effectLst>
                  <a:uLnTx/>
                  <a:uFillTx/>
                  <a:latin typeface="等线" panose="020F0502020204030204"/>
                  <a:ea typeface="微软雅黑" panose="020B0503020204020204" pitchFamily="34" charset="-122"/>
                  <a:cs typeface="+mn-cs"/>
                  <a:sym typeface="方正兰亭黑_GBK" pitchFamily="2" charset="-122"/>
                </a:rPr>
                <a:t>总体目标</a:t>
              </a:r>
              <a:endParaRPr kumimoji="0" lang="zh-CN" altLang="en-US" sz="2800" b="1" i="0" u="none" strike="noStrike" kern="1200" cap="none" spc="0" normalizeH="0" baseline="0" noProof="0" dirty="0">
                <a:solidFill>
                  <a:srgbClr val="FFC000"/>
                </a:solidFill>
                <a:effectLst>
                  <a:outerShdw blurRad="38100" dist="19050" dir="2700000" algn="tl" rotWithShape="0">
                    <a:schemeClr val="dk1">
                      <a:alpha val="40000"/>
                    </a:schemeClr>
                  </a:outerShdw>
                </a:effectLst>
                <a:uLnTx/>
                <a:uFillTx/>
                <a:latin typeface="等线" panose="020F0502020204030204"/>
                <a:ea typeface="微软雅黑" panose="020B0503020204020204" pitchFamily="34" charset="-122"/>
                <a:cs typeface="+mn-cs"/>
                <a:sym typeface="方正兰亭黑_GBK"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3" grpId="0"/>
      <p:bldP spid="23" grpId="0" bldLvl="0" animBg="1"/>
      <p:bldP spid="24" grpId="0" bldLvl="0" animBg="1"/>
      <p:bldP spid="34" grpId="0" bldLvl="0" animBg="1"/>
      <p:bldP spid="3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575439" y="358544"/>
            <a:ext cx="3137307" cy="3137307"/>
            <a:chOff x="304800" y="673100"/>
            <a:chExt cx="4000500" cy="4000500"/>
          </a:xfrm>
          <a:effectLst>
            <a:outerShdw blurRad="444500" dist="254000" dir="6840000" algn="tr" rotWithShape="0">
              <a:prstClr val="black">
                <a:alpha val="50000"/>
              </a:prstClr>
            </a:outerShdw>
          </a:effectLst>
        </p:grpSpPr>
        <p:sp>
          <p:nvSpPr>
            <p:cNvPr id="19" name="同心圆 1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sp>
          <p:nvSpPr>
            <p:cNvPr id="20" name="椭圆 19"/>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dirty="0">
                <a:solidFill>
                  <a:srgbClr val="C00000"/>
                </a:solidFill>
                <a:latin typeface="微软雅黑" panose="020B0503020204020204" pitchFamily="34" charset="-122"/>
                <a:ea typeface="微软雅黑" panose="020B0503020204020204" pitchFamily="34" charset="-122"/>
              </a:endParaRPr>
            </a:p>
          </p:txBody>
        </p:sp>
      </p:grpSp>
      <p:sp>
        <p:nvSpPr>
          <p:cNvPr id="21" name="矩形 20"/>
          <p:cNvSpPr/>
          <p:nvPr/>
        </p:nvSpPr>
        <p:spPr>
          <a:xfrm>
            <a:off x="1042715" y="1455097"/>
            <a:ext cx="2202931" cy="1118319"/>
          </a:xfrm>
          <a:prstGeom prst="rect">
            <a:avLst/>
          </a:prstGeom>
        </p:spPr>
        <p:txBody>
          <a:bodyPr wrap="square">
            <a:spAutoFit/>
          </a:bodyPr>
          <a:lstStyle/>
          <a:p>
            <a:pPr defTabSz="1245870">
              <a:defRPr/>
            </a:pPr>
            <a:r>
              <a:rPr lang="zh-CN" altLang="en-US" sz="6665" b="1" kern="0" dirty="0">
                <a:solidFill>
                  <a:schemeClr val="accent1"/>
                </a:solidFill>
                <a:latin typeface="微软雅黑" panose="020B0503020204020204" pitchFamily="34" charset="-122"/>
                <a:ea typeface="微软雅黑" panose="020B0503020204020204" pitchFamily="34" charset="-122"/>
              </a:rPr>
              <a:t>目 录</a:t>
            </a:r>
            <a:endParaRPr lang="zh-CN" altLang="en-US" sz="6665" b="1" kern="0" dirty="0">
              <a:solidFill>
                <a:schemeClr val="accent1"/>
              </a:solidFill>
              <a:latin typeface="微软雅黑" panose="020B0503020204020204" pitchFamily="34" charset="-122"/>
              <a:ea typeface="微软雅黑" panose="020B0503020204020204" pitchFamily="34" charset="-122"/>
            </a:endParaRPr>
          </a:p>
        </p:txBody>
      </p:sp>
      <p:grpSp>
        <p:nvGrpSpPr>
          <p:cNvPr id="84" name="组合 83"/>
          <p:cNvGrpSpPr/>
          <p:nvPr/>
        </p:nvGrpSpPr>
        <p:grpSpPr>
          <a:xfrm>
            <a:off x="5484234" y="3358764"/>
            <a:ext cx="2136304" cy="1812531"/>
            <a:chOff x="5553262" y="2638733"/>
            <a:chExt cx="2397222" cy="2093640"/>
          </a:xfrm>
        </p:grpSpPr>
        <p:grpSp>
          <p:nvGrpSpPr>
            <p:cNvPr id="85" name="组合 84"/>
            <p:cNvGrpSpPr/>
            <p:nvPr/>
          </p:nvGrpSpPr>
          <p:grpSpPr>
            <a:xfrm>
              <a:off x="5553262" y="2638733"/>
              <a:ext cx="2397222" cy="2093640"/>
              <a:chOff x="5553262" y="2638733"/>
              <a:chExt cx="2397222" cy="2093640"/>
            </a:xfrm>
          </p:grpSpPr>
          <p:grpSp>
            <p:nvGrpSpPr>
              <p:cNvPr id="87" name="组合 86"/>
              <p:cNvGrpSpPr/>
              <p:nvPr/>
            </p:nvGrpSpPr>
            <p:grpSpPr>
              <a:xfrm>
                <a:off x="5553262" y="2638733"/>
                <a:ext cx="2397222" cy="2093640"/>
                <a:chOff x="1511944" y="2420246"/>
                <a:chExt cx="2627152" cy="2294453"/>
              </a:xfrm>
              <a:effectLst>
                <a:outerShdw blurRad="203200" dist="38100" dir="3780000" sx="103000" sy="103000" algn="t" rotWithShape="0">
                  <a:prstClr val="black">
                    <a:alpha val="25000"/>
                  </a:prstClr>
                </a:outerShdw>
              </a:effectLst>
            </p:grpSpPr>
            <p:sp>
              <p:nvSpPr>
                <p:cNvPr id="89"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121920" tIns="60960" rIns="121920" bIns="60960" numCol="1" anchor="t" anchorCtr="0" compatLnSpc="1"/>
                <a:lstStyle/>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90"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121920" tIns="60960" rIns="121920" bIns="60960" numCol="1" anchor="t" anchorCtr="0" compatLnSpc="1"/>
                <a:lstStyle/>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grpSp>
          <p:sp>
            <p:nvSpPr>
              <p:cNvPr id="88" name="Freeform 7"/>
              <p:cNvSpPr/>
              <p:nvPr/>
            </p:nvSpPr>
            <p:spPr bwMode="auto">
              <a:xfrm>
                <a:off x="5864945" y="2882683"/>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chemeClr val="accent3"/>
              </a:solidFill>
              <a:ln w="7938" cap="flat">
                <a:noFill/>
                <a:prstDash val="solid"/>
                <a:miter lim="800000"/>
              </a:ln>
              <a:effectLst/>
            </p:spPr>
            <p:txBody>
              <a:bodyPr vert="horz" wrap="square" lIns="121920" tIns="60960" rIns="121920" bIns="60960" numCol="1" anchor="t" anchorCtr="0" compatLnSpc="1"/>
              <a:lstStyle/>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grpSp>
        <p:sp>
          <p:nvSpPr>
            <p:cNvPr id="86" name="TextBox 85"/>
            <p:cNvSpPr txBox="1"/>
            <p:nvPr/>
          </p:nvSpPr>
          <p:spPr>
            <a:xfrm>
              <a:off x="6259489" y="3195984"/>
              <a:ext cx="1273333" cy="958663"/>
            </a:xfrm>
            <a:prstGeom prst="rect">
              <a:avLst/>
            </a:prstGeom>
            <a:noFill/>
          </p:spPr>
          <p:txBody>
            <a:bodyPr wrap="square" rtlCol="0">
              <a:spAutoFit/>
            </a:bodyPr>
            <a:lstStyle/>
            <a:p>
              <a:pPr defTabSz="1219200" fontAlgn="base">
                <a:spcBef>
                  <a:spcPct val="0"/>
                </a:spcBef>
                <a:spcAft>
                  <a:spcPct val="0"/>
                </a:spcAft>
              </a:pPr>
              <a:r>
                <a:rPr lang="en-US" altLang="zh-CN" sz="4800" b="1" dirty="0">
                  <a:solidFill>
                    <a:prstClr val="white"/>
                  </a:solidFill>
                  <a:latin typeface="微软雅黑" panose="020B0503020204020204" pitchFamily="34" charset="-122"/>
                  <a:ea typeface="微软雅黑" panose="020B0503020204020204" pitchFamily="34" charset="-122"/>
                </a:rPr>
                <a:t>03</a:t>
              </a:r>
              <a:endParaRPr lang="en-US" altLang="zh-CN" sz="4800" b="1" dirty="0">
                <a:solidFill>
                  <a:prstClr val="white"/>
                </a:solidFill>
                <a:latin typeface="微软雅黑" panose="020B0503020204020204" pitchFamily="34" charset="-122"/>
                <a:ea typeface="微软雅黑" panose="020B0503020204020204" pitchFamily="34" charset="-122"/>
              </a:endParaRPr>
            </a:p>
          </p:txBody>
        </p:sp>
      </p:grpSp>
      <p:grpSp>
        <p:nvGrpSpPr>
          <p:cNvPr id="91" name="组合 90"/>
          <p:cNvGrpSpPr/>
          <p:nvPr/>
        </p:nvGrpSpPr>
        <p:grpSpPr>
          <a:xfrm>
            <a:off x="2216229" y="3368040"/>
            <a:ext cx="2136304" cy="1812531"/>
            <a:chOff x="1881842" y="2656049"/>
            <a:chExt cx="2397222" cy="2093640"/>
          </a:xfrm>
        </p:grpSpPr>
        <p:grpSp>
          <p:nvGrpSpPr>
            <p:cNvPr id="92" name="组合 91"/>
            <p:cNvGrpSpPr/>
            <p:nvPr/>
          </p:nvGrpSpPr>
          <p:grpSpPr>
            <a:xfrm>
              <a:off x="1881842" y="2656049"/>
              <a:ext cx="2397222" cy="2093640"/>
              <a:chOff x="1511944" y="2420246"/>
              <a:chExt cx="2627152" cy="2294453"/>
            </a:xfrm>
            <a:effectLst>
              <a:outerShdw blurRad="203200" dist="38100" dir="3780000" sx="103000" sy="103000" algn="t" rotWithShape="0">
                <a:prstClr val="black">
                  <a:alpha val="25000"/>
                </a:prstClr>
              </a:outerShdw>
            </a:effectLst>
          </p:grpSpPr>
          <p:sp>
            <p:nvSpPr>
              <p:cNvPr id="95"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121920" tIns="60960" rIns="121920" bIns="60960" numCol="1" anchor="t" anchorCtr="0" compatLnSpc="1"/>
              <a:lstStyle/>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96"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121920" tIns="60960" rIns="121920" bIns="60960" numCol="1" anchor="t" anchorCtr="0" compatLnSpc="1"/>
              <a:lstStyle/>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grpSp>
        <p:sp>
          <p:nvSpPr>
            <p:cNvPr id="93" name="Freeform 7"/>
            <p:cNvSpPr/>
            <p:nvPr/>
          </p:nvSpPr>
          <p:spPr bwMode="auto">
            <a:xfrm>
              <a:off x="2193523" y="2932555"/>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chemeClr val="accent1"/>
            </a:solidFill>
            <a:ln w="7938" cap="flat">
              <a:noFill/>
              <a:prstDash val="solid"/>
              <a:miter lim="800000"/>
            </a:ln>
            <a:effectLst/>
          </p:spPr>
          <p:txBody>
            <a:bodyPr vert="horz" wrap="square" lIns="121920" tIns="60960" rIns="121920" bIns="60960" numCol="1" anchor="t" anchorCtr="0" compatLnSpc="1"/>
            <a:lstStyle/>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94" name="TextBox 93"/>
            <p:cNvSpPr txBox="1"/>
            <p:nvPr/>
          </p:nvSpPr>
          <p:spPr>
            <a:xfrm>
              <a:off x="2575311" y="3250047"/>
              <a:ext cx="1157729" cy="958663"/>
            </a:xfrm>
            <a:prstGeom prst="rect">
              <a:avLst/>
            </a:prstGeom>
            <a:noFill/>
          </p:spPr>
          <p:txBody>
            <a:bodyPr wrap="square" rtlCol="0">
              <a:spAutoFit/>
            </a:bodyPr>
            <a:lstStyle/>
            <a:p>
              <a:pPr defTabSz="1219200" fontAlgn="base">
                <a:spcBef>
                  <a:spcPct val="0"/>
                </a:spcBef>
                <a:spcAft>
                  <a:spcPct val="0"/>
                </a:spcAft>
              </a:pPr>
              <a:r>
                <a:rPr lang="en-US" altLang="zh-CN" sz="4800" b="1" dirty="0">
                  <a:solidFill>
                    <a:prstClr val="white"/>
                  </a:solidFill>
                  <a:latin typeface="微软雅黑" panose="020B0503020204020204" pitchFamily="34" charset="-122"/>
                  <a:ea typeface="微软雅黑" panose="020B0503020204020204" pitchFamily="34" charset="-122"/>
                </a:rPr>
                <a:t>01</a:t>
              </a:r>
              <a:endParaRPr lang="en-US" altLang="zh-CN" sz="4800" b="1" dirty="0">
                <a:solidFill>
                  <a:prstClr val="white"/>
                </a:solidFill>
                <a:latin typeface="微软雅黑" panose="020B0503020204020204" pitchFamily="34" charset="-122"/>
                <a:ea typeface="微软雅黑" panose="020B0503020204020204" pitchFamily="34" charset="-122"/>
              </a:endParaRPr>
            </a:p>
          </p:txBody>
        </p:sp>
      </p:grpSp>
      <p:grpSp>
        <p:nvGrpSpPr>
          <p:cNvPr id="97" name="组合 96"/>
          <p:cNvGrpSpPr/>
          <p:nvPr/>
        </p:nvGrpSpPr>
        <p:grpSpPr>
          <a:xfrm>
            <a:off x="3856050" y="2361684"/>
            <a:ext cx="2136304" cy="1812531"/>
            <a:chOff x="3721944" y="3702869"/>
            <a:chExt cx="2397222" cy="2093640"/>
          </a:xfrm>
        </p:grpSpPr>
        <p:grpSp>
          <p:nvGrpSpPr>
            <p:cNvPr id="98" name="组合 97"/>
            <p:cNvGrpSpPr/>
            <p:nvPr/>
          </p:nvGrpSpPr>
          <p:grpSpPr>
            <a:xfrm>
              <a:off x="3721944" y="3702869"/>
              <a:ext cx="2397222" cy="2093640"/>
              <a:chOff x="3721944" y="3702869"/>
              <a:chExt cx="2397222" cy="2093640"/>
            </a:xfrm>
          </p:grpSpPr>
          <p:grpSp>
            <p:nvGrpSpPr>
              <p:cNvPr id="100" name="组合 99"/>
              <p:cNvGrpSpPr/>
              <p:nvPr/>
            </p:nvGrpSpPr>
            <p:grpSpPr>
              <a:xfrm>
                <a:off x="3721944" y="3702869"/>
                <a:ext cx="2397222" cy="2093640"/>
                <a:chOff x="1511944" y="2420246"/>
                <a:chExt cx="2627152" cy="2294453"/>
              </a:xfrm>
              <a:effectLst>
                <a:outerShdw blurRad="203200" dist="38100" dir="3780000" sx="103000" sy="103000" algn="t" rotWithShape="0">
                  <a:prstClr val="black">
                    <a:alpha val="25000"/>
                  </a:prstClr>
                </a:outerShdw>
              </a:effectLst>
            </p:grpSpPr>
            <p:sp>
              <p:nvSpPr>
                <p:cNvPr id="102"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121920" tIns="60960" rIns="121920" bIns="60960" numCol="1" anchor="t" anchorCtr="0" compatLnSpc="1"/>
                <a:lstStyle/>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103"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121920" tIns="60960" rIns="121920" bIns="60960" numCol="1" anchor="t" anchorCtr="0" compatLnSpc="1"/>
                <a:lstStyle/>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grpSp>
          <p:sp>
            <p:nvSpPr>
              <p:cNvPr id="101" name="Freeform 7"/>
              <p:cNvSpPr/>
              <p:nvPr/>
            </p:nvSpPr>
            <p:spPr bwMode="auto">
              <a:xfrm>
                <a:off x="4033627" y="3946819"/>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chemeClr val="accent2"/>
              </a:solidFill>
              <a:ln w="7938" cap="flat">
                <a:noFill/>
                <a:prstDash val="solid"/>
                <a:miter lim="800000"/>
              </a:ln>
              <a:effectLst/>
            </p:spPr>
            <p:txBody>
              <a:bodyPr vert="horz" wrap="square" lIns="121920" tIns="60960" rIns="121920" bIns="60960" numCol="1" anchor="t" anchorCtr="0" compatLnSpc="1"/>
              <a:lstStyle/>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grpSp>
        <p:sp>
          <p:nvSpPr>
            <p:cNvPr id="99" name="TextBox 98"/>
            <p:cNvSpPr txBox="1"/>
            <p:nvPr/>
          </p:nvSpPr>
          <p:spPr>
            <a:xfrm>
              <a:off x="4382515" y="4231537"/>
              <a:ext cx="1220570" cy="958663"/>
            </a:xfrm>
            <a:prstGeom prst="rect">
              <a:avLst/>
            </a:prstGeom>
            <a:noFill/>
          </p:spPr>
          <p:txBody>
            <a:bodyPr wrap="square" rtlCol="0">
              <a:spAutoFit/>
            </a:bodyPr>
            <a:lstStyle/>
            <a:p>
              <a:pPr defTabSz="1219200" fontAlgn="base">
                <a:spcBef>
                  <a:spcPct val="0"/>
                </a:spcBef>
                <a:spcAft>
                  <a:spcPct val="0"/>
                </a:spcAft>
              </a:pPr>
              <a:r>
                <a:rPr lang="en-US" altLang="zh-CN" sz="4800" b="1" dirty="0">
                  <a:solidFill>
                    <a:prstClr val="white"/>
                  </a:solidFill>
                  <a:latin typeface="微软雅黑" panose="020B0503020204020204" pitchFamily="34" charset="-122"/>
                  <a:ea typeface="微软雅黑" panose="020B0503020204020204" pitchFamily="34" charset="-122"/>
                </a:rPr>
                <a:t>02</a:t>
              </a:r>
              <a:endParaRPr lang="en-US" altLang="zh-CN" sz="4800" b="1" dirty="0">
                <a:solidFill>
                  <a:prstClr val="white"/>
                </a:solidFill>
                <a:latin typeface="微软雅黑" panose="020B0503020204020204" pitchFamily="34" charset="-122"/>
                <a:ea typeface="微软雅黑" panose="020B0503020204020204" pitchFamily="34" charset="-122"/>
              </a:endParaRPr>
            </a:p>
          </p:txBody>
        </p:sp>
      </p:grpSp>
      <p:grpSp>
        <p:nvGrpSpPr>
          <p:cNvPr id="104" name="组合 103"/>
          <p:cNvGrpSpPr/>
          <p:nvPr/>
        </p:nvGrpSpPr>
        <p:grpSpPr>
          <a:xfrm>
            <a:off x="7091630" y="2286568"/>
            <a:ext cx="2136304" cy="1812531"/>
            <a:chOff x="7388330" y="3692384"/>
            <a:chExt cx="2397222" cy="2093640"/>
          </a:xfrm>
        </p:grpSpPr>
        <p:grpSp>
          <p:nvGrpSpPr>
            <p:cNvPr id="105" name="组合 104"/>
            <p:cNvGrpSpPr/>
            <p:nvPr/>
          </p:nvGrpSpPr>
          <p:grpSpPr>
            <a:xfrm>
              <a:off x="7388330" y="3692384"/>
              <a:ext cx="2397222" cy="2093640"/>
              <a:chOff x="7388330" y="3692384"/>
              <a:chExt cx="2397222" cy="2093640"/>
            </a:xfrm>
          </p:grpSpPr>
          <p:grpSp>
            <p:nvGrpSpPr>
              <p:cNvPr id="107" name="组合 106"/>
              <p:cNvGrpSpPr/>
              <p:nvPr/>
            </p:nvGrpSpPr>
            <p:grpSpPr>
              <a:xfrm>
                <a:off x="7388330" y="3692384"/>
                <a:ext cx="2397222" cy="2093640"/>
                <a:chOff x="1511944" y="2420246"/>
                <a:chExt cx="2627152" cy="2294453"/>
              </a:xfrm>
              <a:effectLst>
                <a:outerShdw blurRad="203200" dist="38100" dir="3780000" sx="103000" sy="103000" algn="t" rotWithShape="0">
                  <a:prstClr val="black">
                    <a:alpha val="25000"/>
                  </a:prstClr>
                </a:outerShdw>
              </a:effectLst>
            </p:grpSpPr>
            <p:sp>
              <p:nvSpPr>
                <p:cNvPr id="109"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121920" tIns="60960" rIns="121920" bIns="60960" numCol="1" anchor="t" anchorCtr="0" compatLnSpc="1"/>
                <a:lstStyle/>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110"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121920" tIns="60960" rIns="121920" bIns="60960" numCol="1" anchor="t" anchorCtr="0" compatLnSpc="1"/>
                <a:lstStyle/>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grpSp>
          <p:sp>
            <p:nvSpPr>
              <p:cNvPr id="108" name="Freeform 7"/>
              <p:cNvSpPr/>
              <p:nvPr/>
            </p:nvSpPr>
            <p:spPr bwMode="auto">
              <a:xfrm>
                <a:off x="7700013" y="3936334"/>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chemeClr val="accent4"/>
              </a:solidFill>
              <a:ln w="7938" cap="flat">
                <a:noFill/>
                <a:prstDash val="solid"/>
                <a:miter lim="800000"/>
              </a:ln>
              <a:effectLst/>
            </p:spPr>
            <p:txBody>
              <a:bodyPr vert="horz" wrap="square" lIns="121920" tIns="60960" rIns="121920" bIns="60960" numCol="1" anchor="t" anchorCtr="0" compatLnSpc="1"/>
              <a:lstStyle/>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grpSp>
        <p:sp>
          <p:nvSpPr>
            <p:cNvPr id="106" name="TextBox 105"/>
            <p:cNvSpPr txBox="1"/>
            <p:nvPr/>
          </p:nvSpPr>
          <p:spPr>
            <a:xfrm>
              <a:off x="8048903" y="4249657"/>
              <a:ext cx="1185201" cy="958663"/>
            </a:xfrm>
            <a:prstGeom prst="rect">
              <a:avLst/>
            </a:prstGeom>
            <a:noFill/>
          </p:spPr>
          <p:txBody>
            <a:bodyPr wrap="square" rtlCol="0">
              <a:spAutoFit/>
            </a:bodyPr>
            <a:lstStyle/>
            <a:p>
              <a:pPr defTabSz="1219200" fontAlgn="base">
                <a:spcBef>
                  <a:spcPct val="0"/>
                </a:spcBef>
                <a:spcAft>
                  <a:spcPct val="0"/>
                </a:spcAft>
              </a:pPr>
              <a:r>
                <a:rPr lang="en-US" altLang="zh-CN" sz="4800" b="1" dirty="0">
                  <a:solidFill>
                    <a:prstClr val="white"/>
                  </a:solidFill>
                  <a:latin typeface="微软雅黑" panose="020B0503020204020204" pitchFamily="34" charset="-122"/>
                  <a:ea typeface="微软雅黑" panose="020B0503020204020204" pitchFamily="34" charset="-122"/>
                </a:rPr>
                <a:t>04</a:t>
              </a:r>
              <a:endParaRPr lang="en-US" altLang="zh-CN" sz="4800" b="1" dirty="0">
                <a:solidFill>
                  <a:prstClr val="white"/>
                </a:solidFill>
                <a:latin typeface="微软雅黑" panose="020B0503020204020204" pitchFamily="34" charset="-122"/>
                <a:ea typeface="微软雅黑" panose="020B0503020204020204" pitchFamily="34" charset="-122"/>
              </a:endParaRPr>
            </a:p>
          </p:txBody>
        </p:sp>
      </p:grpSp>
      <p:sp>
        <p:nvSpPr>
          <p:cNvPr id="112" name="TextBox 111"/>
          <p:cNvSpPr txBox="1"/>
          <p:nvPr/>
        </p:nvSpPr>
        <p:spPr>
          <a:xfrm>
            <a:off x="2570480" y="5246370"/>
            <a:ext cx="1558290" cy="706755"/>
          </a:xfrm>
          <a:prstGeom prst="rect">
            <a:avLst/>
          </a:prstGeom>
          <a:noFill/>
        </p:spPr>
        <p:txBody>
          <a:bodyPr wrap="square" rtlCol="0">
            <a:spAutoFit/>
          </a:bodyPr>
          <a:lstStyle/>
          <a:p>
            <a:pPr defTabSz="1219200" fontAlgn="base">
              <a:spcBef>
                <a:spcPct val="0"/>
              </a:spcBef>
              <a:spcAft>
                <a:spcPct val="0"/>
              </a:spcAft>
            </a:pPr>
            <a:r>
              <a:rPr lang="zh-CN" altLang="en-US" sz="2000" b="1" dirty="0">
                <a:solidFill>
                  <a:schemeClr val="accent1"/>
                </a:solidFill>
                <a:latin typeface="微软雅黑" panose="020B0503020204020204" pitchFamily="34" charset="-122"/>
                <a:ea typeface="微软雅黑" panose="020B0503020204020204" pitchFamily="34" charset="-122"/>
              </a:rPr>
              <a:t>开展劳动教育的意义</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115" name="TextBox 114"/>
          <p:cNvSpPr txBox="1"/>
          <p:nvPr/>
        </p:nvSpPr>
        <p:spPr>
          <a:xfrm>
            <a:off x="4218305" y="1558290"/>
            <a:ext cx="1457325" cy="737235"/>
          </a:xfrm>
          <a:prstGeom prst="rect">
            <a:avLst/>
          </a:prstGeom>
          <a:noFill/>
        </p:spPr>
        <p:txBody>
          <a:bodyPr wrap="square" rtlCol="0">
            <a:spAutoFit/>
          </a:bodyPr>
          <a:lstStyle/>
          <a:p>
            <a:pPr algn="l" defTabSz="1219200" fontAlgn="base">
              <a:buClrTx/>
              <a:buSzTx/>
              <a:buFontTx/>
            </a:pPr>
            <a:r>
              <a:rPr lang="zh-CN" altLang="en-US" sz="2000" b="1" dirty="0">
                <a:solidFill>
                  <a:schemeClr val="accent1"/>
                </a:solidFill>
                <a:latin typeface="微软雅黑" panose="020B0503020204020204" pitchFamily="34" charset="-122"/>
                <a:ea typeface="微软雅黑" panose="020B0503020204020204" pitchFamily="34" charset="-122"/>
              </a:rPr>
              <a:t>劳动教育的主要内容</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118" name="TextBox 117"/>
          <p:cNvSpPr txBox="1"/>
          <p:nvPr/>
        </p:nvSpPr>
        <p:spPr>
          <a:xfrm>
            <a:off x="5922645" y="5246370"/>
            <a:ext cx="1517015" cy="706755"/>
          </a:xfrm>
          <a:prstGeom prst="rect">
            <a:avLst/>
          </a:prstGeom>
          <a:noFill/>
        </p:spPr>
        <p:txBody>
          <a:bodyPr wrap="square" rtlCol="0">
            <a:spAutoFit/>
          </a:bodyPr>
          <a:lstStyle/>
          <a:p>
            <a:pPr lvl="0" algn="l" defTabSz="1219200" fontAlgn="base">
              <a:buClrTx/>
              <a:buSzTx/>
              <a:buFontTx/>
            </a:pPr>
            <a:r>
              <a:rPr lang="zh-CN" altLang="en-US" sz="2000" b="1" dirty="0">
                <a:solidFill>
                  <a:schemeClr val="accent1"/>
                </a:solidFill>
                <a:latin typeface="微软雅黑" panose="020B0503020204020204" pitchFamily="34" charset="-122"/>
                <a:ea typeface="微软雅黑" panose="020B0503020204020204" pitchFamily="34" charset="-122"/>
                <a:sym typeface="+mn-ea"/>
              </a:rPr>
              <a:t>劳动教育的实施原则</a:t>
            </a:r>
            <a:endParaRPr lang="zh-CN" altLang="en-US" sz="2000" b="1" dirty="0">
              <a:solidFill>
                <a:schemeClr val="accent1"/>
              </a:solidFill>
              <a:latin typeface="微软雅黑" panose="020B0503020204020204" pitchFamily="34" charset="-122"/>
              <a:ea typeface="微软雅黑" panose="020B0503020204020204" pitchFamily="34" charset="-122"/>
              <a:sym typeface="+mn-ea"/>
            </a:endParaRPr>
          </a:p>
        </p:txBody>
      </p:sp>
      <p:sp>
        <p:nvSpPr>
          <p:cNvPr id="121" name="TextBox 120"/>
          <p:cNvSpPr txBox="1"/>
          <p:nvPr/>
        </p:nvSpPr>
        <p:spPr>
          <a:xfrm>
            <a:off x="7302500" y="1522095"/>
            <a:ext cx="1713865" cy="706755"/>
          </a:xfrm>
          <a:prstGeom prst="rect">
            <a:avLst/>
          </a:prstGeom>
          <a:noFill/>
        </p:spPr>
        <p:txBody>
          <a:bodyPr wrap="square" rtlCol="0">
            <a:spAutoFit/>
          </a:bodyPr>
          <a:lstStyle/>
          <a:p>
            <a:pPr lvl="0" algn="l" defTabSz="1219200" fontAlgn="base">
              <a:buClrTx/>
              <a:buSzTx/>
              <a:buFontTx/>
            </a:pPr>
            <a:r>
              <a:rPr lang="zh-CN" altLang="en-US" sz="2000" b="1" dirty="0">
                <a:solidFill>
                  <a:schemeClr val="accent1"/>
                </a:solidFill>
                <a:latin typeface="微软雅黑" panose="020B0503020204020204" pitchFamily="34" charset="-122"/>
                <a:ea typeface="微软雅黑" panose="020B0503020204020204" pitchFamily="34" charset="-122"/>
                <a:sym typeface="+mn-ea"/>
              </a:rPr>
              <a:t>我校劳动教育的实施途径</a:t>
            </a:r>
            <a:endParaRPr lang="zh-CN" altLang="en-US" sz="2000" b="1" dirty="0">
              <a:solidFill>
                <a:schemeClr val="accent1"/>
              </a:solidFill>
              <a:latin typeface="微软雅黑" panose="020B0503020204020204" pitchFamily="34" charset="-122"/>
              <a:ea typeface="微软雅黑" panose="020B0503020204020204" pitchFamily="34" charset="-122"/>
              <a:sym typeface="+mn-ea"/>
            </a:endParaRPr>
          </a:p>
        </p:txBody>
      </p:sp>
      <p:grpSp>
        <p:nvGrpSpPr>
          <p:cNvPr id="2" name="组合 1"/>
          <p:cNvGrpSpPr/>
          <p:nvPr/>
        </p:nvGrpSpPr>
        <p:grpSpPr>
          <a:xfrm>
            <a:off x="8726755" y="3249863"/>
            <a:ext cx="2136304" cy="1812531"/>
            <a:chOff x="7388330" y="3692384"/>
            <a:chExt cx="2397222" cy="2093640"/>
          </a:xfrm>
        </p:grpSpPr>
        <p:grpSp>
          <p:nvGrpSpPr>
            <p:cNvPr id="3" name="组合 2"/>
            <p:cNvGrpSpPr/>
            <p:nvPr/>
          </p:nvGrpSpPr>
          <p:grpSpPr>
            <a:xfrm>
              <a:off x="7388330" y="3692384"/>
              <a:ext cx="2397222" cy="2093640"/>
              <a:chOff x="7388330" y="3692384"/>
              <a:chExt cx="2397222" cy="2093640"/>
            </a:xfrm>
          </p:grpSpPr>
          <p:grpSp>
            <p:nvGrpSpPr>
              <p:cNvPr id="4" name="组合 3"/>
              <p:cNvGrpSpPr/>
              <p:nvPr/>
            </p:nvGrpSpPr>
            <p:grpSpPr>
              <a:xfrm>
                <a:off x="7388330" y="3692384"/>
                <a:ext cx="2397222" cy="2093640"/>
                <a:chOff x="1511944" y="2420246"/>
                <a:chExt cx="2627152" cy="2294453"/>
              </a:xfrm>
              <a:effectLst>
                <a:outerShdw blurRad="203200" dist="38100" dir="3780000" sx="103000" sy="103000" algn="t" rotWithShape="0">
                  <a:prstClr val="black">
                    <a:alpha val="25000"/>
                  </a:prstClr>
                </a:outerShdw>
              </a:effectLst>
            </p:grpSpPr>
            <p:sp>
              <p:nvSpPr>
                <p:cNvPr id="5"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121920" tIns="60960" rIns="121920" bIns="60960" numCol="1" anchor="t" anchorCtr="0" compatLnSpc="1"/>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6"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121920" tIns="60960" rIns="121920" bIns="60960" numCol="1" anchor="t" anchorCtr="0" compatLnSpc="1"/>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grpSp>
          <p:sp>
            <p:nvSpPr>
              <p:cNvPr id="7" name="Freeform 7"/>
              <p:cNvSpPr/>
              <p:nvPr/>
            </p:nvSpPr>
            <p:spPr bwMode="auto">
              <a:xfrm>
                <a:off x="7700013" y="3936334"/>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chemeClr val="accent4"/>
              </a:solidFill>
              <a:ln w="7938" cap="flat">
                <a:noFill/>
                <a:prstDash val="solid"/>
                <a:miter lim="800000"/>
              </a:ln>
              <a:effectLst/>
            </p:spPr>
            <p:txBody>
              <a:bodyPr vert="horz" wrap="square" lIns="121920" tIns="60960" rIns="121920" bIns="60960" numCol="1" anchor="t" anchorCtr="0" compatLnSpc="1"/>
              <a:p>
                <a:pP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grpSp>
        <p:sp>
          <p:nvSpPr>
            <p:cNvPr id="8" name="TextBox 105"/>
            <p:cNvSpPr txBox="1"/>
            <p:nvPr/>
          </p:nvSpPr>
          <p:spPr>
            <a:xfrm>
              <a:off x="8048903" y="4230587"/>
              <a:ext cx="1185201" cy="958663"/>
            </a:xfrm>
            <a:prstGeom prst="rect">
              <a:avLst/>
            </a:prstGeom>
            <a:noFill/>
          </p:spPr>
          <p:txBody>
            <a:bodyPr wrap="square" rtlCol="0">
              <a:spAutoFit/>
            </a:bodyPr>
            <a:p>
              <a:pPr defTabSz="1219200" fontAlgn="base">
                <a:spcBef>
                  <a:spcPct val="0"/>
                </a:spcBef>
                <a:spcAft>
                  <a:spcPct val="0"/>
                </a:spcAft>
              </a:pPr>
              <a:r>
                <a:rPr lang="en-US" altLang="zh-CN" sz="4800" b="1" dirty="0">
                  <a:solidFill>
                    <a:prstClr val="white"/>
                  </a:solidFill>
                  <a:latin typeface="微软雅黑" panose="020B0503020204020204" pitchFamily="34" charset="-122"/>
                  <a:ea typeface="微软雅黑" panose="020B0503020204020204" pitchFamily="34" charset="-122"/>
                </a:rPr>
                <a:t>0</a:t>
              </a:r>
              <a:r>
                <a:rPr lang="en-US" sz="4800" b="1" dirty="0">
                  <a:solidFill>
                    <a:prstClr val="white"/>
                  </a:solidFill>
                  <a:latin typeface="微软雅黑" panose="020B0503020204020204" pitchFamily="34" charset="-122"/>
                  <a:ea typeface="微软雅黑" panose="020B0503020204020204" pitchFamily="34" charset="-122"/>
                </a:rPr>
                <a:t>5</a:t>
              </a:r>
              <a:endParaRPr lang="en-US" sz="4800" b="1" dirty="0">
                <a:solidFill>
                  <a:prstClr val="white"/>
                </a:solidFill>
                <a:latin typeface="微软雅黑" panose="020B0503020204020204" pitchFamily="34" charset="-122"/>
                <a:ea typeface="微软雅黑" panose="020B0503020204020204" pitchFamily="34" charset="-122"/>
              </a:endParaRPr>
            </a:p>
          </p:txBody>
        </p:sp>
      </p:grpSp>
      <p:sp>
        <p:nvSpPr>
          <p:cNvPr id="9" name="文本框 8"/>
          <p:cNvSpPr txBox="1"/>
          <p:nvPr/>
        </p:nvSpPr>
        <p:spPr>
          <a:xfrm>
            <a:off x="9357360" y="5246370"/>
            <a:ext cx="875665" cy="307340"/>
          </a:xfrm>
          <a:prstGeom prst="rect">
            <a:avLst/>
          </a:prstGeom>
          <a:noFill/>
        </p:spPr>
        <p:txBody>
          <a:bodyPr wrap="square" lIns="0" tIns="0" rIns="0" bIns="0" rtlCol="0">
            <a:spAutoFit/>
          </a:bodyPr>
          <a:p>
            <a:r>
              <a:rPr lang="zh-CN" altLang="en-US" sz="2000" b="1" dirty="0">
                <a:solidFill>
                  <a:schemeClr val="accent1"/>
                </a:solidFill>
                <a:latin typeface="微软雅黑" panose="020B0503020204020204" pitchFamily="34" charset="-122"/>
                <a:ea typeface="微软雅黑" panose="020B0503020204020204" pitchFamily="34" charset="-122"/>
              </a:rPr>
              <a:t>结束语</a:t>
            </a:r>
            <a:endParaRPr lang="zh-CN" altLang="en-US" sz="2000" b="1" dirty="0" smtClean="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135896" y="2276873"/>
            <a:ext cx="5669280" cy="2143760"/>
          </a:xfrm>
          <a:prstGeom prst="rect">
            <a:avLst/>
          </a:prstGeom>
          <a:noFill/>
        </p:spPr>
        <p:txBody>
          <a:bodyPr wrap="none" rtlCol="0">
            <a:spAutoFit/>
          </a:bodyPr>
          <a:lstStyle/>
          <a:p>
            <a:pPr marL="0" lvl="1" algn="l" defTabSz="1219200" fontAlgn="base">
              <a:spcBef>
                <a:spcPct val="0"/>
              </a:spcBef>
              <a:spcAft>
                <a:spcPct val="0"/>
              </a:spcAft>
            </a:pPr>
            <a:r>
              <a:rPr lang="zh-CN" altLang="en-US" sz="1865" b="1" dirty="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735" b="1" dirty="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第一部分</a:t>
            </a:r>
            <a:endParaRPr lang="en-US" altLang="zh-CN" sz="3735" b="1" dirty="0">
              <a:solidFill>
                <a:schemeClr val="accent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lvl="1" algn="l" defTabSz="1219200" fontAlgn="base">
              <a:spcBef>
                <a:spcPct val="0"/>
              </a:spcBef>
              <a:spcAft>
                <a:spcPct val="0"/>
              </a:spcAft>
            </a:pPr>
            <a:endParaRPr lang="zh-CN" altLang="en-US" sz="4800" b="1" dirty="0">
              <a:solidFill>
                <a:srgbClr val="C00002"/>
              </a:solidFill>
              <a:latin typeface="微软雅黑" panose="020B0503020204020204" pitchFamily="34" charset="-122"/>
              <a:ea typeface="微软雅黑" panose="020B0503020204020204" pitchFamily="34" charset="-122"/>
            </a:endParaRPr>
          </a:p>
          <a:p>
            <a:pPr marL="0" lvl="1" algn="l" defTabSz="1219200" fontAlgn="base">
              <a:spcBef>
                <a:spcPct val="0"/>
              </a:spcBef>
              <a:spcAft>
                <a:spcPct val="0"/>
              </a:spcAft>
            </a:pPr>
            <a:r>
              <a:rPr lang="zh-CN" altLang="en-US" sz="4800" b="1" dirty="0">
                <a:solidFill>
                  <a:srgbClr val="C00002"/>
                </a:solidFill>
                <a:latin typeface="微软雅黑" panose="020B0503020204020204" pitchFamily="34" charset="-122"/>
                <a:ea typeface="微软雅黑" panose="020B0503020204020204" pitchFamily="34" charset="-122"/>
              </a:rPr>
              <a:t>开展劳动教育的意义</a:t>
            </a:r>
            <a:endParaRPr lang="zh-CN" altLang="en-US" sz="4800" b="1" dirty="0">
              <a:solidFill>
                <a:srgbClr val="C00002"/>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4847861" y="2180861"/>
            <a:ext cx="0" cy="2565899"/>
          </a:xfrm>
          <a:prstGeom prst="line">
            <a:avLst/>
          </a:prstGeom>
        </p:spPr>
        <p:style>
          <a:lnRef idx="3">
            <a:schemeClr val="accent1"/>
          </a:lnRef>
          <a:fillRef idx="0">
            <a:schemeClr val="accent1"/>
          </a:fillRef>
          <a:effectRef idx="2">
            <a:schemeClr val="accent1"/>
          </a:effectRef>
          <a:fontRef idx="minor">
            <a:schemeClr val="tx1"/>
          </a:fontRef>
        </p:style>
      </p:cxnSp>
      <p:sp>
        <p:nvSpPr>
          <p:cNvPr id="14" name="TextBox 13"/>
          <p:cNvSpPr txBox="1"/>
          <p:nvPr/>
        </p:nvSpPr>
        <p:spPr>
          <a:xfrm>
            <a:off x="3090528" y="4306307"/>
            <a:ext cx="1203795" cy="328231"/>
          </a:xfrm>
          <a:prstGeom prst="rect">
            <a:avLst/>
          </a:prstGeom>
          <a:noFill/>
        </p:spPr>
        <p:txBody>
          <a:bodyPr wrap="square" lIns="0" tIns="0" rIns="0" bIns="0" rtlCol="0">
            <a:spAutoFit/>
          </a:bodyPr>
          <a:lstStyle/>
          <a:p>
            <a:pPr defTabSz="1219200" fontAlgn="base">
              <a:spcBef>
                <a:spcPct val="0"/>
              </a:spcBef>
              <a:spcAft>
                <a:spcPct val="0"/>
              </a:spcAft>
            </a:pPr>
            <a:r>
              <a:rPr lang="en-US" altLang="zh-CN" sz="2135" dirty="0">
                <a:solidFill>
                  <a:schemeClr val="bg1">
                    <a:lumMod val="50000"/>
                  </a:schemeClr>
                </a:solidFill>
                <a:latin typeface="微软雅黑" panose="020B0503020204020204" pitchFamily="34" charset="-122"/>
                <a:ea typeface="微软雅黑" panose="020B0503020204020204" pitchFamily="34" charset="-122"/>
              </a:rPr>
              <a:t>PART 01</a:t>
            </a:r>
            <a:endParaRPr lang="en-US" altLang="zh-CN" sz="2135"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2831638" y="2276876"/>
            <a:ext cx="1596233" cy="1596233"/>
            <a:chOff x="304800" y="673100"/>
            <a:chExt cx="4000500" cy="4000500"/>
          </a:xfrm>
          <a:effectLst>
            <a:outerShdw blurRad="444500" dist="254000" dir="8100000" algn="tr" rotWithShape="0">
              <a:prstClr val="black">
                <a:alpha val="50000"/>
              </a:prstClr>
            </a:outerShdw>
          </a:effectLst>
        </p:grpSpPr>
        <p:sp>
          <p:nvSpPr>
            <p:cNvPr id="18" name="同心圆 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srgbClr val="080808"/>
                </a:solidFill>
                <a:latin typeface="微软雅黑" panose="020B0503020204020204" pitchFamily="34" charset="-122"/>
                <a:ea typeface="微软雅黑" panose="020B0503020204020204" pitchFamily="34" charset="-122"/>
              </a:endParaRPr>
            </a:p>
          </p:txBody>
        </p:sp>
        <p:sp>
          <p:nvSpPr>
            <p:cNvPr id="19" name="椭圆 1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2400">
                <a:solidFill>
                  <a:srgbClr val="080808"/>
                </a:solidFill>
                <a:latin typeface="微软雅黑" panose="020B0503020204020204" pitchFamily="34" charset="-122"/>
                <a:ea typeface="微软雅黑" panose="020B0503020204020204" pitchFamily="34" charset="-122"/>
              </a:endParaRPr>
            </a:p>
          </p:txBody>
        </p:sp>
      </p:grpSp>
      <p:sp>
        <p:nvSpPr>
          <p:cNvPr id="75" name="TextBox 13"/>
          <p:cNvSpPr txBox="1"/>
          <p:nvPr/>
        </p:nvSpPr>
        <p:spPr>
          <a:xfrm>
            <a:off x="3125784" y="2562029"/>
            <a:ext cx="1203795" cy="1025987"/>
          </a:xfrm>
          <a:prstGeom prst="rect">
            <a:avLst/>
          </a:prstGeom>
          <a:noFill/>
        </p:spPr>
        <p:txBody>
          <a:bodyPr wrap="square" lIns="0" tIns="0" rIns="0" bIns="0" rtlCol="0">
            <a:spAutoFit/>
          </a:bodyPr>
          <a:lstStyle/>
          <a:p>
            <a:pPr defTabSz="1219200" fontAlgn="base">
              <a:spcBef>
                <a:spcPct val="0"/>
              </a:spcBef>
              <a:spcAft>
                <a:spcPct val="0"/>
              </a:spcAft>
            </a:pPr>
            <a:r>
              <a:rPr lang="en-US" altLang="zh-CN" sz="6665" b="1" dirty="0">
                <a:solidFill>
                  <a:srgbClr val="C00002"/>
                </a:solidFill>
                <a:latin typeface="微软雅黑" panose="020B0503020204020204" pitchFamily="34" charset="-122"/>
                <a:ea typeface="微软雅黑" panose="020B0503020204020204" pitchFamily="34" charset="-122"/>
              </a:rPr>
              <a:t>01</a:t>
            </a:r>
            <a:endParaRPr lang="zh-CN" altLang="en-US" sz="6665" b="1" dirty="0">
              <a:solidFill>
                <a:srgbClr val="C0000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12" grpId="0"/>
      <p:bldP spid="14" grpId="0"/>
      <p:bldP spid="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 Box 18"/>
          <p:cNvSpPr txBox="1">
            <a:spLocks noChangeArrowheads="1"/>
          </p:cNvSpPr>
          <p:nvPr/>
        </p:nvSpPr>
        <p:spPr bwMode="gray">
          <a:xfrm>
            <a:off x="3599180" y="431165"/>
            <a:ext cx="496760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开展劳动教育的意义</a:t>
            </a:r>
            <a:endParaRPr lang="zh-CN" altLang="en-US" sz="4000" b="1" dirty="0">
              <a:solidFill>
                <a:schemeClr val="accent1"/>
              </a:solidFill>
              <a:latin typeface="微软雅黑" panose="020B0503020204020204" pitchFamily="34" charset="-122"/>
              <a:ea typeface="微软雅黑" panose="020B0503020204020204" pitchFamily="34" charset="-122"/>
            </a:endParaRPr>
          </a:p>
        </p:txBody>
      </p:sp>
      <p:cxnSp>
        <p:nvCxnSpPr>
          <p:cNvPr id="88" name="直接连接符​​ 14"/>
          <p:cNvCxnSpPr/>
          <p:nvPr/>
        </p:nvCxnSpPr>
        <p:spPr>
          <a:xfrm>
            <a:off x="3254797" y="1138079"/>
            <a:ext cx="5682409" cy="0"/>
          </a:xfrm>
          <a:prstGeom prst="line">
            <a:avLst/>
          </a:prstGeom>
        </p:spPr>
        <p:style>
          <a:lnRef idx="3">
            <a:schemeClr val="accent2"/>
          </a:lnRef>
          <a:fillRef idx="0">
            <a:schemeClr val="accent2"/>
          </a:fillRef>
          <a:effectRef idx="2">
            <a:schemeClr val="accent2"/>
          </a:effectRef>
          <a:fontRef idx="minor">
            <a:schemeClr val="tx1"/>
          </a:fontRef>
        </p:style>
      </p:cxnSp>
      <p:grpSp>
        <p:nvGrpSpPr>
          <p:cNvPr id="14" name="组合 13"/>
          <p:cNvGrpSpPr/>
          <p:nvPr/>
        </p:nvGrpSpPr>
        <p:grpSpPr>
          <a:xfrm>
            <a:off x="551180" y="1344930"/>
            <a:ext cx="5452745" cy="1096645"/>
            <a:chOff x="2330673" y="2010009"/>
            <a:chExt cx="1739454" cy="1412819"/>
          </a:xfrm>
        </p:grpSpPr>
        <p:sp>
          <p:nvSpPr>
            <p:cNvPr id="15" name="圆角矩形 14"/>
            <p:cNvSpPr/>
            <p:nvPr/>
          </p:nvSpPr>
          <p:spPr>
            <a:xfrm>
              <a:off x="2330673" y="2010009"/>
              <a:ext cx="1739454" cy="1412819"/>
            </a:xfrm>
            <a:prstGeom prst="roundRect">
              <a:avLst>
                <a:gd name="adj" fmla="val 0"/>
              </a:avLst>
            </a:prstGeom>
            <a:solidFill>
              <a:schemeClr val="accent2"/>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16" name="圆角矩形 15"/>
            <p:cNvSpPr/>
            <p:nvPr/>
          </p:nvSpPr>
          <p:spPr>
            <a:xfrm>
              <a:off x="2385774" y="2120873"/>
              <a:ext cx="1629239" cy="1191084"/>
            </a:xfrm>
            <a:prstGeom prst="roundRect">
              <a:avLst>
                <a:gd name="adj" fmla="val 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grpSp>
      <p:sp>
        <p:nvSpPr>
          <p:cNvPr id="21" name="文本框 20"/>
          <p:cNvSpPr txBox="1"/>
          <p:nvPr/>
        </p:nvSpPr>
        <p:spPr bwMode="auto">
          <a:xfrm>
            <a:off x="723265" y="1431290"/>
            <a:ext cx="5107940" cy="860425"/>
          </a:xfrm>
          <a:prstGeom prst="rect">
            <a:avLst/>
          </a:prstGeom>
          <a:noFill/>
        </p:spPr>
        <p:txBody>
          <a:bodyPr wrap="square">
            <a:spAutoFit/>
          </a:bodyPr>
          <a:lstStyle/>
          <a:p>
            <a:pPr defTabSz="1219200" fontAlgn="base">
              <a:lnSpc>
                <a:spcPct val="125000"/>
              </a:lnSpc>
              <a:spcBef>
                <a:spcPct val="0"/>
              </a:spcBef>
              <a:spcAft>
                <a:spcPct val="0"/>
              </a:spcAft>
            </a:pPr>
            <a:r>
              <a:rPr lang="zh-CN" altLang="en-US" sz="2000" b="1" dirty="0">
                <a:solidFill>
                  <a:schemeClr val="accent1"/>
                </a:solidFill>
                <a:latin typeface="+mn-ea"/>
                <a:cs typeface="+mn-ea"/>
                <a:sym typeface="Lato Light" charset="0"/>
              </a:rPr>
              <a:t>（一）劳动教育有助于提高学生对劳动意义的认识 ,端正劳动态度，修正价值取向。</a:t>
            </a:r>
            <a:endParaRPr lang="zh-CN" altLang="en-US" sz="2000" b="1" dirty="0">
              <a:solidFill>
                <a:schemeClr val="accent1"/>
              </a:solidFill>
              <a:latin typeface="+mn-ea"/>
              <a:cs typeface="+mn-ea"/>
              <a:sym typeface="Lato Light" charset="0"/>
            </a:endParaRPr>
          </a:p>
        </p:txBody>
      </p:sp>
      <p:sp>
        <p:nvSpPr>
          <p:cNvPr id="100" name="文本框 99"/>
          <p:cNvSpPr txBox="1"/>
          <p:nvPr/>
        </p:nvSpPr>
        <p:spPr>
          <a:xfrm>
            <a:off x="487680" y="2441575"/>
            <a:ext cx="5579745" cy="3415030"/>
          </a:xfrm>
          <a:prstGeom prst="rect">
            <a:avLst/>
          </a:prstGeom>
          <a:noFill/>
          <a:ln w="9525">
            <a:noFill/>
          </a:ln>
        </p:spPr>
        <p:txBody>
          <a:bodyPr wrap="square">
            <a:spAutoFit/>
          </a:bodyPr>
          <a:p>
            <a:pPr indent="609600" algn="l" fontAlgn="auto">
              <a:lnSpc>
                <a:spcPct val="150000"/>
              </a:lnSpc>
            </a:pPr>
            <a:r>
              <a:rPr lang="zh-CN" b="0">
                <a:solidFill>
                  <a:schemeClr val="accent1"/>
                </a:solidFill>
                <a:latin typeface="+mn-ea"/>
                <a:cs typeface="+mn-ea"/>
              </a:rPr>
              <a:t>不珍惜劳动成果</a:t>
            </a:r>
            <a:endParaRPr lang="zh-CN" b="0">
              <a:solidFill>
                <a:schemeClr val="accent1"/>
              </a:solidFill>
              <a:latin typeface="+mn-ea"/>
              <a:cs typeface="+mn-ea"/>
            </a:endParaRPr>
          </a:p>
          <a:p>
            <a:pPr indent="609600" algn="l" fontAlgn="auto">
              <a:lnSpc>
                <a:spcPct val="150000"/>
              </a:lnSpc>
            </a:pPr>
            <a:r>
              <a:rPr lang="zh-CN" b="0">
                <a:solidFill>
                  <a:schemeClr val="accent1"/>
                </a:solidFill>
                <a:latin typeface="+mn-ea"/>
                <a:cs typeface="+mn-ea"/>
              </a:rPr>
              <a:t>不想劳动</a:t>
            </a:r>
            <a:endParaRPr lang="zh-CN" b="0">
              <a:solidFill>
                <a:schemeClr val="accent1"/>
              </a:solidFill>
              <a:latin typeface="+mn-ea"/>
              <a:cs typeface="+mn-ea"/>
            </a:endParaRPr>
          </a:p>
          <a:p>
            <a:pPr indent="609600" algn="l" fontAlgn="auto">
              <a:lnSpc>
                <a:spcPct val="150000"/>
              </a:lnSpc>
            </a:pPr>
            <a:r>
              <a:rPr lang="zh-CN" b="0">
                <a:solidFill>
                  <a:schemeClr val="accent1"/>
                </a:solidFill>
                <a:latin typeface="+mn-ea"/>
                <a:cs typeface="+mn-ea"/>
              </a:rPr>
              <a:t>不会劳动的现象</a:t>
            </a:r>
            <a:endParaRPr lang="zh-CN" b="0">
              <a:solidFill>
                <a:schemeClr val="accent1"/>
              </a:solidFill>
              <a:latin typeface="+mn-ea"/>
              <a:cs typeface="+mn-ea"/>
            </a:endParaRPr>
          </a:p>
          <a:p>
            <a:pPr indent="609600" algn="l" fontAlgn="auto">
              <a:lnSpc>
                <a:spcPct val="150000"/>
              </a:lnSpc>
            </a:pPr>
            <a:r>
              <a:rPr lang="zh-CN" b="0">
                <a:solidFill>
                  <a:schemeClr val="accent1"/>
                </a:solidFill>
                <a:latin typeface="+mn-ea"/>
                <a:cs typeface="+mn-ea"/>
              </a:rPr>
              <a:t>借故逃避劳动</a:t>
            </a:r>
            <a:endParaRPr lang="zh-CN" b="0">
              <a:solidFill>
                <a:schemeClr val="accent1"/>
              </a:solidFill>
              <a:latin typeface="+mn-ea"/>
              <a:cs typeface="+mn-ea"/>
            </a:endParaRPr>
          </a:p>
          <a:p>
            <a:pPr indent="609600" algn="l" fontAlgn="auto">
              <a:lnSpc>
                <a:spcPct val="150000"/>
              </a:lnSpc>
            </a:pPr>
            <a:r>
              <a:rPr lang="zh-CN" b="0">
                <a:solidFill>
                  <a:schemeClr val="accent1"/>
                </a:solidFill>
                <a:latin typeface="+mn-ea"/>
                <a:cs typeface="+mn-ea"/>
              </a:rPr>
              <a:t>认为劳动影响自己学习</a:t>
            </a:r>
            <a:endParaRPr lang="zh-CN" b="0">
              <a:solidFill>
                <a:schemeClr val="accent1"/>
              </a:solidFill>
              <a:latin typeface="+mn-ea"/>
              <a:cs typeface="+mn-ea"/>
            </a:endParaRPr>
          </a:p>
          <a:p>
            <a:pPr indent="609600" algn="l" fontAlgn="auto">
              <a:lnSpc>
                <a:spcPct val="150000"/>
              </a:lnSpc>
            </a:pPr>
            <a:r>
              <a:rPr lang="zh-CN" b="0">
                <a:solidFill>
                  <a:schemeClr val="accent1"/>
                </a:solidFill>
                <a:latin typeface="+mn-ea"/>
                <a:cs typeface="+mn-ea"/>
              </a:rPr>
              <a:t>崇尚拜金主义和享乐主义，幻想不劳而获</a:t>
            </a:r>
            <a:endParaRPr lang="zh-CN" b="0">
              <a:solidFill>
                <a:schemeClr val="accent1"/>
              </a:solidFill>
              <a:latin typeface="+mn-ea"/>
              <a:cs typeface="+mn-ea"/>
            </a:endParaRPr>
          </a:p>
          <a:p>
            <a:pPr indent="609600" algn="l" fontAlgn="auto">
              <a:lnSpc>
                <a:spcPct val="150000"/>
              </a:lnSpc>
            </a:pPr>
            <a:r>
              <a:rPr lang="zh-CN" b="0">
                <a:solidFill>
                  <a:schemeClr val="accent1"/>
                </a:solidFill>
                <a:latin typeface="+mn-ea"/>
                <a:cs typeface="+mn-ea"/>
              </a:rPr>
              <a:t>甚至不惜违纪犯法，内心里鄙视劳动人民</a:t>
            </a:r>
            <a:endParaRPr lang="zh-CN" b="0">
              <a:solidFill>
                <a:schemeClr val="accent1"/>
              </a:solidFill>
              <a:latin typeface="+mn-ea"/>
              <a:cs typeface="+mn-ea"/>
            </a:endParaRPr>
          </a:p>
          <a:p>
            <a:pPr indent="609600" algn="l" fontAlgn="auto">
              <a:lnSpc>
                <a:spcPct val="150000"/>
              </a:lnSpc>
            </a:pPr>
            <a:r>
              <a:rPr lang="zh-CN" b="0">
                <a:latin typeface="+mn-ea"/>
                <a:cs typeface="+mn-ea"/>
              </a:rPr>
              <a:t>       </a:t>
            </a:r>
            <a:endParaRPr lang="zh-CN" altLang="en-US" b="0">
              <a:latin typeface="+mn-ea"/>
              <a:cs typeface="+mn-ea"/>
            </a:endParaRPr>
          </a:p>
        </p:txBody>
      </p:sp>
      <p:sp>
        <p:nvSpPr>
          <p:cNvPr id="30" name="文本框 29"/>
          <p:cNvSpPr txBox="1"/>
          <p:nvPr/>
        </p:nvSpPr>
        <p:spPr>
          <a:xfrm>
            <a:off x="5887720" y="2814320"/>
            <a:ext cx="5843905" cy="2954655"/>
          </a:xfrm>
          <a:prstGeom prst="rect">
            <a:avLst/>
          </a:prstGeom>
          <a:noFill/>
        </p:spPr>
        <p:txBody>
          <a:bodyPr wrap="square" lIns="0" tIns="0" rIns="0" bIns="0" rtlCol="0" anchor="t">
            <a:spAutoFit/>
          </a:bodyPr>
          <a:p>
            <a:pPr indent="609600" algn="l" fontAlgn="auto">
              <a:lnSpc>
                <a:spcPct val="150000"/>
              </a:lnSpc>
            </a:pPr>
            <a:r>
              <a:rPr lang="zh-CN" sz="2000" b="1">
                <a:solidFill>
                  <a:schemeClr val="accent1"/>
                </a:solidFill>
                <a:effectLst>
                  <a:outerShdw blurRad="38100" dist="25400" dir="5400000" algn="ctr" rotWithShape="0">
                    <a:srgbClr val="6E747A">
                      <a:alpha val="43000"/>
                    </a:srgbClr>
                  </a:outerShdw>
                </a:effectLst>
                <a:latin typeface="+mn-ea"/>
                <a:cs typeface="+mn-ea"/>
                <a:sym typeface="+mn-ea"/>
              </a:rPr>
              <a:t>我们要通过劳动教育 ：</a:t>
            </a:r>
            <a:endParaRPr lang="zh-CN">
              <a:solidFill>
                <a:schemeClr val="accent4"/>
              </a:solidFill>
              <a:latin typeface="+mn-ea"/>
              <a:cs typeface="+mn-ea"/>
              <a:sym typeface="+mn-ea"/>
            </a:endParaRPr>
          </a:p>
          <a:p>
            <a:pPr indent="609600" algn="l" fontAlgn="auto">
              <a:lnSpc>
                <a:spcPct val="150000"/>
              </a:lnSpc>
            </a:pPr>
            <a:r>
              <a:rPr lang="zh-CN">
                <a:solidFill>
                  <a:schemeClr val="accent4"/>
                </a:solidFill>
                <a:latin typeface="+mn-ea"/>
                <a:cs typeface="+mn-ea"/>
                <a:sym typeface="+mn-ea"/>
              </a:rPr>
              <a:t>帮助学生深刻认识劳动的意义 ,理解劳动是一切社会财富的源泉 。</a:t>
            </a:r>
            <a:endParaRPr lang="zh-CN">
              <a:solidFill>
                <a:schemeClr val="accent4"/>
              </a:solidFill>
              <a:latin typeface="+mn-ea"/>
              <a:cs typeface="+mn-ea"/>
              <a:sym typeface="+mn-ea"/>
            </a:endParaRPr>
          </a:p>
          <a:p>
            <a:pPr indent="609600" algn="l" fontAlgn="auto">
              <a:lnSpc>
                <a:spcPct val="150000"/>
              </a:lnSpc>
            </a:pPr>
            <a:r>
              <a:rPr lang="zh-CN">
                <a:solidFill>
                  <a:schemeClr val="accent4"/>
                </a:solidFill>
                <a:latin typeface="+mn-ea"/>
                <a:cs typeface="+mn-ea"/>
                <a:sym typeface="+mn-ea"/>
              </a:rPr>
              <a:t> 让我们的学生在劳动中修正价值取向，摒弃拜金主义、个人主义、享乐主义等思想</a:t>
            </a:r>
            <a:endParaRPr lang="zh-CN">
              <a:solidFill>
                <a:schemeClr val="accent4"/>
              </a:solidFill>
              <a:latin typeface="+mn-ea"/>
              <a:cs typeface="+mn-ea"/>
              <a:sym typeface="+mn-ea"/>
            </a:endParaRPr>
          </a:p>
          <a:p>
            <a:pPr indent="609600" algn="l" fontAlgn="auto">
              <a:lnSpc>
                <a:spcPct val="150000"/>
              </a:lnSpc>
            </a:pPr>
            <a:r>
              <a:rPr lang="zh-CN">
                <a:solidFill>
                  <a:schemeClr val="accent4"/>
                </a:solidFill>
                <a:latin typeface="+mn-ea"/>
                <a:cs typeface="+mn-ea"/>
                <a:sym typeface="+mn-ea"/>
              </a:rPr>
              <a:t>使学生树立科学的劳动观念 ,逐步培养爱劳动和爱劳动人民的优良品质。</a:t>
            </a:r>
            <a:endParaRPr lang="zh-CN" altLang="en-US" b="1" dirty="0" smtClean="0">
              <a:solidFill>
                <a:schemeClr val="accent4"/>
              </a:solidFill>
              <a:latin typeface="+mn-ea"/>
              <a:ea typeface="微软雅黑" panose="020B0503020204020204" pitchFamily="34" charset="-122"/>
              <a:cs typeface="+mn-ea"/>
              <a:sym typeface="+mn-ea"/>
            </a:endParaRPr>
          </a:p>
        </p:txBody>
      </p:sp>
      <p:grpSp>
        <p:nvGrpSpPr>
          <p:cNvPr id="31" name="组合 30"/>
          <p:cNvGrpSpPr/>
          <p:nvPr/>
        </p:nvGrpSpPr>
        <p:grpSpPr>
          <a:xfrm>
            <a:off x="6771851" y="1333204"/>
            <a:ext cx="544503" cy="544503"/>
            <a:chOff x="304800" y="673100"/>
            <a:chExt cx="4000500" cy="4000500"/>
          </a:xfrm>
          <a:effectLst>
            <a:outerShdw blurRad="317500" dist="190500" dir="8100000" algn="tr" rotWithShape="0">
              <a:prstClr val="black">
                <a:alpha val="50000"/>
              </a:prstClr>
            </a:outerShdw>
          </a:effectLst>
        </p:grpSpPr>
        <p:sp>
          <p:nvSpPr>
            <p:cNvPr id="32" name="同心圆 3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33" name="椭圆 3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34" name="椭圆 33"/>
          <p:cNvSpPr/>
          <p:nvPr/>
        </p:nvSpPr>
        <p:spPr>
          <a:xfrm>
            <a:off x="7985589" y="1880072"/>
            <a:ext cx="366369" cy="366369"/>
          </a:xfrm>
          <a:prstGeom prst="ellipse">
            <a:avLst/>
          </a:prstGeom>
          <a:solidFill>
            <a:schemeClr val="accent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35" name="椭圆 34"/>
          <p:cNvSpPr/>
          <p:nvPr/>
        </p:nvSpPr>
        <p:spPr>
          <a:xfrm>
            <a:off x="11195158" y="2010214"/>
            <a:ext cx="667877" cy="667877"/>
          </a:xfrm>
          <a:prstGeom prst="ellipse">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nvGrpSpPr>
          <p:cNvPr id="36" name="组合 35"/>
          <p:cNvGrpSpPr/>
          <p:nvPr/>
        </p:nvGrpSpPr>
        <p:grpSpPr>
          <a:xfrm>
            <a:off x="9766930" y="1585153"/>
            <a:ext cx="293036" cy="293036"/>
            <a:chOff x="304800" y="673100"/>
            <a:chExt cx="4000500" cy="4000500"/>
          </a:xfrm>
          <a:effectLst>
            <a:outerShdw blurRad="381000" dist="152400" dir="8100000" algn="tr" rotWithShape="0">
              <a:prstClr val="black">
                <a:alpha val="70000"/>
              </a:prstClr>
            </a:outerShdw>
          </a:effectLst>
        </p:grpSpPr>
        <p:sp>
          <p:nvSpPr>
            <p:cNvPr id="37" name="同心圆 3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38" name="椭圆 37"/>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112" name="等腰三角形 111"/>
          <p:cNvSpPr/>
          <p:nvPr/>
        </p:nvSpPr>
        <p:spPr bwMode="auto">
          <a:xfrm rot="5400000">
            <a:off x="899570" y="2649534"/>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2" name="等腰三角形 1"/>
          <p:cNvSpPr/>
          <p:nvPr/>
        </p:nvSpPr>
        <p:spPr bwMode="auto">
          <a:xfrm rot="5400000">
            <a:off x="899570" y="3088319"/>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3" name="等腰三角形 2"/>
          <p:cNvSpPr/>
          <p:nvPr/>
        </p:nvSpPr>
        <p:spPr bwMode="auto">
          <a:xfrm rot="5400000">
            <a:off x="899570" y="3499799"/>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4" name="等腰三角形 3"/>
          <p:cNvSpPr/>
          <p:nvPr/>
        </p:nvSpPr>
        <p:spPr bwMode="auto">
          <a:xfrm rot="5400000">
            <a:off x="899570" y="3929694"/>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5" name="等腰三角形 4"/>
          <p:cNvSpPr/>
          <p:nvPr/>
        </p:nvSpPr>
        <p:spPr bwMode="auto">
          <a:xfrm rot="5400000">
            <a:off x="899570" y="4308154"/>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6" name="等腰三角形 5"/>
          <p:cNvSpPr/>
          <p:nvPr/>
        </p:nvSpPr>
        <p:spPr bwMode="auto">
          <a:xfrm rot="5400000">
            <a:off x="899570" y="4729159"/>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7" name="等腰三角形 6"/>
          <p:cNvSpPr/>
          <p:nvPr/>
        </p:nvSpPr>
        <p:spPr bwMode="auto">
          <a:xfrm rot="5400000">
            <a:off x="899570" y="5167309"/>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27" name="圆: 空心 26"/>
          <p:cNvSpPr/>
          <p:nvPr/>
        </p:nvSpPr>
        <p:spPr>
          <a:xfrm>
            <a:off x="6248857" y="3464251"/>
            <a:ext cx="173986" cy="173986"/>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8" name="圆: 空心 26"/>
          <p:cNvSpPr/>
          <p:nvPr/>
        </p:nvSpPr>
        <p:spPr>
          <a:xfrm>
            <a:off x="6248857" y="4272606"/>
            <a:ext cx="173986" cy="173986"/>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9" name="圆: 空心 26"/>
          <p:cNvSpPr/>
          <p:nvPr/>
        </p:nvSpPr>
        <p:spPr>
          <a:xfrm>
            <a:off x="6248857" y="5063816"/>
            <a:ext cx="173986" cy="173986"/>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551180" y="1344930"/>
            <a:ext cx="5452745" cy="1096645"/>
            <a:chOff x="2330673" y="2010009"/>
            <a:chExt cx="1739454" cy="1412819"/>
          </a:xfrm>
        </p:grpSpPr>
        <p:sp>
          <p:nvSpPr>
            <p:cNvPr id="15" name="圆角矩形 14"/>
            <p:cNvSpPr/>
            <p:nvPr/>
          </p:nvSpPr>
          <p:spPr>
            <a:xfrm>
              <a:off x="2330673" y="2010009"/>
              <a:ext cx="1739454" cy="1412819"/>
            </a:xfrm>
            <a:prstGeom prst="roundRect">
              <a:avLst>
                <a:gd name="adj" fmla="val 0"/>
              </a:avLst>
            </a:prstGeom>
            <a:solidFill>
              <a:schemeClr val="accent2"/>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16" name="圆角矩形 15"/>
            <p:cNvSpPr/>
            <p:nvPr/>
          </p:nvSpPr>
          <p:spPr>
            <a:xfrm>
              <a:off x="2385774" y="2120873"/>
              <a:ext cx="1629239" cy="1191084"/>
            </a:xfrm>
            <a:prstGeom prst="roundRect">
              <a:avLst>
                <a:gd name="adj" fmla="val 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grpSp>
      <p:sp>
        <p:nvSpPr>
          <p:cNvPr id="21" name="文本框 20"/>
          <p:cNvSpPr txBox="1"/>
          <p:nvPr/>
        </p:nvSpPr>
        <p:spPr bwMode="auto">
          <a:xfrm>
            <a:off x="723265" y="1431290"/>
            <a:ext cx="5107940" cy="860425"/>
          </a:xfrm>
          <a:prstGeom prst="rect">
            <a:avLst/>
          </a:prstGeom>
          <a:noFill/>
        </p:spPr>
        <p:txBody>
          <a:bodyPr wrap="square">
            <a:spAutoFit/>
          </a:bodyPr>
          <a:lstStyle/>
          <a:p>
            <a:pPr defTabSz="1219200" fontAlgn="base">
              <a:lnSpc>
                <a:spcPct val="125000"/>
              </a:lnSpc>
              <a:spcBef>
                <a:spcPct val="0"/>
              </a:spcBef>
              <a:spcAft>
                <a:spcPct val="0"/>
              </a:spcAft>
            </a:pPr>
            <a:r>
              <a:rPr lang="zh-CN" altLang="en-US" sz="2000" b="1" dirty="0">
                <a:solidFill>
                  <a:schemeClr val="accent1"/>
                </a:solidFill>
                <a:latin typeface="+mn-ea"/>
                <a:cs typeface="+mn-ea"/>
                <a:sym typeface="Lato Light" charset="0"/>
              </a:rPr>
              <a:t>（二）劳动教育有助于学生良好劳动习惯的养成 ,促进劳动素质的提高。</a:t>
            </a:r>
            <a:endParaRPr lang="zh-CN" altLang="en-US" sz="2000" b="1" dirty="0">
              <a:solidFill>
                <a:schemeClr val="accent1"/>
              </a:solidFill>
              <a:latin typeface="+mn-ea"/>
              <a:cs typeface="+mn-ea"/>
              <a:sym typeface="Lato Light" charset="0"/>
            </a:endParaRPr>
          </a:p>
        </p:txBody>
      </p:sp>
      <p:sp>
        <p:nvSpPr>
          <p:cNvPr id="100" name="文本框 99"/>
          <p:cNvSpPr txBox="1"/>
          <p:nvPr/>
        </p:nvSpPr>
        <p:spPr>
          <a:xfrm>
            <a:off x="439420" y="2565400"/>
            <a:ext cx="10755630" cy="2999740"/>
          </a:xfrm>
          <a:prstGeom prst="rect">
            <a:avLst/>
          </a:prstGeom>
          <a:noFill/>
          <a:ln w="9525">
            <a:noFill/>
          </a:ln>
        </p:spPr>
        <p:txBody>
          <a:bodyPr wrap="square">
            <a:spAutoFit/>
          </a:bodyPr>
          <a:p>
            <a:pPr indent="609600" algn="l" fontAlgn="auto">
              <a:lnSpc>
                <a:spcPct val="150000"/>
              </a:lnSpc>
            </a:pPr>
            <a:r>
              <a:rPr b="0">
                <a:solidFill>
                  <a:schemeClr val="accent1"/>
                </a:solidFill>
                <a:latin typeface="+mn-ea"/>
                <a:cs typeface="+mn-ea"/>
              </a:rPr>
              <a:t>劳动观念淡薄 </a:t>
            </a:r>
            <a:endParaRPr b="0">
              <a:solidFill>
                <a:schemeClr val="accent1"/>
              </a:solidFill>
              <a:latin typeface="+mn-ea"/>
              <a:cs typeface="+mn-ea"/>
            </a:endParaRPr>
          </a:p>
          <a:p>
            <a:pPr indent="609600" algn="l" fontAlgn="auto">
              <a:lnSpc>
                <a:spcPct val="150000"/>
              </a:lnSpc>
            </a:pPr>
            <a:r>
              <a:rPr b="0">
                <a:solidFill>
                  <a:schemeClr val="accent1"/>
                </a:solidFill>
                <a:latin typeface="+mn-ea"/>
                <a:cs typeface="+mn-ea"/>
              </a:rPr>
              <a:t>劳动知识缺乏 </a:t>
            </a:r>
            <a:endParaRPr b="0">
              <a:solidFill>
                <a:schemeClr val="accent1"/>
              </a:solidFill>
              <a:latin typeface="+mn-ea"/>
              <a:cs typeface="+mn-ea"/>
            </a:endParaRPr>
          </a:p>
          <a:p>
            <a:pPr indent="609600" algn="l" fontAlgn="auto">
              <a:lnSpc>
                <a:spcPct val="150000"/>
              </a:lnSpc>
            </a:pPr>
            <a:r>
              <a:rPr b="0">
                <a:solidFill>
                  <a:schemeClr val="accent1"/>
                </a:solidFill>
                <a:latin typeface="+mn-ea"/>
                <a:cs typeface="+mn-ea"/>
              </a:rPr>
              <a:t>缺少基本的生活自理能力 </a:t>
            </a:r>
            <a:endParaRPr b="0">
              <a:solidFill>
                <a:schemeClr val="accent1"/>
              </a:solidFill>
              <a:latin typeface="+mn-ea"/>
              <a:cs typeface="+mn-ea"/>
            </a:endParaRPr>
          </a:p>
          <a:p>
            <a:pPr indent="609600" algn="l" fontAlgn="auto">
              <a:lnSpc>
                <a:spcPct val="150000"/>
              </a:lnSpc>
            </a:pPr>
            <a:r>
              <a:rPr b="0">
                <a:solidFill>
                  <a:schemeClr val="accent1"/>
                </a:solidFill>
                <a:latin typeface="+mn-ea"/>
                <a:cs typeface="+mn-ea"/>
              </a:rPr>
              <a:t>宿舍脏、乱、差是一个常见的事实</a:t>
            </a:r>
            <a:endParaRPr b="0">
              <a:solidFill>
                <a:schemeClr val="accent1"/>
              </a:solidFill>
              <a:latin typeface="+mn-ea"/>
              <a:cs typeface="+mn-ea"/>
            </a:endParaRPr>
          </a:p>
          <a:p>
            <a:pPr indent="609600" algn="l" fontAlgn="auto">
              <a:lnSpc>
                <a:spcPct val="150000"/>
              </a:lnSpc>
            </a:pPr>
            <a:r>
              <a:rPr b="0">
                <a:solidFill>
                  <a:schemeClr val="accent1"/>
                </a:solidFill>
                <a:latin typeface="+mn-ea"/>
                <a:cs typeface="+mn-ea"/>
              </a:rPr>
              <a:t>平时缺乏必要的体力劳动和体育锻炼 ,</a:t>
            </a:r>
            <a:endParaRPr b="0">
              <a:solidFill>
                <a:schemeClr val="accent1"/>
              </a:solidFill>
              <a:latin typeface="+mn-ea"/>
              <a:cs typeface="+mn-ea"/>
            </a:endParaRPr>
          </a:p>
          <a:p>
            <a:pPr indent="609600" algn="l" fontAlgn="auto">
              <a:lnSpc>
                <a:spcPct val="150000"/>
              </a:lnSpc>
            </a:pPr>
            <a:r>
              <a:rPr b="0">
                <a:solidFill>
                  <a:schemeClr val="accent1"/>
                </a:solidFill>
                <a:latin typeface="+mn-ea"/>
                <a:cs typeface="+mn-ea"/>
              </a:rPr>
              <a:t>身体状况不甚理想。 </a:t>
            </a:r>
            <a:endParaRPr b="0">
              <a:solidFill>
                <a:schemeClr val="accent1"/>
              </a:solidFill>
              <a:latin typeface="+mn-ea"/>
              <a:cs typeface="+mn-ea"/>
            </a:endParaRPr>
          </a:p>
          <a:p>
            <a:pPr indent="609600" algn="l" fontAlgn="auto">
              <a:lnSpc>
                <a:spcPct val="150000"/>
              </a:lnSpc>
            </a:pPr>
            <a:r>
              <a:rPr b="0">
                <a:solidFill>
                  <a:schemeClr val="accent1"/>
                </a:solidFill>
                <a:latin typeface="+mn-ea"/>
                <a:cs typeface="+mn-ea"/>
              </a:rPr>
              <a:t> </a:t>
            </a:r>
            <a:r>
              <a:rPr lang="zh-CN" b="0">
                <a:solidFill>
                  <a:schemeClr val="accent1"/>
                </a:solidFill>
                <a:latin typeface="+mn-ea"/>
                <a:cs typeface="+mn-ea"/>
              </a:rPr>
              <a:t>     </a:t>
            </a:r>
            <a:r>
              <a:rPr lang="zh-CN" b="0">
                <a:latin typeface="+mn-ea"/>
                <a:cs typeface="+mn-ea"/>
              </a:rPr>
              <a:t> </a:t>
            </a:r>
            <a:endParaRPr lang="zh-CN" altLang="en-US" b="0">
              <a:latin typeface="+mn-ea"/>
              <a:cs typeface="+mn-ea"/>
            </a:endParaRPr>
          </a:p>
        </p:txBody>
      </p:sp>
      <p:grpSp>
        <p:nvGrpSpPr>
          <p:cNvPr id="31" name="组合 30"/>
          <p:cNvGrpSpPr/>
          <p:nvPr/>
        </p:nvGrpSpPr>
        <p:grpSpPr>
          <a:xfrm>
            <a:off x="6771851" y="1333204"/>
            <a:ext cx="544503" cy="544503"/>
            <a:chOff x="304800" y="673100"/>
            <a:chExt cx="4000500" cy="4000500"/>
          </a:xfrm>
          <a:effectLst>
            <a:outerShdw blurRad="317500" dist="190500" dir="8100000" algn="tr" rotWithShape="0">
              <a:prstClr val="black">
                <a:alpha val="50000"/>
              </a:prstClr>
            </a:outerShdw>
          </a:effectLst>
        </p:grpSpPr>
        <p:sp>
          <p:nvSpPr>
            <p:cNvPr id="32" name="同心圆 3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33" name="椭圆 3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34" name="椭圆 33"/>
          <p:cNvSpPr/>
          <p:nvPr/>
        </p:nvSpPr>
        <p:spPr>
          <a:xfrm>
            <a:off x="7985589" y="1880072"/>
            <a:ext cx="366369" cy="366369"/>
          </a:xfrm>
          <a:prstGeom prst="ellipse">
            <a:avLst/>
          </a:prstGeom>
          <a:solidFill>
            <a:schemeClr val="accent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35" name="椭圆 34"/>
          <p:cNvSpPr/>
          <p:nvPr/>
        </p:nvSpPr>
        <p:spPr>
          <a:xfrm>
            <a:off x="11195158" y="2010214"/>
            <a:ext cx="667877" cy="667877"/>
          </a:xfrm>
          <a:prstGeom prst="ellipse">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nvGrpSpPr>
          <p:cNvPr id="36" name="组合 35"/>
          <p:cNvGrpSpPr/>
          <p:nvPr/>
        </p:nvGrpSpPr>
        <p:grpSpPr>
          <a:xfrm>
            <a:off x="9766930" y="1585153"/>
            <a:ext cx="293036" cy="293036"/>
            <a:chOff x="304800" y="673100"/>
            <a:chExt cx="4000500" cy="4000500"/>
          </a:xfrm>
          <a:effectLst>
            <a:outerShdw blurRad="381000" dist="152400" dir="8100000" algn="tr" rotWithShape="0">
              <a:prstClr val="black">
                <a:alpha val="70000"/>
              </a:prstClr>
            </a:outerShdw>
          </a:effectLst>
        </p:grpSpPr>
        <p:sp>
          <p:nvSpPr>
            <p:cNvPr id="37" name="同心圆 3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38" name="椭圆 37"/>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2" name="Text Box 18"/>
          <p:cNvSpPr txBox="1">
            <a:spLocks noChangeArrowheads="1"/>
          </p:cNvSpPr>
          <p:nvPr/>
        </p:nvSpPr>
        <p:spPr bwMode="gray">
          <a:xfrm>
            <a:off x="3599180" y="431165"/>
            <a:ext cx="496760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开展劳动教育的意义</a:t>
            </a:r>
            <a:endParaRPr lang="zh-CN" altLang="en-US" sz="4000" b="1" dirty="0">
              <a:solidFill>
                <a:schemeClr val="accent1"/>
              </a:solidFill>
              <a:latin typeface="微软雅黑" panose="020B0503020204020204" pitchFamily="34" charset="-122"/>
              <a:ea typeface="微软雅黑" panose="020B0503020204020204" pitchFamily="34" charset="-122"/>
            </a:endParaRPr>
          </a:p>
        </p:txBody>
      </p:sp>
      <p:cxnSp>
        <p:nvCxnSpPr>
          <p:cNvPr id="3" name="直接连接符​​ 14"/>
          <p:cNvCxnSpPr/>
          <p:nvPr/>
        </p:nvCxnSpPr>
        <p:spPr>
          <a:xfrm>
            <a:off x="3254797" y="1138079"/>
            <a:ext cx="5682409" cy="0"/>
          </a:xfrm>
          <a:prstGeom prst="line">
            <a:avLst/>
          </a:prstGeom>
        </p:spPr>
        <p:style>
          <a:lnRef idx="3">
            <a:schemeClr val="accent2"/>
          </a:lnRef>
          <a:fillRef idx="0">
            <a:schemeClr val="accent2"/>
          </a:fillRef>
          <a:effectRef idx="2">
            <a:schemeClr val="accent2"/>
          </a:effectRef>
          <a:fontRef idx="minor">
            <a:schemeClr val="tx1"/>
          </a:fontRef>
        </p:style>
      </p:cxnSp>
      <p:sp>
        <p:nvSpPr>
          <p:cNvPr id="30" name="文本框 29"/>
          <p:cNvSpPr txBox="1"/>
          <p:nvPr/>
        </p:nvSpPr>
        <p:spPr>
          <a:xfrm>
            <a:off x="5895975" y="3044825"/>
            <a:ext cx="5843905" cy="2538730"/>
          </a:xfrm>
          <a:prstGeom prst="rect">
            <a:avLst/>
          </a:prstGeom>
          <a:noFill/>
        </p:spPr>
        <p:txBody>
          <a:bodyPr wrap="square" lIns="0" tIns="0" rIns="0" bIns="0" rtlCol="0" anchor="t">
            <a:spAutoFit/>
          </a:bodyPr>
          <a:p>
            <a:pPr indent="609600" algn="l" fontAlgn="auto">
              <a:lnSpc>
                <a:spcPct val="150000"/>
              </a:lnSpc>
            </a:pPr>
            <a:r>
              <a:rPr lang="zh-CN" sz="2000" b="1">
                <a:solidFill>
                  <a:schemeClr val="accent1"/>
                </a:solidFill>
                <a:effectLst>
                  <a:outerShdw blurRad="38100" dist="25400" dir="5400000" algn="ctr" rotWithShape="0">
                    <a:srgbClr val="6E747A">
                      <a:alpha val="43000"/>
                    </a:srgbClr>
                  </a:outerShdw>
                </a:effectLst>
                <a:latin typeface="+mn-ea"/>
                <a:cs typeface="+mn-ea"/>
                <a:sym typeface="+mn-ea"/>
              </a:rPr>
              <a:t>我们要通过劳动教育 ：</a:t>
            </a:r>
            <a:endParaRPr lang="zh-CN">
              <a:solidFill>
                <a:schemeClr val="accent4"/>
              </a:solidFill>
              <a:latin typeface="+mn-ea"/>
              <a:cs typeface="+mn-ea"/>
              <a:sym typeface="+mn-ea"/>
            </a:endParaRPr>
          </a:p>
          <a:p>
            <a:pPr indent="609600" algn="l" fontAlgn="auto">
              <a:lnSpc>
                <a:spcPct val="150000"/>
              </a:lnSpc>
            </a:pPr>
            <a:r>
              <a:rPr>
                <a:solidFill>
                  <a:schemeClr val="accent1"/>
                </a:solidFill>
                <a:latin typeface="+mn-ea"/>
                <a:cs typeface="+mn-ea"/>
                <a:sym typeface="+mn-ea"/>
              </a:rPr>
              <a:t>帮助学生了解劳动知识</a:t>
            </a:r>
            <a:endParaRPr>
              <a:solidFill>
                <a:schemeClr val="accent1"/>
              </a:solidFill>
              <a:latin typeface="+mn-ea"/>
              <a:cs typeface="+mn-ea"/>
              <a:sym typeface="+mn-ea"/>
            </a:endParaRPr>
          </a:p>
          <a:p>
            <a:pPr indent="609600" algn="l" fontAlgn="auto">
              <a:lnSpc>
                <a:spcPct val="150000"/>
              </a:lnSpc>
            </a:pPr>
            <a:r>
              <a:rPr>
                <a:solidFill>
                  <a:schemeClr val="accent1"/>
                </a:solidFill>
                <a:latin typeface="+mn-ea"/>
                <a:cs typeface="+mn-ea"/>
                <a:sym typeface="+mn-ea"/>
              </a:rPr>
              <a:t>引导学生经常地、自觉地参加各类劳动 </a:t>
            </a:r>
            <a:endParaRPr>
              <a:solidFill>
                <a:schemeClr val="accent1"/>
              </a:solidFill>
              <a:latin typeface="+mn-ea"/>
              <a:cs typeface="+mn-ea"/>
              <a:sym typeface="+mn-ea"/>
            </a:endParaRPr>
          </a:p>
          <a:p>
            <a:pPr indent="609600" algn="l" fontAlgn="auto">
              <a:lnSpc>
                <a:spcPct val="150000"/>
              </a:lnSpc>
            </a:pPr>
            <a:r>
              <a:rPr>
                <a:solidFill>
                  <a:schemeClr val="accent1"/>
                </a:solidFill>
                <a:latin typeface="+mn-ea"/>
                <a:cs typeface="+mn-ea"/>
                <a:sym typeface="+mn-ea"/>
              </a:rPr>
              <a:t>促进大学生良好的劳动习惯的形成 ,增强学生体质 </a:t>
            </a:r>
            <a:endParaRPr>
              <a:solidFill>
                <a:schemeClr val="accent1"/>
              </a:solidFill>
              <a:latin typeface="+mn-ea"/>
              <a:cs typeface="+mn-ea"/>
              <a:sym typeface="+mn-ea"/>
            </a:endParaRPr>
          </a:p>
          <a:p>
            <a:pPr indent="609600" algn="l" fontAlgn="auto">
              <a:lnSpc>
                <a:spcPct val="150000"/>
              </a:lnSpc>
            </a:pPr>
            <a:r>
              <a:rPr>
                <a:solidFill>
                  <a:schemeClr val="accent1"/>
                </a:solidFill>
                <a:latin typeface="+mn-ea"/>
                <a:cs typeface="+mn-ea"/>
                <a:sym typeface="+mn-ea"/>
              </a:rPr>
              <a:t>锻炼学生适应社会的能力 ,实现大学生劳动素质的全面提高。</a:t>
            </a:r>
            <a:r>
              <a:rPr lang="zh-CN">
                <a:solidFill>
                  <a:schemeClr val="accent1"/>
                </a:solidFill>
                <a:latin typeface="+mn-ea"/>
                <a:cs typeface="+mn-ea"/>
                <a:sym typeface="+mn-ea"/>
              </a:rPr>
              <a:t> </a:t>
            </a:r>
            <a:endParaRPr lang="zh-CN" altLang="en-US" b="1" dirty="0" smtClean="0">
              <a:solidFill>
                <a:schemeClr val="accent4"/>
              </a:solidFill>
              <a:latin typeface="+mn-ea"/>
              <a:ea typeface="微软雅黑" panose="020B0503020204020204" pitchFamily="34" charset="-122"/>
              <a:cs typeface="+mn-ea"/>
              <a:sym typeface="+mn-ea"/>
            </a:endParaRPr>
          </a:p>
        </p:txBody>
      </p:sp>
      <p:sp>
        <p:nvSpPr>
          <p:cNvPr id="112" name="等腰三角形 111"/>
          <p:cNvSpPr/>
          <p:nvPr/>
        </p:nvSpPr>
        <p:spPr bwMode="auto">
          <a:xfrm rot="5400000">
            <a:off x="865280" y="2780979"/>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4" name="等腰三角形 3"/>
          <p:cNvSpPr/>
          <p:nvPr/>
        </p:nvSpPr>
        <p:spPr bwMode="auto">
          <a:xfrm rot="5400000">
            <a:off x="865280" y="3200079"/>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5" name="等腰三角形 4"/>
          <p:cNvSpPr/>
          <p:nvPr/>
        </p:nvSpPr>
        <p:spPr bwMode="auto">
          <a:xfrm rot="5400000">
            <a:off x="865280" y="3595049"/>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6" name="等腰三角形 5"/>
          <p:cNvSpPr/>
          <p:nvPr/>
        </p:nvSpPr>
        <p:spPr bwMode="auto">
          <a:xfrm rot="5400000">
            <a:off x="865280" y="4041454"/>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7" name="等腰三角形 6"/>
          <p:cNvSpPr/>
          <p:nvPr/>
        </p:nvSpPr>
        <p:spPr bwMode="auto">
          <a:xfrm rot="5400000">
            <a:off x="865280" y="4446584"/>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27" name="圆: 空心 26"/>
          <p:cNvSpPr/>
          <p:nvPr/>
        </p:nvSpPr>
        <p:spPr>
          <a:xfrm>
            <a:off x="6197422" y="3662371"/>
            <a:ext cx="173986" cy="173986"/>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8" name="圆: 空心 26"/>
          <p:cNvSpPr/>
          <p:nvPr/>
        </p:nvSpPr>
        <p:spPr>
          <a:xfrm>
            <a:off x="6197422" y="4099886"/>
            <a:ext cx="173986" cy="173986"/>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9" name="圆: 空心 26"/>
          <p:cNvSpPr/>
          <p:nvPr/>
        </p:nvSpPr>
        <p:spPr>
          <a:xfrm>
            <a:off x="6197422" y="4504381"/>
            <a:ext cx="173986" cy="173986"/>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10" name="圆: 空心 26"/>
          <p:cNvSpPr/>
          <p:nvPr/>
        </p:nvSpPr>
        <p:spPr>
          <a:xfrm>
            <a:off x="6197422" y="4925386"/>
            <a:ext cx="173986" cy="173986"/>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551180" y="1344930"/>
            <a:ext cx="5452745" cy="1096645"/>
            <a:chOff x="2330673" y="2010009"/>
            <a:chExt cx="1739454" cy="1412819"/>
          </a:xfrm>
        </p:grpSpPr>
        <p:sp>
          <p:nvSpPr>
            <p:cNvPr id="15" name="圆角矩形 14"/>
            <p:cNvSpPr/>
            <p:nvPr/>
          </p:nvSpPr>
          <p:spPr>
            <a:xfrm>
              <a:off x="2330673" y="2010009"/>
              <a:ext cx="1739454" cy="1412819"/>
            </a:xfrm>
            <a:prstGeom prst="roundRect">
              <a:avLst>
                <a:gd name="adj" fmla="val 0"/>
              </a:avLst>
            </a:prstGeom>
            <a:solidFill>
              <a:schemeClr val="accent2"/>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16" name="圆角矩形 15"/>
            <p:cNvSpPr/>
            <p:nvPr/>
          </p:nvSpPr>
          <p:spPr>
            <a:xfrm>
              <a:off x="2385774" y="2120873"/>
              <a:ext cx="1629239" cy="1191084"/>
            </a:xfrm>
            <a:prstGeom prst="roundRect">
              <a:avLst>
                <a:gd name="adj" fmla="val 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grpSp>
      <p:sp>
        <p:nvSpPr>
          <p:cNvPr id="21" name="文本框 20"/>
          <p:cNvSpPr txBox="1"/>
          <p:nvPr/>
        </p:nvSpPr>
        <p:spPr bwMode="auto">
          <a:xfrm>
            <a:off x="723265" y="1431290"/>
            <a:ext cx="5107940" cy="860425"/>
          </a:xfrm>
          <a:prstGeom prst="rect">
            <a:avLst/>
          </a:prstGeom>
          <a:noFill/>
        </p:spPr>
        <p:txBody>
          <a:bodyPr wrap="square">
            <a:spAutoFit/>
          </a:bodyPr>
          <a:lstStyle/>
          <a:p>
            <a:pPr defTabSz="1219200" fontAlgn="base">
              <a:lnSpc>
                <a:spcPct val="125000"/>
              </a:lnSpc>
              <a:spcBef>
                <a:spcPct val="0"/>
              </a:spcBef>
              <a:spcAft>
                <a:spcPct val="0"/>
              </a:spcAft>
            </a:pPr>
            <a:r>
              <a:rPr lang="zh-CN" altLang="en-US" sz="2000" b="1" dirty="0">
                <a:solidFill>
                  <a:schemeClr val="accent1"/>
                </a:solidFill>
                <a:latin typeface="+mn-ea"/>
                <a:cs typeface="+mn-ea"/>
                <a:sym typeface="Lato Light" charset="0"/>
              </a:rPr>
              <a:t>（三）劳动教育有助于促进学生能力全面培养和提升，提高综合素质。 </a:t>
            </a:r>
            <a:endParaRPr lang="zh-CN" altLang="en-US" sz="2000" b="1" dirty="0">
              <a:solidFill>
                <a:schemeClr val="accent1"/>
              </a:solidFill>
              <a:latin typeface="+mn-ea"/>
              <a:cs typeface="+mn-ea"/>
              <a:sym typeface="Lato Light" charset="0"/>
            </a:endParaRPr>
          </a:p>
        </p:txBody>
      </p:sp>
      <p:sp>
        <p:nvSpPr>
          <p:cNvPr id="100" name="文本框 99"/>
          <p:cNvSpPr txBox="1"/>
          <p:nvPr/>
        </p:nvSpPr>
        <p:spPr>
          <a:xfrm>
            <a:off x="366395" y="2809875"/>
            <a:ext cx="5260340" cy="2168525"/>
          </a:xfrm>
          <a:prstGeom prst="rect">
            <a:avLst/>
          </a:prstGeom>
          <a:noFill/>
          <a:ln w="9525">
            <a:noFill/>
          </a:ln>
        </p:spPr>
        <p:txBody>
          <a:bodyPr wrap="square">
            <a:spAutoFit/>
          </a:bodyPr>
          <a:p>
            <a:pPr indent="609600" algn="l" fontAlgn="auto">
              <a:lnSpc>
                <a:spcPct val="150000"/>
              </a:lnSpc>
            </a:pPr>
            <a:r>
              <a:rPr b="0">
                <a:solidFill>
                  <a:schemeClr val="accent1"/>
                </a:solidFill>
                <a:latin typeface="+mn-ea"/>
                <a:cs typeface="+mn-ea"/>
              </a:rPr>
              <a:t> 缺乏学习动力， 不爱学、 不愿学、 不勤学 </a:t>
            </a:r>
            <a:endParaRPr b="0">
              <a:solidFill>
                <a:schemeClr val="accent1"/>
              </a:solidFill>
              <a:latin typeface="+mn-ea"/>
              <a:cs typeface="+mn-ea"/>
            </a:endParaRPr>
          </a:p>
          <a:p>
            <a:pPr indent="609600" algn="l" fontAlgn="auto">
              <a:lnSpc>
                <a:spcPct val="150000"/>
              </a:lnSpc>
            </a:pPr>
            <a:r>
              <a:rPr b="0">
                <a:solidFill>
                  <a:schemeClr val="accent1"/>
                </a:solidFill>
                <a:latin typeface="+mn-ea"/>
                <a:cs typeface="+mn-ea"/>
              </a:rPr>
              <a:t>上课缺课迟到早退，不遵守课堂纪律 </a:t>
            </a:r>
            <a:endParaRPr b="0">
              <a:solidFill>
                <a:schemeClr val="accent1"/>
              </a:solidFill>
              <a:latin typeface="+mn-ea"/>
              <a:cs typeface="+mn-ea"/>
            </a:endParaRPr>
          </a:p>
          <a:p>
            <a:pPr indent="609600" algn="l" fontAlgn="auto">
              <a:lnSpc>
                <a:spcPct val="150000"/>
              </a:lnSpc>
            </a:pPr>
            <a:r>
              <a:rPr b="0">
                <a:solidFill>
                  <a:schemeClr val="accent1"/>
                </a:solidFill>
                <a:latin typeface="+mn-ea"/>
                <a:cs typeface="+mn-ea"/>
              </a:rPr>
              <a:t>考试寄希望于作弊蒙哄过关</a:t>
            </a:r>
            <a:endParaRPr lang="zh-CN" b="0">
              <a:solidFill>
                <a:schemeClr val="accent1"/>
              </a:solidFill>
              <a:latin typeface="+mn-ea"/>
              <a:cs typeface="+mn-ea"/>
            </a:endParaRPr>
          </a:p>
          <a:p>
            <a:pPr indent="609600" algn="l" fontAlgn="auto">
              <a:lnSpc>
                <a:spcPct val="150000"/>
              </a:lnSpc>
            </a:pPr>
            <a:r>
              <a:rPr b="0">
                <a:solidFill>
                  <a:schemeClr val="accent1"/>
                </a:solidFill>
                <a:latin typeface="+mn-ea"/>
                <a:cs typeface="+mn-ea"/>
              </a:rPr>
              <a:t>影响了校风学风建设</a:t>
            </a:r>
            <a:endParaRPr b="0">
              <a:solidFill>
                <a:schemeClr val="accent1"/>
              </a:solidFill>
              <a:latin typeface="+mn-ea"/>
              <a:cs typeface="+mn-ea"/>
            </a:endParaRPr>
          </a:p>
          <a:p>
            <a:pPr indent="609600" algn="l" fontAlgn="auto">
              <a:lnSpc>
                <a:spcPct val="150000"/>
              </a:lnSpc>
            </a:pPr>
            <a:endParaRPr lang="zh-CN" altLang="en-US" b="0">
              <a:solidFill>
                <a:schemeClr val="accent1"/>
              </a:solidFill>
              <a:latin typeface="+mn-ea"/>
              <a:cs typeface="+mn-ea"/>
            </a:endParaRPr>
          </a:p>
        </p:txBody>
      </p:sp>
      <p:grpSp>
        <p:nvGrpSpPr>
          <p:cNvPr id="31" name="组合 30"/>
          <p:cNvGrpSpPr/>
          <p:nvPr/>
        </p:nvGrpSpPr>
        <p:grpSpPr>
          <a:xfrm>
            <a:off x="6771851" y="1333204"/>
            <a:ext cx="544503" cy="544503"/>
            <a:chOff x="304800" y="673100"/>
            <a:chExt cx="4000500" cy="4000500"/>
          </a:xfrm>
          <a:effectLst>
            <a:outerShdw blurRad="317500" dist="190500" dir="8100000" algn="tr" rotWithShape="0">
              <a:prstClr val="black">
                <a:alpha val="50000"/>
              </a:prstClr>
            </a:outerShdw>
          </a:effectLst>
        </p:grpSpPr>
        <p:sp>
          <p:nvSpPr>
            <p:cNvPr id="32" name="同心圆 3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33" name="椭圆 3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34" name="椭圆 33"/>
          <p:cNvSpPr/>
          <p:nvPr/>
        </p:nvSpPr>
        <p:spPr>
          <a:xfrm>
            <a:off x="7985589" y="1880072"/>
            <a:ext cx="366369" cy="366369"/>
          </a:xfrm>
          <a:prstGeom prst="ellipse">
            <a:avLst/>
          </a:prstGeom>
          <a:solidFill>
            <a:schemeClr val="accent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sp>
        <p:nvSpPr>
          <p:cNvPr id="35" name="椭圆 34"/>
          <p:cNvSpPr/>
          <p:nvPr/>
        </p:nvSpPr>
        <p:spPr>
          <a:xfrm>
            <a:off x="11195158" y="2010214"/>
            <a:ext cx="667877" cy="667877"/>
          </a:xfrm>
          <a:prstGeom prst="ellipse">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nvGrpSpPr>
          <p:cNvPr id="36" name="组合 35"/>
          <p:cNvGrpSpPr/>
          <p:nvPr/>
        </p:nvGrpSpPr>
        <p:grpSpPr>
          <a:xfrm>
            <a:off x="9766930" y="1585153"/>
            <a:ext cx="293036" cy="293036"/>
            <a:chOff x="304800" y="673100"/>
            <a:chExt cx="4000500" cy="4000500"/>
          </a:xfrm>
          <a:effectLst>
            <a:outerShdw blurRad="381000" dist="152400" dir="8100000" algn="tr" rotWithShape="0">
              <a:prstClr val="black">
                <a:alpha val="70000"/>
              </a:prstClr>
            </a:outerShdw>
          </a:effectLst>
        </p:grpSpPr>
        <p:sp>
          <p:nvSpPr>
            <p:cNvPr id="37" name="同心圆 3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38" name="椭圆 37"/>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sp>
        <p:nvSpPr>
          <p:cNvPr id="2" name="Text Box 18"/>
          <p:cNvSpPr txBox="1">
            <a:spLocks noChangeArrowheads="1"/>
          </p:cNvSpPr>
          <p:nvPr/>
        </p:nvSpPr>
        <p:spPr bwMode="gray">
          <a:xfrm>
            <a:off x="3599180" y="431165"/>
            <a:ext cx="496760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开展劳动教育的意义</a:t>
            </a:r>
            <a:endParaRPr lang="zh-CN" altLang="en-US" sz="4000" b="1" dirty="0">
              <a:solidFill>
                <a:schemeClr val="accent1"/>
              </a:solidFill>
              <a:latin typeface="微软雅黑" panose="020B0503020204020204" pitchFamily="34" charset="-122"/>
              <a:ea typeface="微软雅黑" panose="020B0503020204020204" pitchFamily="34" charset="-122"/>
            </a:endParaRPr>
          </a:p>
        </p:txBody>
      </p:sp>
      <p:cxnSp>
        <p:nvCxnSpPr>
          <p:cNvPr id="3" name="直接连接符​​ 14"/>
          <p:cNvCxnSpPr/>
          <p:nvPr/>
        </p:nvCxnSpPr>
        <p:spPr>
          <a:xfrm>
            <a:off x="3254797" y="1138079"/>
            <a:ext cx="5682409" cy="0"/>
          </a:xfrm>
          <a:prstGeom prst="line">
            <a:avLst/>
          </a:prstGeom>
        </p:spPr>
        <p:style>
          <a:lnRef idx="3">
            <a:schemeClr val="accent2"/>
          </a:lnRef>
          <a:fillRef idx="0">
            <a:schemeClr val="accent2"/>
          </a:fillRef>
          <a:effectRef idx="2">
            <a:schemeClr val="accent2"/>
          </a:effectRef>
          <a:fontRef idx="minor">
            <a:schemeClr val="tx1"/>
          </a:fontRef>
        </p:style>
      </p:cxnSp>
      <p:sp>
        <p:nvSpPr>
          <p:cNvPr id="30" name="文本框 29"/>
          <p:cNvSpPr txBox="1"/>
          <p:nvPr/>
        </p:nvSpPr>
        <p:spPr>
          <a:xfrm>
            <a:off x="5895975" y="3143885"/>
            <a:ext cx="5843905" cy="3369945"/>
          </a:xfrm>
          <a:prstGeom prst="rect">
            <a:avLst/>
          </a:prstGeom>
          <a:noFill/>
        </p:spPr>
        <p:txBody>
          <a:bodyPr wrap="square" lIns="0" tIns="0" rIns="0" bIns="0" rtlCol="0" anchor="t">
            <a:spAutoFit/>
          </a:bodyPr>
          <a:p>
            <a:pPr indent="609600" algn="l" fontAlgn="auto">
              <a:lnSpc>
                <a:spcPct val="150000"/>
              </a:lnSpc>
            </a:pPr>
            <a:r>
              <a:rPr lang="zh-CN" sz="2000" b="1">
                <a:solidFill>
                  <a:schemeClr val="accent1"/>
                </a:solidFill>
                <a:effectLst>
                  <a:outerShdw blurRad="38100" dist="25400" dir="5400000" algn="ctr" rotWithShape="0">
                    <a:srgbClr val="6E747A">
                      <a:alpha val="43000"/>
                    </a:srgbClr>
                  </a:outerShdw>
                </a:effectLst>
                <a:latin typeface="+mn-ea"/>
                <a:cs typeface="+mn-ea"/>
                <a:sym typeface="+mn-ea"/>
              </a:rPr>
              <a:t>我们要通过劳动教育 ：</a:t>
            </a:r>
            <a:endParaRPr lang="zh-CN">
              <a:solidFill>
                <a:schemeClr val="accent4"/>
              </a:solidFill>
              <a:latin typeface="+mn-ea"/>
              <a:cs typeface="+mn-ea"/>
              <a:sym typeface="+mn-ea"/>
            </a:endParaRPr>
          </a:p>
          <a:p>
            <a:pPr indent="609600" algn="l" fontAlgn="auto">
              <a:lnSpc>
                <a:spcPct val="150000"/>
              </a:lnSpc>
            </a:pPr>
            <a:r>
              <a:rPr>
                <a:solidFill>
                  <a:schemeClr val="accent1"/>
                </a:solidFill>
                <a:latin typeface="+mn-ea"/>
                <a:cs typeface="+mn-ea"/>
                <a:sym typeface="+mn-ea"/>
              </a:rPr>
              <a:t>引导学生认识只有参加到实践活动中才能够获得最真实的知识。</a:t>
            </a:r>
            <a:endParaRPr lang="zh-CN" altLang="en-US" b="1" dirty="0" smtClean="0">
              <a:solidFill>
                <a:schemeClr val="accent4"/>
              </a:solidFill>
              <a:latin typeface="+mn-ea"/>
              <a:ea typeface="微软雅黑" panose="020B0503020204020204" pitchFamily="34" charset="-122"/>
              <a:cs typeface="+mn-ea"/>
              <a:sym typeface="+mn-ea"/>
            </a:endParaRPr>
          </a:p>
          <a:p>
            <a:pPr indent="609600" algn="l" fontAlgn="auto">
              <a:lnSpc>
                <a:spcPct val="150000"/>
              </a:lnSpc>
            </a:pPr>
            <a:r>
              <a:rPr>
                <a:solidFill>
                  <a:schemeClr val="accent1"/>
                </a:solidFill>
                <a:latin typeface="+mn-ea"/>
                <a:cs typeface="+mn-ea"/>
                <a:sym typeface="+mn-ea"/>
              </a:rPr>
              <a:t>实践知识本身就是一种知识，不身体力行地动手操作，不可能领悟其中的奥秘，</a:t>
            </a:r>
            <a:endParaRPr>
              <a:solidFill>
                <a:schemeClr val="accent1"/>
              </a:solidFill>
              <a:latin typeface="+mn-ea"/>
              <a:cs typeface="+mn-ea"/>
              <a:sym typeface="+mn-ea"/>
            </a:endParaRPr>
          </a:p>
          <a:p>
            <a:pPr indent="609600" algn="l" fontAlgn="auto">
              <a:lnSpc>
                <a:spcPct val="150000"/>
              </a:lnSpc>
            </a:pPr>
            <a:r>
              <a:rPr>
                <a:solidFill>
                  <a:schemeClr val="accent1"/>
                </a:solidFill>
                <a:latin typeface="+mn-ea"/>
                <a:cs typeface="+mn-ea"/>
                <a:sym typeface="+mn-ea"/>
              </a:rPr>
              <a:t>创造财富的劳动是辛苦的 ,而学习和掌握科学知识的劳动则是一种艰苦的脑力劳动。</a:t>
            </a:r>
            <a:r>
              <a:rPr lang="zh-CN">
                <a:solidFill>
                  <a:schemeClr val="accent1"/>
                </a:solidFill>
                <a:latin typeface="+mn-ea"/>
                <a:cs typeface="+mn-ea"/>
                <a:sym typeface="+mn-ea"/>
              </a:rPr>
              <a:t>      </a:t>
            </a:r>
            <a:endParaRPr lang="zh-CN" altLang="en-US" b="0">
              <a:solidFill>
                <a:schemeClr val="accent1"/>
              </a:solidFill>
              <a:latin typeface="+mn-ea"/>
              <a:cs typeface="+mn-ea"/>
            </a:endParaRPr>
          </a:p>
          <a:p>
            <a:pPr indent="609600" algn="l" fontAlgn="auto">
              <a:lnSpc>
                <a:spcPct val="150000"/>
              </a:lnSpc>
            </a:pPr>
            <a:endParaRPr lang="zh-CN" altLang="en-US" b="1" dirty="0" smtClean="0">
              <a:solidFill>
                <a:schemeClr val="accent4"/>
              </a:solidFill>
              <a:latin typeface="+mn-ea"/>
              <a:ea typeface="微软雅黑" panose="020B0503020204020204" pitchFamily="34" charset="-122"/>
              <a:cs typeface="+mn-ea"/>
              <a:sym typeface="+mn-ea"/>
            </a:endParaRPr>
          </a:p>
        </p:txBody>
      </p:sp>
      <p:sp>
        <p:nvSpPr>
          <p:cNvPr id="112" name="等腰三角形 111"/>
          <p:cNvSpPr/>
          <p:nvPr/>
        </p:nvSpPr>
        <p:spPr bwMode="auto">
          <a:xfrm rot="5400000">
            <a:off x="822735" y="3021644"/>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4" name="等腰三角形 3"/>
          <p:cNvSpPr/>
          <p:nvPr/>
        </p:nvSpPr>
        <p:spPr bwMode="auto">
          <a:xfrm rot="5400000">
            <a:off x="822735" y="3425504"/>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5" name="等腰三角形 4"/>
          <p:cNvSpPr/>
          <p:nvPr/>
        </p:nvSpPr>
        <p:spPr bwMode="auto">
          <a:xfrm rot="5400000">
            <a:off x="822735" y="3829364"/>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6" name="等腰三角形 5"/>
          <p:cNvSpPr/>
          <p:nvPr/>
        </p:nvSpPr>
        <p:spPr bwMode="auto">
          <a:xfrm rot="5400000">
            <a:off x="822735" y="4293549"/>
            <a:ext cx="199785" cy="129855"/>
          </a:xfrm>
          <a:prstGeom prst="triangle">
            <a:avLst/>
          </a:prstGeom>
          <a:solidFill>
            <a:srgbClr val="4D4D4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C4261D"/>
              </a:solidFill>
              <a:effectLst/>
              <a:uLnTx/>
              <a:uFillTx/>
              <a:latin typeface="Arial" panose="020B0604020202020204" pitchFamily="34" charset="0"/>
              <a:ea typeface="宋体" panose="02010600030101010101" pitchFamily="2" charset="-122"/>
              <a:cs typeface="+mn-cs"/>
            </a:endParaRPr>
          </a:p>
        </p:txBody>
      </p:sp>
      <p:sp>
        <p:nvSpPr>
          <p:cNvPr id="27" name="圆: 空心 26"/>
          <p:cNvSpPr/>
          <p:nvPr/>
        </p:nvSpPr>
        <p:spPr>
          <a:xfrm>
            <a:off x="6189167" y="3750636"/>
            <a:ext cx="173986" cy="173986"/>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7" name="圆: 空心 26"/>
          <p:cNvSpPr/>
          <p:nvPr/>
        </p:nvSpPr>
        <p:spPr>
          <a:xfrm>
            <a:off x="6189167" y="4590741"/>
            <a:ext cx="173986" cy="173986"/>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8" name="圆: 空心 26"/>
          <p:cNvSpPr/>
          <p:nvPr/>
        </p:nvSpPr>
        <p:spPr>
          <a:xfrm>
            <a:off x="6189167" y="5414971"/>
            <a:ext cx="173986" cy="173986"/>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551180" y="1377950"/>
            <a:ext cx="5452745" cy="1096645"/>
            <a:chOff x="2330673" y="2010009"/>
            <a:chExt cx="1739454" cy="1412819"/>
          </a:xfrm>
        </p:grpSpPr>
        <p:sp>
          <p:nvSpPr>
            <p:cNvPr id="15" name="圆角矩形 14"/>
            <p:cNvSpPr/>
            <p:nvPr/>
          </p:nvSpPr>
          <p:spPr>
            <a:xfrm>
              <a:off x="2330673" y="2010009"/>
              <a:ext cx="1739454" cy="1412819"/>
            </a:xfrm>
            <a:prstGeom prst="roundRect">
              <a:avLst>
                <a:gd name="adj" fmla="val 0"/>
              </a:avLst>
            </a:prstGeom>
            <a:solidFill>
              <a:schemeClr val="accent2"/>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16" name="圆角矩形 15"/>
            <p:cNvSpPr/>
            <p:nvPr/>
          </p:nvSpPr>
          <p:spPr>
            <a:xfrm>
              <a:off x="2385774" y="2120873"/>
              <a:ext cx="1629239" cy="1191084"/>
            </a:xfrm>
            <a:prstGeom prst="roundRect">
              <a:avLst>
                <a:gd name="adj" fmla="val 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grpSp>
      <p:sp>
        <p:nvSpPr>
          <p:cNvPr id="21" name="文本框 20"/>
          <p:cNvSpPr txBox="1"/>
          <p:nvPr/>
        </p:nvSpPr>
        <p:spPr bwMode="auto">
          <a:xfrm>
            <a:off x="723265" y="1431290"/>
            <a:ext cx="5107940" cy="860425"/>
          </a:xfrm>
          <a:prstGeom prst="rect">
            <a:avLst/>
          </a:prstGeom>
          <a:noFill/>
        </p:spPr>
        <p:txBody>
          <a:bodyPr wrap="square">
            <a:spAutoFit/>
          </a:bodyPr>
          <a:lstStyle/>
          <a:p>
            <a:pPr defTabSz="1219200" fontAlgn="base">
              <a:lnSpc>
                <a:spcPct val="125000"/>
              </a:lnSpc>
              <a:spcBef>
                <a:spcPct val="0"/>
              </a:spcBef>
              <a:spcAft>
                <a:spcPct val="0"/>
              </a:spcAft>
            </a:pPr>
            <a:r>
              <a:rPr lang="zh-CN" altLang="en-US" sz="2000" b="1" dirty="0">
                <a:solidFill>
                  <a:schemeClr val="accent1"/>
                </a:solidFill>
                <a:latin typeface="+mn-ea"/>
                <a:cs typeface="+mn-ea"/>
                <a:sym typeface="Lato Light" charset="0"/>
              </a:rPr>
              <a:t>（四）劳动教育有助于培养大学生的艰苦创业精神。 </a:t>
            </a:r>
            <a:endParaRPr lang="zh-CN" altLang="en-US" sz="2000" b="1" dirty="0">
              <a:solidFill>
                <a:schemeClr val="accent1"/>
              </a:solidFill>
              <a:latin typeface="+mn-ea"/>
              <a:cs typeface="+mn-ea"/>
              <a:sym typeface="Lato Light" charset="0"/>
            </a:endParaRPr>
          </a:p>
        </p:txBody>
      </p:sp>
      <p:sp>
        <p:nvSpPr>
          <p:cNvPr id="100" name="文本框 99"/>
          <p:cNvSpPr txBox="1"/>
          <p:nvPr/>
        </p:nvSpPr>
        <p:spPr>
          <a:xfrm>
            <a:off x="424180" y="2642235"/>
            <a:ext cx="5579745" cy="2168525"/>
          </a:xfrm>
          <a:prstGeom prst="rect">
            <a:avLst/>
          </a:prstGeom>
          <a:noFill/>
          <a:ln w="9525">
            <a:noFill/>
          </a:ln>
        </p:spPr>
        <p:txBody>
          <a:bodyPr wrap="square">
            <a:spAutoFit/>
          </a:bodyPr>
          <a:p>
            <a:pPr indent="609600" fontAlgn="auto">
              <a:lnSpc>
                <a:spcPct val="150000"/>
              </a:lnSpc>
            </a:pPr>
            <a:r>
              <a:rPr b="0">
                <a:solidFill>
                  <a:schemeClr val="accent1"/>
                </a:solidFill>
                <a:latin typeface="+mn-ea"/>
                <a:cs typeface="+mn-ea"/>
              </a:rPr>
              <a:t>培养学生自立自强、不怕艰苦、追求真理的大无畏精神 </a:t>
            </a:r>
            <a:endParaRPr b="0">
              <a:solidFill>
                <a:schemeClr val="accent1"/>
              </a:solidFill>
              <a:latin typeface="+mn-ea"/>
              <a:cs typeface="+mn-ea"/>
            </a:endParaRPr>
          </a:p>
          <a:p>
            <a:pPr indent="609600" fontAlgn="auto">
              <a:lnSpc>
                <a:spcPct val="150000"/>
              </a:lnSpc>
            </a:pPr>
            <a:r>
              <a:rPr b="0">
                <a:solidFill>
                  <a:schemeClr val="accent1"/>
                </a:solidFill>
                <a:latin typeface="+mn-ea"/>
                <a:cs typeface="+mn-ea"/>
              </a:rPr>
              <a:t>增强自身的责任感 ,引导大学生在社会主义现代化建设中 ,锐意进取 ,扎实工作 ,不怕困难和压力 ,为社会多作贡献。</a:t>
            </a:r>
            <a:r>
              <a:rPr lang="zh-CN" b="0">
                <a:solidFill>
                  <a:schemeClr val="accent1"/>
                </a:solidFill>
                <a:latin typeface="+mn-ea"/>
                <a:cs typeface="+mn-ea"/>
              </a:rPr>
              <a:t> </a:t>
            </a:r>
            <a:r>
              <a:rPr lang="zh-CN" b="0">
                <a:latin typeface="+mn-ea"/>
                <a:cs typeface="+mn-ea"/>
              </a:rPr>
              <a:t>      </a:t>
            </a:r>
            <a:endParaRPr lang="zh-CN" altLang="en-US" b="0">
              <a:latin typeface="+mn-ea"/>
              <a:cs typeface="+mn-ea"/>
            </a:endParaRPr>
          </a:p>
        </p:txBody>
      </p:sp>
      <p:grpSp>
        <p:nvGrpSpPr>
          <p:cNvPr id="2" name="组合 1"/>
          <p:cNvGrpSpPr/>
          <p:nvPr/>
        </p:nvGrpSpPr>
        <p:grpSpPr>
          <a:xfrm>
            <a:off x="6219820" y="1715328"/>
            <a:ext cx="293036" cy="293036"/>
            <a:chOff x="304800" y="673100"/>
            <a:chExt cx="4000500" cy="4000500"/>
          </a:xfrm>
          <a:effectLst>
            <a:outerShdw blurRad="381000" dist="152400" dir="8100000" algn="tr" rotWithShape="0">
              <a:prstClr val="black">
                <a:alpha val="70000"/>
              </a:prstClr>
            </a:outerShdw>
          </a:effectLst>
        </p:grpSpPr>
        <p:sp>
          <p:nvSpPr>
            <p:cNvPr id="3" name="同心圆 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4" name="椭圆 3"/>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6487155" y="3572068"/>
            <a:ext cx="293036" cy="293036"/>
            <a:chOff x="304800" y="673100"/>
            <a:chExt cx="4000500" cy="4000500"/>
          </a:xfrm>
          <a:effectLst>
            <a:outerShdw blurRad="381000" dist="152400" dir="8100000" algn="tr" rotWithShape="0">
              <a:prstClr val="black">
                <a:alpha val="7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8" name="椭圆 7"/>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6087105" y="4367723"/>
            <a:ext cx="293036" cy="293036"/>
            <a:chOff x="304800" y="673100"/>
            <a:chExt cx="4000500" cy="4000500"/>
          </a:xfrm>
          <a:effectLst>
            <a:outerShdw blurRad="381000" dist="152400" dir="8100000" algn="tr" rotWithShape="0">
              <a:prstClr val="black">
                <a:alpha val="70000"/>
              </a:prstClr>
            </a:outerShdw>
          </a:effectLst>
        </p:grpSpPr>
        <p:sp>
          <p:nvSpPr>
            <p:cNvPr id="10" name="同心圆 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11" name="椭圆 10"/>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5991220" y="2629728"/>
            <a:ext cx="293036" cy="293036"/>
            <a:chOff x="304800" y="673100"/>
            <a:chExt cx="4000500" cy="4000500"/>
          </a:xfrm>
          <a:effectLst>
            <a:outerShdw blurRad="381000" dist="152400" dir="8100000" algn="tr" rotWithShape="0">
              <a:prstClr val="black">
                <a:alpha val="70000"/>
              </a:prstClr>
            </a:outerShdw>
          </a:effectLst>
        </p:grpSpPr>
        <p:sp>
          <p:nvSpPr>
            <p:cNvPr id="13" name="同心圆 1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17" name="椭圆 16"/>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6232520" y="5441508"/>
            <a:ext cx="293036" cy="293036"/>
            <a:chOff x="304800" y="673100"/>
            <a:chExt cx="4000500" cy="4000500"/>
          </a:xfrm>
          <a:effectLst>
            <a:outerShdw blurRad="381000" dist="152400" dir="8100000" algn="tr" rotWithShape="0">
              <a:prstClr val="black">
                <a:alpha val="70000"/>
              </a:prstClr>
            </a:outerShdw>
          </a:effectLst>
        </p:grpSpPr>
        <p:sp>
          <p:nvSpPr>
            <p:cNvPr id="19" name="同心圆 1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black"/>
                </a:solidFill>
                <a:latin typeface="微软雅黑" panose="020B0503020204020204" pitchFamily="34" charset="-122"/>
                <a:ea typeface="微软雅黑" panose="020B0503020204020204" pitchFamily="34" charset="-122"/>
              </a:endParaRPr>
            </a:p>
          </p:txBody>
        </p:sp>
        <p:sp>
          <p:nvSpPr>
            <p:cNvPr id="20" name="椭圆 19"/>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2400">
                <a:solidFill>
                  <a:prstClr val="white"/>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6621780" y="1345565"/>
            <a:ext cx="5343525" cy="1096645"/>
            <a:chOff x="2330673" y="2010009"/>
            <a:chExt cx="1739454" cy="1412819"/>
          </a:xfrm>
        </p:grpSpPr>
        <p:sp>
          <p:nvSpPr>
            <p:cNvPr id="23" name="圆角矩形 22"/>
            <p:cNvSpPr/>
            <p:nvPr/>
          </p:nvSpPr>
          <p:spPr>
            <a:xfrm>
              <a:off x="2330673" y="2010009"/>
              <a:ext cx="1739454" cy="1412819"/>
            </a:xfrm>
            <a:prstGeom prst="roundRect">
              <a:avLst>
                <a:gd name="adj" fmla="val 0"/>
              </a:avLst>
            </a:prstGeom>
            <a:solidFill>
              <a:schemeClr val="accent2"/>
            </a:solidFill>
            <a:ln w="3175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24" name="圆角矩形 23"/>
            <p:cNvSpPr/>
            <p:nvPr/>
          </p:nvSpPr>
          <p:spPr>
            <a:xfrm>
              <a:off x="2385774" y="2120873"/>
              <a:ext cx="1629239" cy="1191084"/>
            </a:xfrm>
            <a:prstGeom prst="roundRect">
              <a:avLst>
                <a:gd name="adj" fmla="val 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p>
              <a:pPr algn="ctr" defTabSz="1219200" fontAlgn="base">
                <a:spcBef>
                  <a:spcPct val="0"/>
                </a:spcBef>
                <a:spcAft>
                  <a:spcPct val="0"/>
                </a:spcAft>
              </a:pPr>
              <a:r>
                <a:rPr lang="zh-CN" altLang="en-US" sz="1350">
                  <a:solidFill>
                    <a:srgbClr val="FFFFFF"/>
                  </a:solidFill>
                  <a:latin typeface="微软雅黑" panose="020B0503020204020204" pitchFamily="34" charset="-122"/>
                  <a:ea typeface="微软雅黑" panose="020B0503020204020204" pitchFamily="34" charset="-122"/>
                </a:rPr>
                <a:t>（五）劳动教育有助于大学生创新意识的培养 ,增强学生的创新能力。</a:t>
              </a:r>
              <a:endParaRPr lang="zh-CN" altLang="en-US" sz="1350">
                <a:solidFill>
                  <a:srgbClr val="FFFFFF"/>
                </a:solidFill>
                <a:latin typeface="微软雅黑" panose="020B0503020204020204" pitchFamily="34" charset="-122"/>
                <a:ea typeface="微软雅黑" panose="020B0503020204020204" pitchFamily="34" charset="-122"/>
              </a:endParaRPr>
            </a:p>
          </p:txBody>
        </p:sp>
      </p:grpSp>
      <p:sp>
        <p:nvSpPr>
          <p:cNvPr id="25" name="文本框 24"/>
          <p:cNvSpPr txBox="1"/>
          <p:nvPr/>
        </p:nvSpPr>
        <p:spPr bwMode="auto">
          <a:xfrm>
            <a:off x="6791325" y="1463675"/>
            <a:ext cx="5107940" cy="860425"/>
          </a:xfrm>
          <a:prstGeom prst="rect">
            <a:avLst/>
          </a:prstGeom>
          <a:noFill/>
        </p:spPr>
        <p:txBody>
          <a:bodyPr wrap="square">
            <a:spAutoFit/>
          </a:bodyPr>
          <a:p>
            <a:pPr defTabSz="1219200" fontAlgn="base">
              <a:lnSpc>
                <a:spcPct val="125000"/>
              </a:lnSpc>
              <a:spcBef>
                <a:spcPct val="0"/>
              </a:spcBef>
              <a:spcAft>
                <a:spcPct val="0"/>
              </a:spcAft>
            </a:pPr>
            <a:r>
              <a:rPr lang="zh-CN" altLang="en-US" sz="2000" b="1" dirty="0">
                <a:solidFill>
                  <a:schemeClr val="accent1"/>
                </a:solidFill>
                <a:latin typeface="+mn-ea"/>
                <a:cs typeface="+mn-ea"/>
                <a:sym typeface="Lato Light" charset="0"/>
              </a:rPr>
              <a:t>（五）劳动教育有助于大学生创新意识的培养 ,增强学生的创新能力。</a:t>
            </a:r>
            <a:endParaRPr lang="zh-CN" altLang="en-US" sz="2000" b="1" dirty="0">
              <a:solidFill>
                <a:schemeClr val="accent1"/>
              </a:solidFill>
              <a:latin typeface="+mn-ea"/>
              <a:cs typeface="+mn-ea"/>
              <a:sym typeface="Lato Light" charset="0"/>
            </a:endParaRPr>
          </a:p>
        </p:txBody>
      </p:sp>
      <p:sp>
        <p:nvSpPr>
          <p:cNvPr id="26" name="文本框 25"/>
          <p:cNvSpPr txBox="1"/>
          <p:nvPr/>
        </p:nvSpPr>
        <p:spPr>
          <a:xfrm>
            <a:off x="6819265" y="2734310"/>
            <a:ext cx="5080000" cy="1753235"/>
          </a:xfrm>
          <a:prstGeom prst="rect">
            <a:avLst/>
          </a:prstGeom>
          <a:noFill/>
          <a:ln w="9525">
            <a:noFill/>
          </a:ln>
        </p:spPr>
        <p:txBody>
          <a:bodyPr wrap="square">
            <a:spAutoFit/>
          </a:bodyPr>
          <a:p>
            <a:pPr indent="406400" fontAlgn="auto">
              <a:lnSpc>
                <a:spcPct val="150000"/>
              </a:lnSpc>
            </a:pPr>
            <a:r>
              <a:rPr sz="1800" b="0">
                <a:solidFill>
                  <a:schemeClr val="accent1"/>
                </a:solidFill>
                <a:latin typeface="+mn-ea"/>
                <a:cs typeface="+mn-ea"/>
              </a:rPr>
              <a:t>增强大学生的实践锻炼 ,鼓励他们在实践中创造性地解决问题 ,</a:t>
            </a:r>
            <a:endParaRPr sz="1800" b="0">
              <a:solidFill>
                <a:schemeClr val="accent1"/>
              </a:solidFill>
              <a:latin typeface="+mn-ea"/>
              <a:cs typeface="+mn-ea"/>
            </a:endParaRPr>
          </a:p>
          <a:p>
            <a:pPr indent="406400" fontAlgn="auto">
              <a:lnSpc>
                <a:spcPct val="150000"/>
              </a:lnSpc>
            </a:pPr>
            <a:r>
              <a:rPr sz="1800" b="0">
                <a:solidFill>
                  <a:schemeClr val="accent1"/>
                </a:solidFill>
                <a:latin typeface="+mn-ea"/>
                <a:cs typeface="+mn-ea"/>
              </a:rPr>
              <a:t>培养学生的创新意识 ,增强创新能力。 </a:t>
            </a:r>
            <a:endParaRPr sz="1800" b="0">
              <a:solidFill>
                <a:schemeClr val="accent1"/>
              </a:solidFill>
              <a:latin typeface="+mn-ea"/>
              <a:cs typeface="+mn-ea"/>
            </a:endParaRPr>
          </a:p>
          <a:p>
            <a:pPr indent="406400" fontAlgn="auto">
              <a:lnSpc>
                <a:spcPct val="150000"/>
              </a:lnSpc>
            </a:pPr>
            <a:r>
              <a:rPr sz="1800" b="0">
                <a:solidFill>
                  <a:schemeClr val="accent1"/>
                </a:solidFill>
                <a:latin typeface="+mn-ea"/>
                <a:cs typeface="+mn-ea"/>
              </a:rPr>
              <a:t>“劳动就是创造 ,创造必须劳动。”</a:t>
            </a:r>
            <a:endParaRPr sz="1800" b="0">
              <a:solidFill>
                <a:schemeClr val="accent1"/>
              </a:solidFill>
              <a:latin typeface="+mn-ea"/>
              <a:cs typeface="+mn-ea"/>
            </a:endParaRPr>
          </a:p>
        </p:txBody>
      </p:sp>
      <p:sp>
        <p:nvSpPr>
          <p:cNvPr id="5" name="Text Box 18"/>
          <p:cNvSpPr txBox="1">
            <a:spLocks noChangeArrowheads="1"/>
          </p:cNvSpPr>
          <p:nvPr/>
        </p:nvSpPr>
        <p:spPr bwMode="gray">
          <a:xfrm>
            <a:off x="3599180" y="431165"/>
            <a:ext cx="496760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ctr" defTabSz="1219200" fontAlgn="base">
              <a:spcBef>
                <a:spcPct val="0"/>
              </a:spcBef>
              <a:spcAft>
                <a:spcPct val="0"/>
              </a:spcAft>
            </a:pPr>
            <a:r>
              <a:rPr lang="zh-CN" altLang="en-US" sz="4000" b="1" dirty="0">
                <a:solidFill>
                  <a:schemeClr val="accent1"/>
                </a:solidFill>
                <a:latin typeface="微软雅黑" panose="020B0503020204020204" pitchFamily="34" charset="-122"/>
                <a:ea typeface="微软雅黑" panose="020B0503020204020204" pitchFamily="34" charset="-122"/>
              </a:rPr>
              <a:t>开展劳动教育的意义</a:t>
            </a:r>
            <a:endParaRPr lang="zh-CN" altLang="en-US" sz="4000" b="1" dirty="0">
              <a:solidFill>
                <a:schemeClr val="accent1"/>
              </a:solidFill>
              <a:latin typeface="微软雅黑" panose="020B0503020204020204" pitchFamily="34" charset="-122"/>
              <a:ea typeface="微软雅黑" panose="020B0503020204020204" pitchFamily="34" charset="-122"/>
            </a:endParaRPr>
          </a:p>
        </p:txBody>
      </p:sp>
      <p:cxnSp>
        <p:nvCxnSpPr>
          <p:cNvPr id="27" name="直接连接符​​ 14"/>
          <p:cNvCxnSpPr/>
          <p:nvPr/>
        </p:nvCxnSpPr>
        <p:spPr>
          <a:xfrm>
            <a:off x="3254797" y="1138079"/>
            <a:ext cx="5682409" cy="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p="http://schemas.openxmlformats.org/presentationml/2006/main">
  <p:tag name="TIMING" val="|1.1|3.1|1.3|0.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178">
      <a:dk1>
        <a:sysClr val="windowText" lastClr="000000"/>
      </a:dk1>
      <a:lt1>
        <a:sysClr val="window" lastClr="FFFFFF"/>
      </a:lt1>
      <a:dk2>
        <a:srgbClr val="7F7F7F"/>
      </a:dk2>
      <a:lt2>
        <a:srgbClr val="7F7F7F"/>
      </a:lt2>
      <a:accent1>
        <a:srgbClr val="C00002"/>
      </a:accent1>
      <a:accent2>
        <a:srgbClr val="C00002"/>
      </a:accent2>
      <a:accent3>
        <a:srgbClr val="C00002"/>
      </a:accent3>
      <a:accent4>
        <a:srgbClr val="C00002"/>
      </a:accent4>
      <a:accent5>
        <a:srgbClr val="808080"/>
      </a:accent5>
      <a:accent6>
        <a:srgbClr val="808080"/>
      </a:accent6>
      <a:hlink>
        <a:srgbClr val="FFFFFF"/>
      </a:hlink>
      <a:folHlink>
        <a:srgbClr val="FFFFFF"/>
      </a:folHlink>
    </a:clrScheme>
    <a:fontScheme name="自定义 1">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spAutoFit/>
      </a:bodyPr>
      <a:lstStyle>
        <a:defPPr>
          <a:defRPr sz="1600" b="1" dirty="0" smtClean="0">
            <a:solidFill>
              <a:schemeClr val="accent6"/>
            </a:solidFill>
            <a:latin typeface="微软雅黑" panose="020B0503020204020204" pitchFamily="34" charset="-122"/>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5153</Words>
  <Application>WPS 演示</Application>
  <PresentationFormat>宽屏</PresentationFormat>
  <Paragraphs>351</Paragraphs>
  <Slides>25</Slides>
  <Notes>34</Notes>
  <HiddenSlides>0</HiddenSlides>
  <MMClips>1</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25</vt:i4>
      </vt:variant>
    </vt:vector>
  </HeadingPairs>
  <TitlesOfParts>
    <vt:vector size="40" baseType="lpstr">
      <vt:lpstr>Arial</vt:lpstr>
      <vt:lpstr>宋体</vt:lpstr>
      <vt:lpstr>Wingdings</vt:lpstr>
      <vt:lpstr>微软雅黑</vt:lpstr>
      <vt:lpstr>Calibri</vt:lpstr>
      <vt:lpstr>Calibri</vt:lpstr>
      <vt:lpstr>等线</vt:lpstr>
      <vt:lpstr>方正兰亭黑_GBK</vt:lpstr>
      <vt:lpstr>Lato Light</vt:lpstr>
      <vt:lpstr>Segoe Print</vt:lpstr>
      <vt:lpstr>Arial Unicode MS</vt:lpstr>
      <vt:lpstr>方正粗黑宋简体</vt:lpstr>
      <vt:lpstr>黑体</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锐旗设计；https://9ppt.taobao.com</dc:title>
  <dc:creator>锐旗设计; https://9ppt.taobao.com</dc:creator>
  <cp:keywords>锐旗设计; https:/9ppt.taobao.com</cp:keywords>
  <cp:category>锐旗设计; https://9ppt.taobao.com</cp:category>
  <cp:lastModifiedBy>Administrator</cp:lastModifiedBy>
  <cp:revision>53</cp:revision>
  <dcterms:created xsi:type="dcterms:W3CDTF">2017-02-15T16:43:00Z</dcterms:created>
  <dcterms:modified xsi:type="dcterms:W3CDTF">2020-06-02T10:02:24Z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