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5.xml" ContentType="application/vnd.openxmlformats-officedocument.presentationml.tags+xml"/>
  <Override PartName="/ppt/theme/themeOverride10.xml" ContentType="application/vnd.openxmlformats-officedocument.themeOverr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83" r:id="rId5"/>
    <p:sldId id="261" r:id="rId6"/>
    <p:sldId id="266" r:id="rId7"/>
    <p:sldId id="267" r:id="rId8"/>
    <p:sldId id="262" r:id="rId9"/>
    <p:sldId id="282" r:id="rId10"/>
    <p:sldId id="275" r:id="rId11"/>
    <p:sldId id="284" r:id="rId12"/>
    <p:sldId id="409" r:id="rId13"/>
    <p:sldId id="410" r:id="rId14"/>
    <p:sldId id="268" r:id="rId15"/>
    <p:sldId id="286" r:id="rId16"/>
    <p:sldId id="445" r:id="rId17"/>
    <p:sldId id="281" r:id="rId18"/>
    <p:sldId id="442" r:id="rId19"/>
    <p:sldId id="443" r:id="rId20"/>
    <p:sldId id="444" r:id="rId21"/>
    <p:sldId id="429" r:id="rId22"/>
    <p:sldId id="273" r:id="rId23"/>
    <p:sldId id="435" r:id="rId24"/>
    <p:sldId id="426" r:id="rId25"/>
    <p:sldId id="427" r:id="rId26"/>
    <p:sldId id="428" r:id="rId27"/>
    <p:sldId id="272" r:id="rId28"/>
    <p:sldId id="436" r:id="rId29"/>
    <p:sldId id="437" r:id="rId30"/>
    <p:sldId id="438" r:id="rId31"/>
    <p:sldId id="257" r:id="rId3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ras ITC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984" autoAdjust="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43917D8-06C3-4F08-8FD6-806E670F4A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3C8CC0-0E12-431A-989E-219DA4D240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3A10B9-B20F-4E3D-92C7-7DECDFC7C580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9176840F-135A-4B27-B82D-209FE40423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72C96CC-74FC-4E93-A925-73A327AA2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71CC40-DF17-4870-801D-36FBB17F77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49C30A-CBCC-4F0A-8B21-6D8E5E366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AF4555-73D8-40D6-8837-ECF99560B6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9A85CE80-96FE-49AA-B82F-506593509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B28800F9-444D-46A8-8908-C22CAC07B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B0F1D5B3-2A8A-4A5D-9F84-67C7A16B8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45E9F6-627C-427E-9AB7-B1ED4295F0C8}" type="slidenum">
              <a:rPr lang="zh-CN" altLang="en-US" smtClean="0">
                <a:latin typeface="等线" panose="02010600030101010101" pitchFamily="2" charset="-122"/>
                <a:ea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B8FF3F41-9BD6-4C7F-B259-4A62651E3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833139E8-9A4F-4AA1-94BB-27918C679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A52847CF-EDD6-43EE-8B06-E8E20DE73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F5C749-8485-43E8-A085-1F4CE02557F2}" type="slidenum">
              <a:rPr lang="zh-CN" altLang="en-US" smtClean="0">
                <a:latin typeface="等线" panose="02010600030101010101" pitchFamily="2" charset="-122"/>
                <a:ea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6E9E6C-5623-4261-B706-74A6B20A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393C-C98F-4DD9-8A5B-E2FC66A2E3FB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87CBBA-C74F-41EF-81B1-1D725D9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5D06D5-435C-4256-806C-9B8222ED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5511-6996-4920-B392-6158F6A8B4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5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61C7C9-E501-428C-B986-F842C74D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4D06-083F-4DA0-BB28-EB9D74F6F43C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46244E-AB35-437E-8A04-51613E91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8E0578-E222-47D7-A8DD-A4CF09C2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E98D-E7C2-425C-9B44-9A8AB1202B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40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361297-426D-46C3-81B1-2172FF85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8504-4EE9-4166-9E62-0A4E9826FAAF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2AD5FF-8478-42B9-8EAC-6785E3C6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F5AD18-FDF2-4E21-8C97-0B55A9D3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8A92-3E5D-4421-8EDB-9E7CF005E4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30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A92070-74B6-49ED-9DA6-2C07E8E8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D672-2B89-4985-8E2F-A48AC54B50C0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76705-C1F2-42A9-8DEA-D3FDA4B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163B4D-A0F1-41D5-B601-D80C4219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8357-4B08-41A6-8902-D41F78547B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61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8FBDE7-D7EB-4E15-9419-CA40D7CD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8E5E-FAA5-4CD6-9F18-F730058D1CE8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1F517E-35AC-4774-97F1-437967B7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A5F37C-344B-41A3-9F8A-F92756E4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38BB-E110-42A9-B10E-1773B515CD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91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4998532-8FD6-4827-87D0-D6542627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3369-763A-453D-A6CD-2DF45D3DAB4B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AA83FA0-E144-4306-A328-281047F1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4A2D061-ACE6-4B72-A2B4-43791E61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6887-2FE9-4582-810C-64844F040F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20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9EB391A-845A-41F5-BAF7-A75C04A5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4CE2-E99A-4146-B4F8-E0CBDC12A87F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F581955-0780-4E23-8DF4-94A13A36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7D30210-0DFD-4A7A-9495-271F42AB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D0B8-D3FA-47DE-8A19-A7CE9909F2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11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E815D7B-EDFD-4F3A-9A61-103116A7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6A8B-8B0E-402B-AD6A-9DB6120FE2D0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75CB1A-08C8-4DFC-9D58-BDE6C460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B00EE9D-C09A-4F6F-BBCA-D6274ED3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C8E7-3889-483B-B020-24380D23F9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92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F5A2AA7-F3F4-40CF-A734-40630AAD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2135-BBF7-440C-8F6A-D2169C0A0ACE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5AC34B0-609D-4DCD-A72D-1FE9048E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F81708E-4650-41FF-A884-2BE4276A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2F3F-97E1-4665-97B6-9CC6FDBD6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0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B22EC73-5052-4E2E-A07C-BEE75611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25F8-C785-408C-A24A-BF3C56800C01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C456CD9-A943-4397-BDF2-604E95D7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A48D38C-C41A-48C9-A5E6-CFA92000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F776-003A-475F-8C01-B1F0FF6480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91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CA169EC-B9C3-43B8-A1CA-8D0CA24E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79C9-E5CE-4E6A-AE21-B754C48B1C6B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17DA817-20ED-436A-881F-9A145F1E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7D58D76-87F3-407D-A64A-6433D6C5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480C-A180-4AE6-8E68-DB71633A8E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4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F5FB7CDE-7210-4208-A18D-6B8DC27A4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7F22FEC-740D-4CE9-ADA4-31711842B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2EC5B9-0C41-43F8-8580-B56B8CCAA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F5DD7F-E88C-479D-8629-C74FECE60861}" type="datetimeFigureOut">
              <a:rPr lang="zh-CN" altLang="en-US"/>
              <a:pPr>
                <a:defRPr/>
              </a:pPr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1A84B-0CEB-440A-920A-06293751E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242A49-3CAB-4546-9E40-CC33AC7C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BDC43F-5936-4E7A-891C-2640A580C7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ITC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ITC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ITC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ITC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ITC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ITC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ITC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ITC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8">
            <a:extLst>
              <a:ext uri="{FF2B5EF4-FFF2-40B4-BE49-F238E27FC236}">
                <a16:creationId xmlns:a16="http://schemas.microsoft.com/office/drawing/2014/main" id="{BC2DD1BF-EFE0-4529-BC33-82A4A45EEB74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046163"/>
            <a:ext cx="6996113" cy="6858000"/>
            <a:chOff x="7108188" y="0"/>
            <a:chExt cx="6996463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2F16FB0-DD51-439F-8DC2-367FD455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8100000" flipH="1">
              <a:off x="7108188" y="0"/>
              <a:ext cx="6996463" cy="6858000"/>
            </a:xfrm>
            <a:prstGeom prst="rect">
              <a:avLst/>
            </a:prstGeom>
          </p:spPr>
        </p:pic>
        <p:pic>
          <p:nvPicPr>
            <p:cNvPr id="3086" name="图片 4">
              <a:extLst>
                <a:ext uri="{FF2B5EF4-FFF2-40B4-BE49-F238E27FC236}">
                  <a16:creationId xmlns:a16="http://schemas.microsoft.com/office/drawing/2014/main" id="{47F08212-5D20-43D3-AC2D-15818B16C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8484" r="17441" b="18620"/>
            <a:stretch>
              <a:fillRect/>
            </a:stretch>
          </p:blipFill>
          <p:spPr bwMode="auto">
            <a:xfrm rot="2700000" flipH="1">
              <a:off x="8385076" y="1272308"/>
              <a:ext cx="4442689" cy="431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组合 21">
            <a:extLst>
              <a:ext uri="{FF2B5EF4-FFF2-40B4-BE49-F238E27FC236}">
                <a16:creationId xmlns:a16="http://schemas.microsoft.com/office/drawing/2014/main" id="{DF3237A1-1D0B-48FC-ABE2-BC118C752CB1}"/>
              </a:ext>
            </a:extLst>
          </p:cNvPr>
          <p:cNvGrpSpPr>
            <a:grpSpLocks/>
          </p:cNvGrpSpPr>
          <p:nvPr/>
        </p:nvGrpSpPr>
        <p:grpSpPr bwMode="auto">
          <a:xfrm>
            <a:off x="711200" y="884238"/>
            <a:ext cx="10404475" cy="5130800"/>
            <a:chOff x="711200" y="883920"/>
            <a:chExt cx="10404746" cy="5130800"/>
          </a:xfrm>
        </p:grpSpPr>
        <p:grpSp>
          <p:nvGrpSpPr>
            <p:cNvPr id="3078" name="组合 9">
              <a:extLst>
                <a:ext uri="{FF2B5EF4-FFF2-40B4-BE49-F238E27FC236}">
                  <a16:creationId xmlns:a16="http://schemas.microsoft.com/office/drawing/2014/main" id="{E40BE518-23C7-4A44-95CF-AA134EC9D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200" y="883920"/>
              <a:ext cx="6024880" cy="5130800"/>
              <a:chOff x="711200" y="883920"/>
              <a:chExt cx="6024880" cy="5130800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7C0664D-92CC-440D-8C64-87252427123D}"/>
                  </a:ext>
                </a:extLst>
              </p:cNvPr>
              <p:cNvSpPr/>
              <p:nvPr/>
            </p:nvSpPr>
            <p:spPr>
              <a:xfrm>
                <a:off x="711200" y="883920"/>
                <a:ext cx="3057605" cy="5130800"/>
              </a:xfrm>
              <a:prstGeom prst="rect">
                <a:avLst/>
              </a:prstGeom>
              <a:noFill/>
              <a:ln w="730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>
                  <a:sym typeface="+mn-lt"/>
                </a:endParaRPr>
              </a:p>
            </p:txBody>
          </p:sp>
          <p:sp useBgFill="1">
            <p:nvSpPr>
              <p:cNvPr id="9" name="矩形 8">
                <a:extLst>
                  <a:ext uri="{FF2B5EF4-FFF2-40B4-BE49-F238E27FC236}">
                    <a16:creationId xmlns:a16="http://schemas.microsoft.com/office/drawing/2014/main" id="{792F17FC-98C6-415E-959B-3B3E0D7E119F}"/>
                  </a:ext>
                </a:extLst>
              </p:cNvPr>
              <p:cNvSpPr/>
              <p:nvPr/>
            </p:nvSpPr>
            <p:spPr>
              <a:xfrm>
                <a:off x="2397169" y="1320482"/>
                <a:ext cx="4338751" cy="4257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>
                  <a:sym typeface="+mn-lt"/>
                </a:endParaRPr>
              </a:p>
            </p:txBody>
          </p:sp>
        </p:grpSp>
        <p:grpSp>
          <p:nvGrpSpPr>
            <p:cNvPr id="3079" name="组合 20">
              <a:extLst>
                <a:ext uri="{FF2B5EF4-FFF2-40B4-BE49-F238E27FC236}">
                  <a16:creationId xmlns:a16="http://schemas.microsoft.com/office/drawing/2014/main" id="{E63C599F-DC7C-46EB-B463-70C17EFCA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9697" y="1621908"/>
              <a:ext cx="10146249" cy="3867925"/>
              <a:chOff x="969697" y="1520308"/>
              <a:chExt cx="10146249" cy="3867925"/>
            </a:xfrm>
          </p:grpSpPr>
          <p:sp>
            <p:nvSpPr>
              <p:cNvPr id="3080" name="文本框 15">
                <a:extLst>
                  <a:ext uri="{FF2B5EF4-FFF2-40B4-BE49-F238E27FC236}">
                    <a16:creationId xmlns:a16="http://schemas.microsoft.com/office/drawing/2014/main" id="{FFF43727-A53F-42EB-A112-CAF023A47B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9101" y="4741545"/>
                <a:ext cx="3494179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 b="1">
                    <a:latin typeface="微软雅黑" panose="020B0503020204020204" pitchFamily="34" charset="-122"/>
                  </a:rPr>
                  <a:t>2020.6</a:t>
                </a:r>
                <a:endParaRPr lang="zh-CN" altLang="en-US" sz="3600" b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81" name="文本框 16">
                <a:extLst>
                  <a:ext uri="{FF2B5EF4-FFF2-40B4-BE49-F238E27FC236}">
                    <a16:creationId xmlns:a16="http://schemas.microsoft.com/office/drawing/2014/main" id="{E8B32E86-F7B8-4AA9-9DD2-C94B60192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9970" y="1520507"/>
                <a:ext cx="10145976" cy="230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4800" b="1"/>
                  <a:t>搭平台 </a:t>
                </a:r>
                <a:r>
                  <a:rPr lang="en-US" altLang="zh-CN" sz="4800" b="1"/>
                  <a:t>  </a:t>
                </a:r>
                <a:r>
                  <a:rPr lang="zh-CN" altLang="zh-CN" sz="4800" b="1"/>
                  <a:t>促转化</a:t>
                </a:r>
                <a:endParaRPr lang="en-US" altLang="zh-CN" sz="4800" b="1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4800" b="1"/>
                  <a:t>激发学校发展的科研动力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4800" b="1"/>
              </a:p>
            </p:txBody>
          </p:sp>
          <p:sp>
            <p:nvSpPr>
              <p:cNvPr id="3082" name="文本框 17">
                <a:extLst>
                  <a:ext uri="{FF2B5EF4-FFF2-40B4-BE49-F238E27FC236}">
                    <a16:creationId xmlns:a16="http://schemas.microsoft.com/office/drawing/2014/main" id="{767348C1-43AE-4C01-97CB-D99357F217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9985" y="3462020"/>
                <a:ext cx="7337616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200">
                    <a:latin typeface="微软雅黑" panose="020B0503020204020204" pitchFamily="34" charset="-122"/>
                  </a:rPr>
                  <a:t>——</a:t>
                </a:r>
                <a:r>
                  <a:rPr lang="zh-CN" altLang="zh-CN" sz="3200">
                    <a:latin typeface="微软雅黑" panose="020B0503020204020204" pitchFamily="34" charset="-122"/>
                  </a:rPr>
                  <a:t>关于推进学校科研工作的几点思考</a:t>
                </a:r>
                <a:endParaRPr lang="zh-CN" altLang="en-US" sz="3200" b="1">
                  <a:latin typeface="微软雅黑" panose="020B0503020204020204" pitchFamily="34" charset="-122"/>
                </a:endParaRPr>
              </a:p>
            </p:txBody>
          </p:sp>
        </p:grpSp>
      </p:grpSp>
      <p:pic>
        <p:nvPicPr>
          <p:cNvPr id="3076" name="理查德.克莱德曼 - Say you love me">
            <a:hlinkClick r:id="" action="ppaction://media"/>
            <a:extLst>
              <a:ext uri="{FF2B5EF4-FFF2-40B4-BE49-F238E27FC236}">
                <a16:creationId xmlns:a16="http://schemas.microsoft.com/office/drawing/2014/main" id="{8B73FC43-2DB5-4B3D-81FD-68003CEC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14">
            <a:extLst>
              <a:ext uri="{FF2B5EF4-FFF2-40B4-BE49-F238E27FC236}">
                <a16:creationId xmlns:a16="http://schemas.microsoft.com/office/drawing/2014/main" id="{60FC3CD0-CB04-40BD-828A-2550DA1F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3338"/>
            <a:ext cx="41529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22432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D1084F93-826D-467A-9F4F-E49962FB013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838325" y="1587500"/>
            <a:ext cx="8301038" cy="4310063"/>
            <a:chOff x="1783063" y="1636713"/>
            <a:chExt cx="8300736" cy="4310399"/>
          </a:xfrm>
        </p:grpSpPr>
        <p:sp>
          <p:nvSpPr>
            <p:cNvPr id="14344" name="îSļïḓe">
              <a:extLst>
                <a:ext uri="{FF2B5EF4-FFF2-40B4-BE49-F238E27FC236}">
                  <a16:creationId xmlns:a16="http://schemas.microsoft.com/office/drawing/2014/main" id="{0D0C9374-F0A8-4379-96DE-9EE0F8E6D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401" y="1636713"/>
              <a:ext cx="6642100" cy="51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en-US"/>
                <a:t>一个目标</a:t>
              </a:r>
              <a:endParaRPr lang="en-US" altLang="zh-CN"/>
            </a:p>
          </p:txBody>
        </p:sp>
        <p:sp>
          <p:nvSpPr>
            <p:cNvPr id="10" name="ísļïdê">
              <a:extLst>
                <a:ext uri="{FF2B5EF4-FFF2-40B4-BE49-F238E27FC236}">
                  <a16:creationId xmlns:a16="http://schemas.microsoft.com/office/drawing/2014/main" id="{352EC158-41DB-46FD-8319-54582323CA58}"/>
                </a:ext>
              </a:extLst>
            </p:cNvPr>
            <p:cNvSpPr/>
            <p:nvPr/>
          </p:nvSpPr>
          <p:spPr>
            <a:xfrm>
              <a:off x="5075418" y="2198732"/>
              <a:ext cx="2041451" cy="460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endParaRPr lang="zh-CN" altLang="en-US" sz="500">
                <a:solidFill>
                  <a:srgbClr val="29334E"/>
                </a:solidFill>
              </a:endParaRPr>
            </a:p>
          </p:txBody>
        </p:sp>
        <p:sp>
          <p:nvSpPr>
            <p:cNvPr id="16" name="îṣḻíḑe">
              <a:extLst>
                <a:ext uri="{FF2B5EF4-FFF2-40B4-BE49-F238E27FC236}">
                  <a16:creationId xmlns:a16="http://schemas.microsoft.com/office/drawing/2014/main" id="{C7B59183-F75F-4CFC-9D8E-09E2099C1885}"/>
                </a:ext>
              </a:extLst>
            </p:cNvPr>
            <p:cNvSpPr/>
            <p:nvPr/>
          </p:nvSpPr>
          <p:spPr>
            <a:xfrm>
              <a:off x="2702193" y="2501968"/>
              <a:ext cx="6738692" cy="281803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14347" name="íşļíḓê">
              <a:extLst>
                <a:ext uri="{FF2B5EF4-FFF2-40B4-BE49-F238E27FC236}">
                  <a16:creationId xmlns:a16="http://schemas.microsoft.com/office/drawing/2014/main" id="{95262545-556C-4A6B-8AC0-AC86BAFD6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5617" y="2983018"/>
              <a:ext cx="4671843" cy="184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6858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4000">
                  <a:latin typeface="微软雅黑" panose="020B0503020204020204" pitchFamily="34" charset="-122"/>
                </a:rPr>
                <a:t>切实增强科研创新和服务社会能力</a:t>
              </a:r>
              <a:endParaRPr lang="en-US" altLang="zh-CN" sz="4000" b="1">
                <a:latin typeface="微软雅黑" panose="020B0503020204020204" pitchFamily="34" charset="-122"/>
              </a:endParaRPr>
            </a:p>
          </p:txBody>
        </p:sp>
        <p:grpSp>
          <p:nvGrpSpPr>
            <p:cNvPr id="14348" name="iṡlíďe">
              <a:extLst>
                <a:ext uri="{FF2B5EF4-FFF2-40B4-BE49-F238E27FC236}">
                  <a16:creationId xmlns:a16="http://schemas.microsoft.com/office/drawing/2014/main" id="{D953DB81-F757-4270-8DEC-848F6A9B2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9250" y="5733752"/>
              <a:ext cx="1333500" cy="213360"/>
              <a:chOff x="5429250" y="5733752"/>
              <a:chExt cx="1333500" cy="213360"/>
            </a:xfrm>
          </p:grpSpPr>
          <p:sp>
            <p:nvSpPr>
              <p:cNvPr id="33" name="ïṧ1idê">
                <a:extLst>
                  <a:ext uri="{FF2B5EF4-FFF2-40B4-BE49-F238E27FC236}">
                    <a16:creationId xmlns:a16="http://schemas.microsoft.com/office/drawing/2014/main" id="{BCC3CBDA-44E0-48ED-AABE-35BC6053B3D8}"/>
                  </a:ext>
                </a:extLst>
              </p:cNvPr>
              <p:cNvSpPr/>
              <p:nvPr/>
            </p:nvSpPr>
            <p:spPr>
              <a:xfrm>
                <a:off x="5429418" y="5734370"/>
                <a:ext cx="212717" cy="212742"/>
              </a:xfrm>
              <a:prstGeom prst="star5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íṧľiḍé">
                <a:extLst>
                  <a:ext uri="{FF2B5EF4-FFF2-40B4-BE49-F238E27FC236}">
                    <a16:creationId xmlns:a16="http://schemas.microsoft.com/office/drawing/2014/main" id="{5E05CAB8-6B9D-4498-B4E4-9B1D9DB855B2}"/>
                  </a:ext>
                </a:extLst>
              </p:cNvPr>
              <p:cNvSpPr/>
              <p:nvPr/>
            </p:nvSpPr>
            <p:spPr>
              <a:xfrm>
                <a:off x="5708808" y="5734370"/>
                <a:ext cx="214304" cy="212742"/>
              </a:xfrm>
              <a:prstGeom prst="star5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" name="íṥ1íďé">
                <a:extLst>
                  <a:ext uri="{FF2B5EF4-FFF2-40B4-BE49-F238E27FC236}">
                    <a16:creationId xmlns:a16="http://schemas.microsoft.com/office/drawing/2014/main" id="{7AA4AD3B-D425-417D-93E3-88F598F3DA6D}"/>
                  </a:ext>
                </a:extLst>
              </p:cNvPr>
              <p:cNvSpPr/>
              <p:nvPr/>
            </p:nvSpPr>
            <p:spPr>
              <a:xfrm>
                <a:off x="5989784" y="5734370"/>
                <a:ext cx="212717" cy="212742"/>
              </a:xfrm>
              <a:prstGeom prst="star5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ïsļïdè">
                <a:extLst>
                  <a:ext uri="{FF2B5EF4-FFF2-40B4-BE49-F238E27FC236}">
                    <a16:creationId xmlns:a16="http://schemas.microsoft.com/office/drawing/2014/main" id="{BAB0F6BB-9E41-4E6E-B1AB-EE80DC477D86}"/>
                  </a:ext>
                </a:extLst>
              </p:cNvPr>
              <p:cNvSpPr/>
              <p:nvPr/>
            </p:nvSpPr>
            <p:spPr>
              <a:xfrm>
                <a:off x="6269174" y="5734370"/>
                <a:ext cx="214305" cy="212742"/>
              </a:xfrm>
              <a:prstGeom prst="star5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iṩļiḑè">
                <a:extLst>
                  <a:ext uri="{FF2B5EF4-FFF2-40B4-BE49-F238E27FC236}">
                    <a16:creationId xmlns:a16="http://schemas.microsoft.com/office/drawing/2014/main" id="{2D83BED5-24FC-4576-8B2A-3158CF4D6077}"/>
                  </a:ext>
                </a:extLst>
              </p:cNvPr>
              <p:cNvSpPr/>
              <p:nvPr/>
            </p:nvSpPr>
            <p:spPr>
              <a:xfrm>
                <a:off x="6550152" y="5734370"/>
                <a:ext cx="212717" cy="212742"/>
              </a:xfrm>
              <a:prstGeom prst="star5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9" name="îśľiḑè">
              <a:extLst>
                <a:ext uri="{FF2B5EF4-FFF2-40B4-BE49-F238E27FC236}">
                  <a16:creationId xmlns:a16="http://schemas.microsoft.com/office/drawing/2014/main" id="{ADFFEE26-F412-42D5-BB1C-C570522549F9}"/>
                </a:ext>
              </a:extLst>
            </p:cNvPr>
            <p:cNvSpPr/>
            <p:nvPr/>
          </p:nvSpPr>
          <p:spPr>
            <a:xfrm>
              <a:off x="1783063" y="3464068"/>
              <a:ext cx="885793" cy="8858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20" name="ïṩļidê">
              <a:extLst>
                <a:ext uri="{FF2B5EF4-FFF2-40B4-BE49-F238E27FC236}">
                  <a16:creationId xmlns:a16="http://schemas.microsoft.com/office/drawing/2014/main" id="{870EF73E-D822-48EE-851D-27D91F9E7592}"/>
                </a:ext>
              </a:extLst>
            </p:cNvPr>
            <p:cNvSpPr/>
            <p:nvPr/>
          </p:nvSpPr>
          <p:spPr>
            <a:xfrm>
              <a:off x="1983081" y="3592665"/>
              <a:ext cx="517506" cy="630287"/>
            </a:xfrm>
            <a:custGeom>
              <a:avLst/>
              <a:gdLst>
                <a:gd name="connsiteX0" fmla="*/ 200292 w 457260"/>
                <a:gd name="connsiteY0" fmla="*/ 314540 h 557269"/>
                <a:gd name="connsiteX1" fmla="*/ 227728 w 457260"/>
                <a:gd name="connsiteY1" fmla="*/ 319382 h 557269"/>
                <a:gd name="connsiteX2" fmla="*/ 230956 w 457260"/>
                <a:gd name="connsiteY2" fmla="*/ 319382 h 557269"/>
                <a:gd name="connsiteX3" fmla="*/ 256778 w 457260"/>
                <a:gd name="connsiteY3" fmla="*/ 314540 h 557269"/>
                <a:gd name="connsiteX4" fmla="*/ 232570 w 457260"/>
                <a:gd name="connsiteY4" fmla="*/ 353272 h 557269"/>
                <a:gd name="connsiteX5" fmla="*/ 255164 w 457260"/>
                <a:gd name="connsiteY5" fmla="*/ 375866 h 557269"/>
                <a:gd name="connsiteX6" fmla="*/ 230956 w 457260"/>
                <a:gd name="connsiteY6" fmla="*/ 517882 h 557269"/>
                <a:gd name="connsiteX7" fmla="*/ 229342 w 457260"/>
                <a:gd name="connsiteY7" fmla="*/ 519496 h 557269"/>
                <a:gd name="connsiteX8" fmla="*/ 226114 w 457260"/>
                <a:gd name="connsiteY8" fmla="*/ 517882 h 557269"/>
                <a:gd name="connsiteX9" fmla="*/ 203520 w 457260"/>
                <a:gd name="connsiteY9" fmla="*/ 375866 h 557269"/>
                <a:gd name="connsiteX10" fmla="*/ 226114 w 457260"/>
                <a:gd name="connsiteY10" fmla="*/ 353272 h 557269"/>
                <a:gd name="connsiteX11" fmla="*/ 146953 w 457260"/>
                <a:gd name="connsiteY11" fmla="*/ 282411 h 557269"/>
                <a:gd name="connsiteX12" fmla="*/ 156642 w 457260"/>
                <a:gd name="connsiteY12" fmla="*/ 290471 h 557269"/>
                <a:gd name="connsiteX13" fmla="*/ 156642 w 457260"/>
                <a:gd name="connsiteY13" fmla="*/ 359791 h 557269"/>
                <a:gd name="connsiteX14" fmla="*/ 219623 w 457260"/>
                <a:gd name="connsiteY14" fmla="*/ 529059 h 557269"/>
                <a:gd name="connsiteX15" fmla="*/ 229312 w 457260"/>
                <a:gd name="connsiteY15" fmla="*/ 535507 h 557269"/>
                <a:gd name="connsiteX16" fmla="*/ 237387 w 457260"/>
                <a:gd name="connsiteY16" fmla="*/ 529059 h 557269"/>
                <a:gd name="connsiteX17" fmla="*/ 301982 w 457260"/>
                <a:gd name="connsiteY17" fmla="*/ 359791 h 557269"/>
                <a:gd name="connsiteX18" fmla="*/ 300367 w 457260"/>
                <a:gd name="connsiteY18" fmla="*/ 290471 h 557269"/>
                <a:gd name="connsiteX19" fmla="*/ 311671 w 457260"/>
                <a:gd name="connsiteY19" fmla="*/ 282411 h 557269"/>
                <a:gd name="connsiteX20" fmla="*/ 385955 w 457260"/>
                <a:gd name="connsiteY20" fmla="*/ 314653 h 557269"/>
                <a:gd name="connsiteX21" fmla="*/ 418252 w 457260"/>
                <a:gd name="connsiteY21" fmla="*/ 337222 h 557269"/>
                <a:gd name="connsiteX22" fmla="*/ 457009 w 457260"/>
                <a:gd name="connsiteY22" fmla="*/ 490369 h 557269"/>
                <a:gd name="connsiteX23" fmla="*/ 445705 w 457260"/>
                <a:gd name="connsiteY23" fmla="*/ 530671 h 557269"/>
                <a:gd name="connsiteX24" fmla="*/ 12919 w 457260"/>
                <a:gd name="connsiteY24" fmla="*/ 530671 h 557269"/>
                <a:gd name="connsiteX25" fmla="*/ 0 w 457260"/>
                <a:gd name="connsiteY25" fmla="*/ 490369 h 557269"/>
                <a:gd name="connsiteX26" fmla="*/ 38757 w 457260"/>
                <a:gd name="connsiteY26" fmla="*/ 337222 h 557269"/>
                <a:gd name="connsiteX27" fmla="*/ 72669 w 457260"/>
                <a:gd name="connsiteY27" fmla="*/ 314653 h 557269"/>
                <a:gd name="connsiteX28" fmla="*/ 146953 w 457260"/>
                <a:gd name="connsiteY28" fmla="*/ 282411 h 557269"/>
                <a:gd name="connsiteX29" fmla="*/ 210191 w 457260"/>
                <a:gd name="connsiteY29" fmla="*/ 135 h 557269"/>
                <a:gd name="connsiteX30" fmla="*/ 255199 w 457260"/>
                <a:gd name="connsiteY30" fmla="*/ 6683 h 557269"/>
                <a:gd name="connsiteX31" fmla="*/ 319820 w 457260"/>
                <a:gd name="connsiteY31" fmla="*/ 42143 h 557269"/>
                <a:gd name="connsiteX32" fmla="*/ 332744 w 457260"/>
                <a:gd name="connsiteY32" fmla="*/ 135627 h 557269"/>
                <a:gd name="connsiteX33" fmla="*/ 335975 w 457260"/>
                <a:gd name="connsiteY33" fmla="*/ 138850 h 557269"/>
                <a:gd name="connsiteX34" fmla="*/ 337591 w 457260"/>
                <a:gd name="connsiteY34" fmla="*/ 172698 h 557269"/>
                <a:gd name="connsiteX35" fmla="*/ 329513 w 457260"/>
                <a:gd name="connsiteY35" fmla="*/ 193651 h 557269"/>
                <a:gd name="connsiteX36" fmla="*/ 230966 w 457260"/>
                <a:gd name="connsiteY36" fmla="*/ 296806 h 557269"/>
                <a:gd name="connsiteX37" fmla="*/ 129188 w 457260"/>
                <a:gd name="connsiteY37" fmla="*/ 193651 h 557269"/>
                <a:gd name="connsiteX38" fmla="*/ 121110 w 457260"/>
                <a:gd name="connsiteY38" fmla="*/ 174310 h 557269"/>
                <a:gd name="connsiteX39" fmla="*/ 121110 w 457260"/>
                <a:gd name="connsiteY39" fmla="*/ 138850 h 557269"/>
                <a:gd name="connsiteX40" fmla="*/ 124341 w 457260"/>
                <a:gd name="connsiteY40" fmla="*/ 135627 h 557269"/>
                <a:gd name="connsiteX41" fmla="*/ 122725 w 457260"/>
                <a:gd name="connsiteY41" fmla="*/ 66319 h 557269"/>
                <a:gd name="connsiteX42" fmla="*/ 210191 w 457260"/>
                <a:gd name="connsiteY42" fmla="*/ 135 h 55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7260" h="557269">
                  <a:moveTo>
                    <a:pt x="200292" y="314540"/>
                  </a:moveTo>
                  <a:cubicBezTo>
                    <a:pt x="209976" y="317768"/>
                    <a:pt x="219659" y="319382"/>
                    <a:pt x="227728" y="319382"/>
                  </a:cubicBezTo>
                  <a:lnTo>
                    <a:pt x="230956" y="319382"/>
                  </a:lnTo>
                  <a:cubicBezTo>
                    <a:pt x="240639" y="319382"/>
                    <a:pt x="248709" y="317768"/>
                    <a:pt x="256778" y="314540"/>
                  </a:cubicBezTo>
                  <a:lnTo>
                    <a:pt x="232570" y="353272"/>
                  </a:lnTo>
                  <a:lnTo>
                    <a:pt x="255164" y="375866"/>
                  </a:lnTo>
                  <a:lnTo>
                    <a:pt x="230956" y="517882"/>
                  </a:lnTo>
                  <a:cubicBezTo>
                    <a:pt x="230956" y="517882"/>
                    <a:pt x="230956" y="519496"/>
                    <a:pt x="229342" y="519496"/>
                  </a:cubicBezTo>
                  <a:cubicBezTo>
                    <a:pt x="227728" y="519496"/>
                    <a:pt x="226114" y="517882"/>
                    <a:pt x="226114" y="517882"/>
                  </a:cubicBezTo>
                  <a:lnTo>
                    <a:pt x="203520" y="375866"/>
                  </a:lnTo>
                  <a:lnTo>
                    <a:pt x="226114" y="353272"/>
                  </a:lnTo>
                  <a:close/>
                  <a:moveTo>
                    <a:pt x="146953" y="282411"/>
                  </a:moveTo>
                  <a:cubicBezTo>
                    <a:pt x="146953" y="282411"/>
                    <a:pt x="156642" y="290471"/>
                    <a:pt x="156642" y="290471"/>
                  </a:cubicBezTo>
                  <a:cubicBezTo>
                    <a:pt x="156642" y="290471"/>
                    <a:pt x="156642" y="359791"/>
                    <a:pt x="156642" y="359791"/>
                  </a:cubicBezTo>
                  <a:lnTo>
                    <a:pt x="219623" y="529059"/>
                  </a:lnTo>
                  <a:cubicBezTo>
                    <a:pt x="221238" y="533895"/>
                    <a:pt x="224468" y="535507"/>
                    <a:pt x="229312" y="535507"/>
                  </a:cubicBezTo>
                  <a:cubicBezTo>
                    <a:pt x="232542" y="535507"/>
                    <a:pt x="235772" y="533895"/>
                    <a:pt x="237387" y="529059"/>
                  </a:cubicBezTo>
                  <a:lnTo>
                    <a:pt x="301982" y="359791"/>
                  </a:lnTo>
                  <a:lnTo>
                    <a:pt x="300367" y="290471"/>
                  </a:lnTo>
                  <a:lnTo>
                    <a:pt x="311671" y="282411"/>
                  </a:lnTo>
                  <a:cubicBezTo>
                    <a:pt x="334279" y="300144"/>
                    <a:pt x="385955" y="314653"/>
                    <a:pt x="385955" y="314653"/>
                  </a:cubicBezTo>
                  <a:cubicBezTo>
                    <a:pt x="408563" y="324325"/>
                    <a:pt x="418252" y="337222"/>
                    <a:pt x="418252" y="337222"/>
                  </a:cubicBezTo>
                  <a:cubicBezTo>
                    <a:pt x="453780" y="388808"/>
                    <a:pt x="455394" y="450067"/>
                    <a:pt x="457009" y="490369"/>
                  </a:cubicBezTo>
                  <a:cubicBezTo>
                    <a:pt x="458624" y="517774"/>
                    <a:pt x="452165" y="527446"/>
                    <a:pt x="445705" y="530671"/>
                  </a:cubicBezTo>
                  <a:cubicBezTo>
                    <a:pt x="356887" y="566136"/>
                    <a:pt x="101737" y="566136"/>
                    <a:pt x="12919" y="530671"/>
                  </a:cubicBezTo>
                  <a:cubicBezTo>
                    <a:pt x="4844" y="527446"/>
                    <a:pt x="0" y="517774"/>
                    <a:pt x="0" y="490369"/>
                  </a:cubicBezTo>
                  <a:cubicBezTo>
                    <a:pt x="3229" y="450067"/>
                    <a:pt x="4844" y="388808"/>
                    <a:pt x="38757" y="337222"/>
                  </a:cubicBezTo>
                  <a:cubicBezTo>
                    <a:pt x="38757" y="337222"/>
                    <a:pt x="48446" y="324325"/>
                    <a:pt x="72669" y="314653"/>
                  </a:cubicBezTo>
                  <a:cubicBezTo>
                    <a:pt x="72669" y="314653"/>
                    <a:pt x="122730" y="300144"/>
                    <a:pt x="146953" y="282411"/>
                  </a:cubicBezTo>
                  <a:close/>
                  <a:moveTo>
                    <a:pt x="210191" y="135"/>
                  </a:moveTo>
                  <a:cubicBezTo>
                    <a:pt x="223999" y="-570"/>
                    <a:pt x="239044" y="1445"/>
                    <a:pt x="255199" y="6683"/>
                  </a:cubicBezTo>
                  <a:cubicBezTo>
                    <a:pt x="277816" y="14742"/>
                    <a:pt x="302049" y="24413"/>
                    <a:pt x="319820" y="42143"/>
                  </a:cubicBezTo>
                  <a:cubicBezTo>
                    <a:pt x="352130" y="75990"/>
                    <a:pt x="339206" y="114673"/>
                    <a:pt x="332744" y="135627"/>
                  </a:cubicBezTo>
                  <a:cubicBezTo>
                    <a:pt x="332744" y="135627"/>
                    <a:pt x="335975" y="138850"/>
                    <a:pt x="335975" y="138850"/>
                  </a:cubicBezTo>
                  <a:cubicBezTo>
                    <a:pt x="342437" y="146909"/>
                    <a:pt x="339206" y="163027"/>
                    <a:pt x="337591" y="172698"/>
                  </a:cubicBezTo>
                  <a:cubicBezTo>
                    <a:pt x="335975" y="182369"/>
                    <a:pt x="332744" y="190428"/>
                    <a:pt x="329513" y="193651"/>
                  </a:cubicBezTo>
                  <a:cubicBezTo>
                    <a:pt x="319820" y="238782"/>
                    <a:pt x="282663" y="295194"/>
                    <a:pt x="230966" y="296806"/>
                  </a:cubicBezTo>
                  <a:cubicBezTo>
                    <a:pt x="188962" y="300030"/>
                    <a:pt x="137265" y="250064"/>
                    <a:pt x="129188" y="193651"/>
                  </a:cubicBezTo>
                  <a:cubicBezTo>
                    <a:pt x="125956" y="188816"/>
                    <a:pt x="122725" y="183981"/>
                    <a:pt x="121110" y="174310"/>
                  </a:cubicBezTo>
                  <a:cubicBezTo>
                    <a:pt x="117879" y="164639"/>
                    <a:pt x="114648" y="146909"/>
                    <a:pt x="121110" y="138850"/>
                  </a:cubicBezTo>
                  <a:cubicBezTo>
                    <a:pt x="121110" y="137238"/>
                    <a:pt x="122725" y="137238"/>
                    <a:pt x="124341" y="135627"/>
                  </a:cubicBezTo>
                  <a:cubicBezTo>
                    <a:pt x="111417" y="93720"/>
                    <a:pt x="121110" y="69543"/>
                    <a:pt x="122725" y="66319"/>
                  </a:cubicBezTo>
                  <a:cubicBezTo>
                    <a:pt x="138477" y="28845"/>
                    <a:pt x="168768" y="2251"/>
                    <a:pt x="210191" y="13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0" name="íṣḻïďé">
              <a:extLst>
                <a:ext uri="{FF2B5EF4-FFF2-40B4-BE49-F238E27FC236}">
                  <a16:creationId xmlns:a16="http://schemas.microsoft.com/office/drawing/2014/main" id="{36117683-9445-4510-81A5-2438536874CD}"/>
                </a:ext>
              </a:extLst>
            </p:cNvPr>
            <p:cNvSpPr/>
            <p:nvPr/>
          </p:nvSpPr>
          <p:spPr>
            <a:xfrm>
              <a:off x="9871082" y="5734370"/>
              <a:ext cx="212717" cy="212742"/>
            </a:xfrm>
            <a:prstGeom prst="star5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39" name="组合 46">
            <a:extLst>
              <a:ext uri="{FF2B5EF4-FFF2-40B4-BE49-F238E27FC236}">
                <a16:creationId xmlns:a16="http://schemas.microsoft.com/office/drawing/2014/main" id="{02106C5B-CF04-4E31-8779-51CB78466531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14340" name="组合 47">
              <a:extLst>
                <a:ext uri="{FF2B5EF4-FFF2-40B4-BE49-F238E27FC236}">
                  <a16:creationId xmlns:a16="http://schemas.microsoft.com/office/drawing/2014/main" id="{E7B0A483-8890-48EB-A408-65AC715DB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14342" name="图片 49">
                <a:extLst>
                  <a:ext uri="{FF2B5EF4-FFF2-40B4-BE49-F238E27FC236}">
                    <a16:creationId xmlns:a16="http://schemas.microsoft.com/office/drawing/2014/main" id="{7B3C9335-1079-41B4-9806-179450926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3" name="文本框 50">
                <a:extLst>
                  <a:ext uri="{FF2B5EF4-FFF2-40B4-BE49-F238E27FC236}">
                    <a16:creationId xmlns:a16="http://schemas.microsoft.com/office/drawing/2014/main" id="{F013B577-5CDF-4AE4-8066-A57B77CBB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14341" name="文本框 48">
              <a:extLst>
                <a:ext uri="{FF2B5EF4-FFF2-40B4-BE49-F238E27FC236}">
                  <a16:creationId xmlns:a16="http://schemas.microsoft.com/office/drawing/2014/main" id="{3D54D0FF-A88C-46FF-A9C6-5D5803D4C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CD4F40B7-383E-403B-816E-8A04AB22A2AE}"/>
              </a:ext>
            </a:extLst>
          </p:cNvPr>
          <p:cNvGrpSpPr>
            <a:grpSpLocks/>
          </p:cNvGrpSpPr>
          <p:nvPr/>
        </p:nvGrpSpPr>
        <p:grpSpPr bwMode="auto">
          <a:xfrm>
            <a:off x="2774950" y="1639888"/>
            <a:ext cx="6642100" cy="604837"/>
            <a:chOff x="2774950" y="1639106"/>
            <a:chExt cx="6642100" cy="605922"/>
          </a:xfrm>
        </p:grpSpPr>
        <p:sp>
          <p:nvSpPr>
            <p:cNvPr id="15390" name="îSļïḓe">
              <a:extLst>
                <a:ext uri="{FF2B5EF4-FFF2-40B4-BE49-F238E27FC236}">
                  <a16:creationId xmlns:a16="http://schemas.microsoft.com/office/drawing/2014/main" id="{4C33EA76-1324-462E-A494-B0C35160A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950" y="1639106"/>
              <a:ext cx="6642100" cy="51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en-US"/>
                <a:t>两个不断</a:t>
              </a:r>
              <a:endParaRPr lang="en-US" altLang="zh-CN"/>
            </a:p>
          </p:txBody>
        </p:sp>
        <p:sp>
          <p:nvSpPr>
            <p:cNvPr id="10" name="ísļïdê">
              <a:extLst>
                <a:ext uri="{FF2B5EF4-FFF2-40B4-BE49-F238E27FC236}">
                  <a16:creationId xmlns:a16="http://schemas.microsoft.com/office/drawing/2014/main" id="{2F650CF8-C48D-44D1-A205-B0F4F9DBD4C3}"/>
                </a:ext>
              </a:extLst>
            </p:cNvPr>
            <p:cNvSpPr/>
            <p:nvPr/>
          </p:nvSpPr>
          <p:spPr>
            <a:xfrm>
              <a:off x="5075238" y="2198908"/>
              <a:ext cx="2041525" cy="46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endParaRPr lang="zh-CN" altLang="en-US" sz="500">
                <a:solidFill>
                  <a:srgbClr val="29334E"/>
                </a:solidFill>
              </a:endParaRPr>
            </a:p>
          </p:txBody>
        </p:sp>
      </p:grpSp>
      <p:sp>
        <p:nvSpPr>
          <p:cNvPr id="11" name="íṧlîḑê">
            <a:extLst>
              <a:ext uri="{FF2B5EF4-FFF2-40B4-BE49-F238E27FC236}">
                <a16:creationId xmlns:a16="http://schemas.microsoft.com/office/drawing/2014/main" id="{BCE705A8-A7F7-41D9-BEAF-6634AF86CB43}"/>
              </a:ext>
            </a:extLst>
          </p:cNvPr>
          <p:cNvSpPr/>
          <p:nvPr/>
        </p:nvSpPr>
        <p:spPr>
          <a:xfrm>
            <a:off x="2073275" y="3328988"/>
            <a:ext cx="2874963" cy="281781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29334E"/>
              </a:solidFill>
            </a:endParaRPr>
          </a:p>
        </p:txBody>
      </p:sp>
      <p:sp>
        <p:nvSpPr>
          <p:cNvPr id="46" name="íṩļídé">
            <a:extLst>
              <a:ext uri="{FF2B5EF4-FFF2-40B4-BE49-F238E27FC236}">
                <a16:creationId xmlns:a16="http://schemas.microsoft.com/office/drawing/2014/main" id="{D22F4F24-783E-43D5-AB41-4708564F6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4214813"/>
            <a:ext cx="25796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4000">
                <a:latin typeface="微软雅黑" panose="020B0503020204020204" pitchFamily="34" charset="-122"/>
              </a:rPr>
              <a:t>科研队伍不断壮大</a:t>
            </a:r>
            <a:endParaRPr lang="en-US" altLang="zh-CN" sz="4000" b="1">
              <a:latin typeface="微软雅黑" panose="020B0503020204020204" pitchFamily="34" charset="-122"/>
            </a:endParaRPr>
          </a:p>
        </p:txBody>
      </p:sp>
      <p:grpSp>
        <p:nvGrpSpPr>
          <p:cNvPr id="13" name="íṥḷîdè">
            <a:extLst>
              <a:ext uri="{FF2B5EF4-FFF2-40B4-BE49-F238E27FC236}">
                <a16:creationId xmlns:a16="http://schemas.microsoft.com/office/drawing/2014/main" id="{B76042DD-C80A-46EC-8AA4-BC4ED6F8AA63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5734050"/>
            <a:ext cx="773113" cy="212725"/>
            <a:chOff x="2108201" y="5733752"/>
            <a:chExt cx="773430" cy="213360"/>
          </a:xfrm>
        </p:grpSpPr>
        <p:sp>
          <p:nvSpPr>
            <p:cNvPr id="40" name="îṧliďê">
              <a:extLst>
                <a:ext uri="{FF2B5EF4-FFF2-40B4-BE49-F238E27FC236}">
                  <a16:creationId xmlns:a16="http://schemas.microsoft.com/office/drawing/2014/main" id="{AE8A39B9-6634-429F-82E7-021BF79F72AD}"/>
                </a:ext>
              </a:extLst>
            </p:cNvPr>
            <p:cNvSpPr/>
            <p:nvPr/>
          </p:nvSpPr>
          <p:spPr>
            <a:xfrm>
              <a:off x="2108201" y="5733752"/>
              <a:ext cx="212812" cy="213360"/>
            </a:xfrm>
            <a:prstGeom prst="star5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íṣlïďè">
              <a:extLst>
                <a:ext uri="{FF2B5EF4-FFF2-40B4-BE49-F238E27FC236}">
                  <a16:creationId xmlns:a16="http://schemas.microsoft.com/office/drawing/2014/main" id="{7D847B53-A0CD-4788-8F21-9DFB9E0E3A51}"/>
                </a:ext>
              </a:extLst>
            </p:cNvPr>
            <p:cNvSpPr/>
            <p:nvPr/>
          </p:nvSpPr>
          <p:spPr>
            <a:xfrm>
              <a:off x="2387716" y="5733752"/>
              <a:ext cx="214401" cy="213360"/>
            </a:xfrm>
            <a:prstGeom prst="star5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îṣľiḑe">
              <a:extLst>
                <a:ext uri="{FF2B5EF4-FFF2-40B4-BE49-F238E27FC236}">
                  <a16:creationId xmlns:a16="http://schemas.microsoft.com/office/drawing/2014/main" id="{78365CC3-FD67-4DB7-A61B-CEA39DD3526A}"/>
                </a:ext>
              </a:extLst>
            </p:cNvPr>
            <p:cNvSpPr/>
            <p:nvPr/>
          </p:nvSpPr>
          <p:spPr>
            <a:xfrm>
              <a:off x="2668819" y="5733752"/>
              <a:ext cx="212812" cy="213360"/>
            </a:xfrm>
            <a:prstGeom prst="star5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ïSḻïḋè">
            <a:extLst>
              <a:ext uri="{FF2B5EF4-FFF2-40B4-BE49-F238E27FC236}">
                <a16:creationId xmlns:a16="http://schemas.microsoft.com/office/drawing/2014/main" id="{D1153A97-FD05-4C5D-AD65-D789AB931216}"/>
              </a:ext>
            </a:extLst>
          </p:cNvPr>
          <p:cNvSpPr/>
          <p:nvPr/>
        </p:nvSpPr>
        <p:spPr>
          <a:xfrm>
            <a:off x="3068638" y="2995613"/>
            <a:ext cx="885825" cy="8858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29334E"/>
              </a:solidFill>
            </a:endParaRPr>
          </a:p>
        </p:txBody>
      </p:sp>
      <p:sp>
        <p:nvSpPr>
          <p:cNvPr id="15" name="îSḻíḋe">
            <a:extLst>
              <a:ext uri="{FF2B5EF4-FFF2-40B4-BE49-F238E27FC236}">
                <a16:creationId xmlns:a16="http://schemas.microsoft.com/office/drawing/2014/main" id="{3330EE09-C27C-4A4E-A34B-B0F29B623AD6}"/>
              </a:ext>
            </a:extLst>
          </p:cNvPr>
          <p:cNvSpPr/>
          <p:nvPr/>
        </p:nvSpPr>
        <p:spPr>
          <a:xfrm>
            <a:off x="3252788" y="3122613"/>
            <a:ext cx="517525" cy="630237"/>
          </a:xfrm>
          <a:custGeom>
            <a:avLst/>
            <a:gdLst>
              <a:gd name="connsiteX0" fmla="*/ 200292 w 457260"/>
              <a:gd name="connsiteY0" fmla="*/ 314540 h 557269"/>
              <a:gd name="connsiteX1" fmla="*/ 227728 w 457260"/>
              <a:gd name="connsiteY1" fmla="*/ 319382 h 557269"/>
              <a:gd name="connsiteX2" fmla="*/ 230956 w 457260"/>
              <a:gd name="connsiteY2" fmla="*/ 319382 h 557269"/>
              <a:gd name="connsiteX3" fmla="*/ 256778 w 457260"/>
              <a:gd name="connsiteY3" fmla="*/ 314540 h 557269"/>
              <a:gd name="connsiteX4" fmla="*/ 232570 w 457260"/>
              <a:gd name="connsiteY4" fmla="*/ 353272 h 557269"/>
              <a:gd name="connsiteX5" fmla="*/ 255164 w 457260"/>
              <a:gd name="connsiteY5" fmla="*/ 375866 h 557269"/>
              <a:gd name="connsiteX6" fmla="*/ 230956 w 457260"/>
              <a:gd name="connsiteY6" fmla="*/ 517882 h 557269"/>
              <a:gd name="connsiteX7" fmla="*/ 229342 w 457260"/>
              <a:gd name="connsiteY7" fmla="*/ 519496 h 557269"/>
              <a:gd name="connsiteX8" fmla="*/ 226114 w 457260"/>
              <a:gd name="connsiteY8" fmla="*/ 517882 h 557269"/>
              <a:gd name="connsiteX9" fmla="*/ 203520 w 457260"/>
              <a:gd name="connsiteY9" fmla="*/ 375866 h 557269"/>
              <a:gd name="connsiteX10" fmla="*/ 226114 w 457260"/>
              <a:gd name="connsiteY10" fmla="*/ 353272 h 557269"/>
              <a:gd name="connsiteX11" fmla="*/ 146953 w 457260"/>
              <a:gd name="connsiteY11" fmla="*/ 282411 h 557269"/>
              <a:gd name="connsiteX12" fmla="*/ 156642 w 457260"/>
              <a:gd name="connsiteY12" fmla="*/ 290471 h 557269"/>
              <a:gd name="connsiteX13" fmla="*/ 156642 w 457260"/>
              <a:gd name="connsiteY13" fmla="*/ 359791 h 557269"/>
              <a:gd name="connsiteX14" fmla="*/ 219623 w 457260"/>
              <a:gd name="connsiteY14" fmla="*/ 529059 h 557269"/>
              <a:gd name="connsiteX15" fmla="*/ 229312 w 457260"/>
              <a:gd name="connsiteY15" fmla="*/ 535507 h 557269"/>
              <a:gd name="connsiteX16" fmla="*/ 237387 w 457260"/>
              <a:gd name="connsiteY16" fmla="*/ 529059 h 557269"/>
              <a:gd name="connsiteX17" fmla="*/ 301982 w 457260"/>
              <a:gd name="connsiteY17" fmla="*/ 359791 h 557269"/>
              <a:gd name="connsiteX18" fmla="*/ 300367 w 457260"/>
              <a:gd name="connsiteY18" fmla="*/ 290471 h 557269"/>
              <a:gd name="connsiteX19" fmla="*/ 311671 w 457260"/>
              <a:gd name="connsiteY19" fmla="*/ 282411 h 557269"/>
              <a:gd name="connsiteX20" fmla="*/ 385955 w 457260"/>
              <a:gd name="connsiteY20" fmla="*/ 314653 h 557269"/>
              <a:gd name="connsiteX21" fmla="*/ 418252 w 457260"/>
              <a:gd name="connsiteY21" fmla="*/ 337222 h 557269"/>
              <a:gd name="connsiteX22" fmla="*/ 457009 w 457260"/>
              <a:gd name="connsiteY22" fmla="*/ 490369 h 557269"/>
              <a:gd name="connsiteX23" fmla="*/ 445705 w 457260"/>
              <a:gd name="connsiteY23" fmla="*/ 530671 h 557269"/>
              <a:gd name="connsiteX24" fmla="*/ 12919 w 457260"/>
              <a:gd name="connsiteY24" fmla="*/ 530671 h 557269"/>
              <a:gd name="connsiteX25" fmla="*/ 0 w 457260"/>
              <a:gd name="connsiteY25" fmla="*/ 490369 h 557269"/>
              <a:gd name="connsiteX26" fmla="*/ 38757 w 457260"/>
              <a:gd name="connsiteY26" fmla="*/ 337222 h 557269"/>
              <a:gd name="connsiteX27" fmla="*/ 72669 w 457260"/>
              <a:gd name="connsiteY27" fmla="*/ 314653 h 557269"/>
              <a:gd name="connsiteX28" fmla="*/ 146953 w 457260"/>
              <a:gd name="connsiteY28" fmla="*/ 282411 h 557269"/>
              <a:gd name="connsiteX29" fmla="*/ 210191 w 457260"/>
              <a:gd name="connsiteY29" fmla="*/ 135 h 557269"/>
              <a:gd name="connsiteX30" fmla="*/ 255199 w 457260"/>
              <a:gd name="connsiteY30" fmla="*/ 6683 h 557269"/>
              <a:gd name="connsiteX31" fmla="*/ 319820 w 457260"/>
              <a:gd name="connsiteY31" fmla="*/ 42143 h 557269"/>
              <a:gd name="connsiteX32" fmla="*/ 332744 w 457260"/>
              <a:gd name="connsiteY32" fmla="*/ 135627 h 557269"/>
              <a:gd name="connsiteX33" fmla="*/ 335975 w 457260"/>
              <a:gd name="connsiteY33" fmla="*/ 138850 h 557269"/>
              <a:gd name="connsiteX34" fmla="*/ 337591 w 457260"/>
              <a:gd name="connsiteY34" fmla="*/ 172698 h 557269"/>
              <a:gd name="connsiteX35" fmla="*/ 329513 w 457260"/>
              <a:gd name="connsiteY35" fmla="*/ 193651 h 557269"/>
              <a:gd name="connsiteX36" fmla="*/ 230966 w 457260"/>
              <a:gd name="connsiteY36" fmla="*/ 296806 h 557269"/>
              <a:gd name="connsiteX37" fmla="*/ 129188 w 457260"/>
              <a:gd name="connsiteY37" fmla="*/ 193651 h 557269"/>
              <a:gd name="connsiteX38" fmla="*/ 121110 w 457260"/>
              <a:gd name="connsiteY38" fmla="*/ 174310 h 557269"/>
              <a:gd name="connsiteX39" fmla="*/ 121110 w 457260"/>
              <a:gd name="connsiteY39" fmla="*/ 138850 h 557269"/>
              <a:gd name="connsiteX40" fmla="*/ 124341 w 457260"/>
              <a:gd name="connsiteY40" fmla="*/ 135627 h 557269"/>
              <a:gd name="connsiteX41" fmla="*/ 122725 w 457260"/>
              <a:gd name="connsiteY41" fmla="*/ 66319 h 557269"/>
              <a:gd name="connsiteX42" fmla="*/ 210191 w 457260"/>
              <a:gd name="connsiteY42" fmla="*/ 135 h 55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57260" h="557269">
                <a:moveTo>
                  <a:pt x="200292" y="314540"/>
                </a:moveTo>
                <a:cubicBezTo>
                  <a:pt x="209976" y="317768"/>
                  <a:pt x="219659" y="319382"/>
                  <a:pt x="227728" y="319382"/>
                </a:cubicBezTo>
                <a:lnTo>
                  <a:pt x="230956" y="319382"/>
                </a:lnTo>
                <a:cubicBezTo>
                  <a:pt x="240639" y="319382"/>
                  <a:pt x="248709" y="317768"/>
                  <a:pt x="256778" y="314540"/>
                </a:cubicBezTo>
                <a:lnTo>
                  <a:pt x="232570" y="353272"/>
                </a:lnTo>
                <a:lnTo>
                  <a:pt x="255164" y="375866"/>
                </a:lnTo>
                <a:lnTo>
                  <a:pt x="230956" y="517882"/>
                </a:lnTo>
                <a:cubicBezTo>
                  <a:pt x="230956" y="517882"/>
                  <a:pt x="230956" y="519496"/>
                  <a:pt x="229342" y="519496"/>
                </a:cubicBezTo>
                <a:cubicBezTo>
                  <a:pt x="227728" y="519496"/>
                  <a:pt x="226114" y="517882"/>
                  <a:pt x="226114" y="517882"/>
                </a:cubicBezTo>
                <a:lnTo>
                  <a:pt x="203520" y="375866"/>
                </a:lnTo>
                <a:lnTo>
                  <a:pt x="226114" y="353272"/>
                </a:lnTo>
                <a:close/>
                <a:moveTo>
                  <a:pt x="146953" y="282411"/>
                </a:moveTo>
                <a:cubicBezTo>
                  <a:pt x="146953" y="282411"/>
                  <a:pt x="156642" y="290471"/>
                  <a:pt x="156642" y="290471"/>
                </a:cubicBezTo>
                <a:cubicBezTo>
                  <a:pt x="156642" y="290471"/>
                  <a:pt x="156642" y="359791"/>
                  <a:pt x="156642" y="359791"/>
                </a:cubicBezTo>
                <a:lnTo>
                  <a:pt x="219623" y="529059"/>
                </a:lnTo>
                <a:cubicBezTo>
                  <a:pt x="221238" y="533895"/>
                  <a:pt x="224468" y="535507"/>
                  <a:pt x="229312" y="535507"/>
                </a:cubicBezTo>
                <a:cubicBezTo>
                  <a:pt x="232542" y="535507"/>
                  <a:pt x="235772" y="533895"/>
                  <a:pt x="237387" y="529059"/>
                </a:cubicBezTo>
                <a:lnTo>
                  <a:pt x="301982" y="359791"/>
                </a:lnTo>
                <a:lnTo>
                  <a:pt x="300367" y="290471"/>
                </a:lnTo>
                <a:lnTo>
                  <a:pt x="311671" y="282411"/>
                </a:lnTo>
                <a:cubicBezTo>
                  <a:pt x="334279" y="300144"/>
                  <a:pt x="385955" y="314653"/>
                  <a:pt x="385955" y="314653"/>
                </a:cubicBezTo>
                <a:cubicBezTo>
                  <a:pt x="408563" y="324325"/>
                  <a:pt x="418252" y="337222"/>
                  <a:pt x="418252" y="337222"/>
                </a:cubicBezTo>
                <a:cubicBezTo>
                  <a:pt x="453780" y="388808"/>
                  <a:pt x="455394" y="450067"/>
                  <a:pt x="457009" y="490369"/>
                </a:cubicBezTo>
                <a:cubicBezTo>
                  <a:pt x="458624" y="517774"/>
                  <a:pt x="452165" y="527446"/>
                  <a:pt x="445705" y="530671"/>
                </a:cubicBezTo>
                <a:cubicBezTo>
                  <a:pt x="356887" y="566136"/>
                  <a:pt x="101737" y="566136"/>
                  <a:pt x="12919" y="530671"/>
                </a:cubicBezTo>
                <a:cubicBezTo>
                  <a:pt x="4844" y="527446"/>
                  <a:pt x="0" y="517774"/>
                  <a:pt x="0" y="490369"/>
                </a:cubicBezTo>
                <a:cubicBezTo>
                  <a:pt x="3229" y="450067"/>
                  <a:pt x="4844" y="388808"/>
                  <a:pt x="38757" y="337222"/>
                </a:cubicBezTo>
                <a:cubicBezTo>
                  <a:pt x="38757" y="337222"/>
                  <a:pt x="48446" y="324325"/>
                  <a:pt x="72669" y="314653"/>
                </a:cubicBezTo>
                <a:cubicBezTo>
                  <a:pt x="72669" y="314653"/>
                  <a:pt x="122730" y="300144"/>
                  <a:pt x="146953" y="282411"/>
                </a:cubicBezTo>
                <a:close/>
                <a:moveTo>
                  <a:pt x="210191" y="135"/>
                </a:moveTo>
                <a:cubicBezTo>
                  <a:pt x="223999" y="-570"/>
                  <a:pt x="239044" y="1445"/>
                  <a:pt x="255199" y="6683"/>
                </a:cubicBezTo>
                <a:cubicBezTo>
                  <a:pt x="277816" y="14742"/>
                  <a:pt x="302049" y="24413"/>
                  <a:pt x="319820" y="42143"/>
                </a:cubicBezTo>
                <a:cubicBezTo>
                  <a:pt x="352130" y="75990"/>
                  <a:pt x="339206" y="114673"/>
                  <a:pt x="332744" y="135627"/>
                </a:cubicBezTo>
                <a:cubicBezTo>
                  <a:pt x="332744" y="135627"/>
                  <a:pt x="335975" y="138850"/>
                  <a:pt x="335975" y="138850"/>
                </a:cubicBezTo>
                <a:cubicBezTo>
                  <a:pt x="342437" y="146909"/>
                  <a:pt x="339206" y="163027"/>
                  <a:pt x="337591" y="172698"/>
                </a:cubicBezTo>
                <a:cubicBezTo>
                  <a:pt x="335975" y="182369"/>
                  <a:pt x="332744" y="190428"/>
                  <a:pt x="329513" y="193651"/>
                </a:cubicBezTo>
                <a:cubicBezTo>
                  <a:pt x="319820" y="238782"/>
                  <a:pt x="282663" y="295194"/>
                  <a:pt x="230966" y="296806"/>
                </a:cubicBezTo>
                <a:cubicBezTo>
                  <a:pt x="188962" y="300030"/>
                  <a:pt x="137265" y="250064"/>
                  <a:pt x="129188" y="193651"/>
                </a:cubicBezTo>
                <a:cubicBezTo>
                  <a:pt x="125956" y="188816"/>
                  <a:pt x="122725" y="183981"/>
                  <a:pt x="121110" y="174310"/>
                </a:cubicBezTo>
                <a:cubicBezTo>
                  <a:pt x="117879" y="164639"/>
                  <a:pt x="114648" y="146909"/>
                  <a:pt x="121110" y="138850"/>
                </a:cubicBezTo>
                <a:cubicBezTo>
                  <a:pt x="121110" y="137238"/>
                  <a:pt x="122725" y="137238"/>
                  <a:pt x="124341" y="135627"/>
                </a:cubicBezTo>
                <a:cubicBezTo>
                  <a:pt x="111417" y="93720"/>
                  <a:pt x="121110" y="69543"/>
                  <a:pt x="122725" y="66319"/>
                </a:cubicBezTo>
                <a:cubicBezTo>
                  <a:pt x="138477" y="28845"/>
                  <a:pt x="168768" y="2251"/>
                  <a:pt x="210191" y="135"/>
                </a:cubicBezTo>
                <a:close/>
              </a:path>
            </a:pathLst>
          </a:cu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15368" name="组合 46">
            <a:extLst>
              <a:ext uri="{FF2B5EF4-FFF2-40B4-BE49-F238E27FC236}">
                <a16:creationId xmlns:a16="http://schemas.microsoft.com/office/drawing/2014/main" id="{66D3EC7B-BB00-413B-A02B-053C1806C4FD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15383" name="组合 47">
              <a:extLst>
                <a:ext uri="{FF2B5EF4-FFF2-40B4-BE49-F238E27FC236}">
                  <a16:creationId xmlns:a16="http://schemas.microsoft.com/office/drawing/2014/main" id="{03AA4143-C4E4-48A8-82D7-7E90AE3D5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15385" name="图片 49">
                <a:extLst>
                  <a:ext uri="{FF2B5EF4-FFF2-40B4-BE49-F238E27FC236}">
                    <a16:creationId xmlns:a16="http://schemas.microsoft.com/office/drawing/2014/main" id="{9D4823EA-2526-478F-8F1D-E5156CD82F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6" name="文本框 50">
                <a:extLst>
                  <a:ext uri="{FF2B5EF4-FFF2-40B4-BE49-F238E27FC236}">
                    <a16:creationId xmlns:a16="http://schemas.microsoft.com/office/drawing/2014/main" id="{63357097-D4D1-4DD0-A5A8-E4AFEF5DC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15384" name="文本框 48">
              <a:extLst>
                <a:ext uri="{FF2B5EF4-FFF2-40B4-BE49-F238E27FC236}">
                  <a16:creationId xmlns:a16="http://schemas.microsoft.com/office/drawing/2014/main" id="{ECAE7C8E-CA14-42F4-8E39-63788A0D6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BBE4F18-F73C-4840-A5C8-458F7F303B78}"/>
              </a:ext>
            </a:extLst>
          </p:cNvPr>
          <p:cNvGrpSpPr>
            <a:grpSpLocks/>
          </p:cNvGrpSpPr>
          <p:nvPr/>
        </p:nvGrpSpPr>
        <p:grpSpPr bwMode="auto">
          <a:xfrm>
            <a:off x="7310438" y="2995613"/>
            <a:ext cx="2874962" cy="3151187"/>
            <a:chOff x="7979409" y="2995169"/>
            <a:chExt cx="2875280" cy="3151631"/>
          </a:xfrm>
        </p:grpSpPr>
        <p:sp>
          <p:nvSpPr>
            <p:cNvPr id="21" name="ïsḷídê">
              <a:extLst>
                <a:ext uri="{FF2B5EF4-FFF2-40B4-BE49-F238E27FC236}">
                  <a16:creationId xmlns:a16="http://schemas.microsoft.com/office/drawing/2014/main" id="{32C7953E-7D60-4301-A10E-4BB2D977A2AB}"/>
                </a:ext>
              </a:extLst>
            </p:cNvPr>
            <p:cNvSpPr/>
            <p:nvPr/>
          </p:nvSpPr>
          <p:spPr>
            <a:xfrm>
              <a:off x="7979409" y="3330178"/>
              <a:ext cx="2875280" cy="2816622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15373" name="íṧḷîdé">
              <a:extLst>
                <a:ext uri="{FF2B5EF4-FFF2-40B4-BE49-F238E27FC236}">
                  <a16:creationId xmlns:a16="http://schemas.microsoft.com/office/drawing/2014/main" id="{AC1AD2AE-2034-4848-9153-8CDFA116D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9267" y="4166909"/>
              <a:ext cx="2530755" cy="128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6858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4000">
                  <a:latin typeface="微软雅黑" panose="020B0503020204020204" pitchFamily="34" charset="-122"/>
                </a:rPr>
                <a:t>科研成果不断丰富</a:t>
              </a:r>
              <a:endParaRPr lang="en-US" altLang="zh-CN" sz="4000">
                <a:latin typeface="微软雅黑" panose="020B0503020204020204" pitchFamily="34" charset="-122"/>
              </a:endParaRPr>
            </a:p>
          </p:txBody>
        </p:sp>
        <p:grpSp>
          <p:nvGrpSpPr>
            <p:cNvPr id="15374" name="íSļíďê">
              <a:extLst>
                <a:ext uri="{FF2B5EF4-FFF2-40B4-BE49-F238E27FC236}">
                  <a16:creationId xmlns:a16="http://schemas.microsoft.com/office/drawing/2014/main" id="{751EC148-E023-43B0-8C00-3B0366AB0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50299" y="5733752"/>
              <a:ext cx="1333500" cy="213360"/>
              <a:chOff x="8750299" y="5733752"/>
              <a:chExt cx="1333500" cy="213360"/>
            </a:xfrm>
          </p:grpSpPr>
          <p:sp>
            <p:nvSpPr>
              <p:cNvPr id="26" name="i$lïḑe">
                <a:extLst>
                  <a:ext uri="{FF2B5EF4-FFF2-40B4-BE49-F238E27FC236}">
                    <a16:creationId xmlns:a16="http://schemas.microsoft.com/office/drawing/2014/main" id="{6916E325-3BAA-4599-B6F4-981EB5A343A8}"/>
                  </a:ext>
                </a:extLst>
              </p:cNvPr>
              <p:cNvSpPr/>
              <p:nvPr/>
            </p:nvSpPr>
            <p:spPr>
              <a:xfrm>
                <a:off x="8751019" y="5733992"/>
                <a:ext cx="212748" cy="212755"/>
              </a:xfrm>
              <a:prstGeom prst="star5">
                <a:avLst/>
              </a:prstGeom>
              <a:solidFill>
                <a:schemeClr val="accent5"/>
              </a:solidFill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7" name="is1îḍé">
                <a:extLst>
                  <a:ext uri="{FF2B5EF4-FFF2-40B4-BE49-F238E27FC236}">
                    <a16:creationId xmlns:a16="http://schemas.microsoft.com/office/drawing/2014/main" id="{8281CF46-D182-41BD-A4A8-51B4C93B3D9E}"/>
                  </a:ext>
                </a:extLst>
              </p:cNvPr>
              <p:cNvSpPr/>
              <p:nvPr/>
            </p:nvSpPr>
            <p:spPr>
              <a:xfrm>
                <a:off x="9030450" y="5733992"/>
                <a:ext cx="212748" cy="212755"/>
              </a:xfrm>
              <a:prstGeom prst="star5">
                <a:avLst/>
              </a:prstGeom>
              <a:solidFill>
                <a:schemeClr val="accent5"/>
              </a:solidFill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iš1îdê">
                <a:extLst>
                  <a:ext uri="{FF2B5EF4-FFF2-40B4-BE49-F238E27FC236}">
                    <a16:creationId xmlns:a16="http://schemas.microsoft.com/office/drawing/2014/main" id="{CF0690FC-CDDE-400D-9400-0FE14AAE9621}"/>
                  </a:ext>
                </a:extLst>
              </p:cNvPr>
              <p:cNvSpPr/>
              <p:nvPr/>
            </p:nvSpPr>
            <p:spPr>
              <a:xfrm>
                <a:off x="9309881" y="5733992"/>
                <a:ext cx="214336" cy="212755"/>
              </a:xfrm>
              <a:prstGeom prst="star5">
                <a:avLst/>
              </a:prstGeom>
              <a:solidFill>
                <a:schemeClr val="accent5"/>
              </a:solidFill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íṣḻïďé">
                <a:extLst>
                  <a:ext uri="{FF2B5EF4-FFF2-40B4-BE49-F238E27FC236}">
                    <a16:creationId xmlns:a16="http://schemas.microsoft.com/office/drawing/2014/main" id="{64B10ECD-4247-4A51-82DB-1B3A9272B3AD}"/>
                  </a:ext>
                </a:extLst>
              </p:cNvPr>
              <p:cNvSpPr/>
              <p:nvPr/>
            </p:nvSpPr>
            <p:spPr>
              <a:xfrm>
                <a:off x="9870329" y="5733992"/>
                <a:ext cx="212748" cy="212755"/>
              </a:xfrm>
              <a:prstGeom prst="star5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4" name="îśľïďê">
              <a:extLst>
                <a:ext uri="{FF2B5EF4-FFF2-40B4-BE49-F238E27FC236}">
                  <a16:creationId xmlns:a16="http://schemas.microsoft.com/office/drawing/2014/main" id="{9AAFCAE7-3641-4083-8191-2C4C80C284A4}"/>
                </a:ext>
              </a:extLst>
            </p:cNvPr>
            <p:cNvSpPr/>
            <p:nvPr/>
          </p:nvSpPr>
          <p:spPr>
            <a:xfrm>
              <a:off x="8973294" y="2995169"/>
              <a:ext cx="887510" cy="8859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25" name="îšļîde">
              <a:extLst>
                <a:ext uri="{FF2B5EF4-FFF2-40B4-BE49-F238E27FC236}">
                  <a16:creationId xmlns:a16="http://schemas.microsoft.com/office/drawing/2014/main" id="{D7D09E31-E200-4C5B-99DB-65E0C977CEE3}"/>
                </a:ext>
              </a:extLst>
            </p:cNvPr>
            <p:cNvSpPr/>
            <p:nvPr/>
          </p:nvSpPr>
          <p:spPr>
            <a:xfrm>
              <a:off x="9159051" y="3123774"/>
              <a:ext cx="515995" cy="628739"/>
            </a:xfrm>
            <a:custGeom>
              <a:avLst/>
              <a:gdLst>
                <a:gd name="connsiteX0" fmla="*/ 200292 w 457260"/>
                <a:gd name="connsiteY0" fmla="*/ 314540 h 557269"/>
                <a:gd name="connsiteX1" fmla="*/ 227728 w 457260"/>
                <a:gd name="connsiteY1" fmla="*/ 319382 h 557269"/>
                <a:gd name="connsiteX2" fmla="*/ 230956 w 457260"/>
                <a:gd name="connsiteY2" fmla="*/ 319382 h 557269"/>
                <a:gd name="connsiteX3" fmla="*/ 256778 w 457260"/>
                <a:gd name="connsiteY3" fmla="*/ 314540 h 557269"/>
                <a:gd name="connsiteX4" fmla="*/ 232570 w 457260"/>
                <a:gd name="connsiteY4" fmla="*/ 353272 h 557269"/>
                <a:gd name="connsiteX5" fmla="*/ 255164 w 457260"/>
                <a:gd name="connsiteY5" fmla="*/ 375866 h 557269"/>
                <a:gd name="connsiteX6" fmla="*/ 230956 w 457260"/>
                <a:gd name="connsiteY6" fmla="*/ 517882 h 557269"/>
                <a:gd name="connsiteX7" fmla="*/ 229342 w 457260"/>
                <a:gd name="connsiteY7" fmla="*/ 519496 h 557269"/>
                <a:gd name="connsiteX8" fmla="*/ 226114 w 457260"/>
                <a:gd name="connsiteY8" fmla="*/ 517882 h 557269"/>
                <a:gd name="connsiteX9" fmla="*/ 203520 w 457260"/>
                <a:gd name="connsiteY9" fmla="*/ 375866 h 557269"/>
                <a:gd name="connsiteX10" fmla="*/ 226114 w 457260"/>
                <a:gd name="connsiteY10" fmla="*/ 353272 h 557269"/>
                <a:gd name="connsiteX11" fmla="*/ 146953 w 457260"/>
                <a:gd name="connsiteY11" fmla="*/ 282411 h 557269"/>
                <a:gd name="connsiteX12" fmla="*/ 156642 w 457260"/>
                <a:gd name="connsiteY12" fmla="*/ 290471 h 557269"/>
                <a:gd name="connsiteX13" fmla="*/ 156642 w 457260"/>
                <a:gd name="connsiteY13" fmla="*/ 359791 h 557269"/>
                <a:gd name="connsiteX14" fmla="*/ 219623 w 457260"/>
                <a:gd name="connsiteY14" fmla="*/ 529059 h 557269"/>
                <a:gd name="connsiteX15" fmla="*/ 229312 w 457260"/>
                <a:gd name="connsiteY15" fmla="*/ 535507 h 557269"/>
                <a:gd name="connsiteX16" fmla="*/ 237387 w 457260"/>
                <a:gd name="connsiteY16" fmla="*/ 529059 h 557269"/>
                <a:gd name="connsiteX17" fmla="*/ 301982 w 457260"/>
                <a:gd name="connsiteY17" fmla="*/ 359791 h 557269"/>
                <a:gd name="connsiteX18" fmla="*/ 300367 w 457260"/>
                <a:gd name="connsiteY18" fmla="*/ 290471 h 557269"/>
                <a:gd name="connsiteX19" fmla="*/ 311671 w 457260"/>
                <a:gd name="connsiteY19" fmla="*/ 282411 h 557269"/>
                <a:gd name="connsiteX20" fmla="*/ 385955 w 457260"/>
                <a:gd name="connsiteY20" fmla="*/ 314653 h 557269"/>
                <a:gd name="connsiteX21" fmla="*/ 418252 w 457260"/>
                <a:gd name="connsiteY21" fmla="*/ 337222 h 557269"/>
                <a:gd name="connsiteX22" fmla="*/ 457009 w 457260"/>
                <a:gd name="connsiteY22" fmla="*/ 490369 h 557269"/>
                <a:gd name="connsiteX23" fmla="*/ 445705 w 457260"/>
                <a:gd name="connsiteY23" fmla="*/ 530671 h 557269"/>
                <a:gd name="connsiteX24" fmla="*/ 12919 w 457260"/>
                <a:gd name="connsiteY24" fmla="*/ 530671 h 557269"/>
                <a:gd name="connsiteX25" fmla="*/ 0 w 457260"/>
                <a:gd name="connsiteY25" fmla="*/ 490369 h 557269"/>
                <a:gd name="connsiteX26" fmla="*/ 38757 w 457260"/>
                <a:gd name="connsiteY26" fmla="*/ 337222 h 557269"/>
                <a:gd name="connsiteX27" fmla="*/ 72669 w 457260"/>
                <a:gd name="connsiteY27" fmla="*/ 314653 h 557269"/>
                <a:gd name="connsiteX28" fmla="*/ 146953 w 457260"/>
                <a:gd name="connsiteY28" fmla="*/ 282411 h 557269"/>
                <a:gd name="connsiteX29" fmla="*/ 210191 w 457260"/>
                <a:gd name="connsiteY29" fmla="*/ 135 h 557269"/>
                <a:gd name="connsiteX30" fmla="*/ 255199 w 457260"/>
                <a:gd name="connsiteY30" fmla="*/ 6683 h 557269"/>
                <a:gd name="connsiteX31" fmla="*/ 319820 w 457260"/>
                <a:gd name="connsiteY31" fmla="*/ 42143 h 557269"/>
                <a:gd name="connsiteX32" fmla="*/ 332744 w 457260"/>
                <a:gd name="connsiteY32" fmla="*/ 135627 h 557269"/>
                <a:gd name="connsiteX33" fmla="*/ 335975 w 457260"/>
                <a:gd name="connsiteY33" fmla="*/ 138850 h 557269"/>
                <a:gd name="connsiteX34" fmla="*/ 337591 w 457260"/>
                <a:gd name="connsiteY34" fmla="*/ 172698 h 557269"/>
                <a:gd name="connsiteX35" fmla="*/ 329513 w 457260"/>
                <a:gd name="connsiteY35" fmla="*/ 193651 h 557269"/>
                <a:gd name="connsiteX36" fmla="*/ 230966 w 457260"/>
                <a:gd name="connsiteY36" fmla="*/ 296806 h 557269"/>
                <a:gd name="connsiteX37" fmla="*/ 129188 w 457260"/>
                <a:gd name="connsiteY37" fmla="*/ 193651 h 557269"/>
                <a:gd name="connsiteX38" fmla="*/ 121110 w 457260"/>
                <a:gd name="connsiteY38" fmla="*/ 174310 h 557269"/>
                <a:gd name="connsiteX39" fmla="*/ 121110 w 457260"/>
                <a:gd name="connsiteY39" fmla="*/ 138850 h 557269"/>
                <a:gd name="connsiteX40" fmla="*/ 124341 w 457260"/>
                <a:gd name="connsiteY40" fmla="*/ 135627 h 557269"/>
                <a:gd name="connsiteX41" fmla="*/ 122725 w 457260"/>
                <a:gd name="connsiteY41" fmla="*/ 66319 h 557269"/>
                <a:gd name="connsiteX42" fmla="*/ 210191 w 457260"/>
                <a:gd name="connsiteY42" fmla="*/ 135 h 55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7260" h="557269">
                  <a:moveTo>
                    <a:pt x="200292" y="314540"/>
                  </a:moveTo>
                  <a:cubicBezTo>
                    <a:pt x="209976" y="317768"/>
                    <a:pt x="219659" y="319382"/>
                    <a:pt x="227728" y="319382"/>
                  </a:cubicBezTo>
                  <a:lnTo>
                    <a:pt x="230956" y="319382"/>
                  </a:lnTo>
                  <a:cubicBezTo>
                    <a:pt x="240639" y="319382"/>
                    <a:pt x="248709" y="317768"/>
                    <a:pt x="256778" y="314540"/>
                  </a:cubicBezTo>
                  <a:lnTo>
                    <a:pt x="232570" y="353272"/>
                  </a:lnTo>
                  <a:lnTo>
                    <a:pt x="255164" y="375866"/>
                  </a:lnTo>
                  <a:lnTo>
                    <a:pt x="230956" y="517882"/>
                  </a:lnTo>
                  <a:cubicBezTo>
                    <a:pt x="230956" y="517882"/>
                    <a:pt x="230956" y="519496"/>
                    <a:pt x="229342" y="519496"/>
                  </a:cubicBezTo>
                  <a:cubicBezTo>
                    <a:pt x="227728" y="519496"/>
                    <a:pt x="226114" y="517882"/>
                    <a:pt x="226114" y="517882"/>
                  </a:cubicBezTo>
                  <a:lnTo>
                    <a:pt x="203520" y="375866"/>
                  </a:lnTo>
                  <a:lnTo>
                    <a:pt x="226114" y="353272"/>
                  </a:lnTo>
                  <a:close/>
                  <a:moveTo>
                    <a:pt x="146953" y="282411"/>
                  </a:moveTo>
                  <a:cubicBezTo>
                    <a:pt x="146953" y="282411"/>
                    <a:pt x="156642" y="290471"/>
                    <a:pt x="156642" y="290471"/>
                  </a:cubicBezTo>
                  <a:cubicBezTo>
                    <a:pt x="156642" y="290471"/>
                    <a:pt x="156642" y="359791"/>
                    <a:pt x="156642" y="359791"/>
                  </a:cubicBezTo>
                  <a:lnTo>
                    <a:pt x="219623" y="529059"/>
                  </a:lnTo>
                  <a:cubicBezTo>
                    <a:pt x="221238" y="533895"/>
                    <a:pt x="224468" y="535507"/>
                    <a:pt x="229312" y="535507"/>
                  </a:cubicBezTo>
                  <a:cubicBezTo>
                    <a:pt x="232542" y="535507"/>
                    <a:pt x="235772" y="533895"/>
                    <a:pt x="237387" y="529059"/>
                  </a:cubicBezTo>
                  <a:lnTo>
                    <a:pt x="301982" y="359791"/>
                  </a:lnTo>
                  <a:lnTo>
                    <a:pt x="300367" y="290471"/>
                  </a:lnTo>
                  <a:lnTo>
                    <a:pt x="311671" y="282411"/>
                  </a:lnTo>
                  <a:cubicBezTo>
                    <a:pt x="334279" y="300144"/>
                    <a:pt x="385955" y="314653"/>
                    <a:pt x="385955" y="314653"/>
                  </a:cubicBezTo>
                  <a:cubicBezTo>
                    <a:pt x="408563" y="324325"/>
                    <a:pt x="418252" y="337222"/>
                    <a:pt x="418252" y="337222"/>
                  </a:cubicBezTo>
                  <a:cubicBezTo>
                    <a:pt x="453780" y="388808"/>
                    <a:pt x="455394" y="450067"/>
                    <a:pt x="457009" y="490369"/>
                  </a:cubicBezTo>
                  <a:cubicBezTo>
                    <a:pt x="458624" y="517774"/>
                    <a:pt x="452165" y="527446"/>
                    <a:pt x="445705" y="530671"/>
                  </a:cubicBezTo>
                  <a:cubicBezTo>
                    <a:pt x="356887" y="566136"/>
                    <a:pt x="101737" y="566136"/>
                    <a:pt x="12919" y="530671"/>
                  </a:cubicBezTo>
                  <a:cubicBezTo>
                    <a:pt x="4844" y="527446"/>
                    <a:pt x="0" y="517774"/>
                    <a:pt x="0" y="490369"/>
                  </a:cubicBezTo>
                  <a:cubicBezTo>
                    <a:pt x="3229" y="450067"/>
                    <a:pt x="4844" y="388808"/>
                    <a:pt x="38757" y="337222"/>
                  </a:cubicBezTo>
                  <a:cubicBezTo>
                    <a:pt x="38757" y="337222"/>
                    <a:pt x="48446" y="324325"/>
                    <a:pt x="72669" y="314653"/>
                  </a:cubicBezTo>
                  <a:cubicBezTo>
                    <a:pt x="72669" y="314653"/>
                    <a:pt x="122730" y="300144"/>
                    <a:pt x="146953" y="282411"/>
                  </a:cubicBezTo>
                  <a:close/>
                  <a:moveTo>
                    <a:pt x="210191" y="135"/>
                  </a:moveTo>
                  <a:cubicBezTo>
                    <a:pt x="223999" y="-570"/>
                    <a:pt x="239044" y="1445"/>
                    <a:pt x="255199" y="6683"/>
                  </a:cubicBezTo>
                  <a:cubicBezTo>
                    <a:pt x="277816" y="14742"/>
                    <a:pt x="302049" y="24413"/>
                    <a:pt x="319820" y="42143"/>
                  </a:cubicBezTo>
                  <a:cubicBezTo>
                    <a:pt x="352130" y="75990"/>
                    <a:pt x="339206" y="114673"/>
                    <a:pt x="332744" y="135627"/>
                  </a:cubicBezTo>
                  <a:cubicBezTo>
                    <a:pt x="332744" y="135627"/>
                    <a:pt x="335975" y="138850"/>
                    <a:pt x="335975" y="138850"/>
                  </a:cubicBezTo>
                  <a:cubicBezTo>
                    <a:pt x="342437" y="146909"/>
                    <a:pt x="339206" y="163027"/>
                    <a:pt x="337591" y="172698"/>
                  </a:cubicBezTo>
                  <a:cubicBezTo>
                    <a:pt x="335975" y="182369"/>
                    <a:pt x="332744" y="190428"/>
                    <a:pt x="329513" y="193651"/>
                  </a:cubicBezTo>
                  <a:cubicBezTo>
                    <a:pt x="319820" y="238782"/>
                    <a:pt x="282663" y="295194"/>
                    <a:pt x="230966" y="296806"/>
                  </a:cubicBezTo>
                  <a:cubicBezTo>
                    <a:pt x="188962" y="300030"/>
                    <a:pt x="137265" y="250064"/>
                    <a:pt x="129188" y="193651"/>
                  </a:cubicBezTo>
                  <a:cubicBezTo>
                    <a:pt x="125956" y="188816"/>
                    <a:pt x="122725" y="183981"/>
                    <a:pt x="121110" y="174310"/>
                  </a:cubicBezTo>
                  <a:cubicBezTo>
                    <a:pt x="117879" y="164639"/>
                    <a:pt x="114648" y="146909"/>
                    <a:pt x="121110" y="138850"/>
                  </a:cubicBezTo>
                  <a:cubicBezTo>
                    <a:pt x="121110" y="137238"/>
                    <a:pt x="122725" y="137238"/>
                    <a:pt x="124341" y="135627"/>
                  </a:cubicBezTo>
                  <a:cubicBezTo>
                    <a:pt x="111417" y="93720"/>
                    <a:pt x="121110" y="69543"/>
                    <a:pt x="122725" y="66319"/>
                  </a:cubicBezTo>
                  <a:cubicBezTo>
                    <a:pt x="138477" y="28845"/>
                    <a:pt x="168768" y="2251"/>
                    <a:pt x="210191" y="135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2" name="iš1îdê">
              <a:extLst>
                <a:ext uri="{FF2B5EF4-FFF2-40B4-BE49-F238E27FC236}">
                  <a16:creationId xmlns:a16="http://schemas.microsoft.com/office/drawing/2014/main" id="{93EEEE16-44B4-4A64-9BE7-E9FB08560202}"/>
                </a:ext>
              </a:extLst>
            </p:cNvPr>
            <p:cNvSpPr/>
            <p:nvPr/>
          </p:nvSpPr>
          <p:spPr>
            <a:xfrm>
              <a:off x="9573435" y="5738756"/>
              <a:ext cx="212749" cy="212755"/>
            </a:xfrm>
            <a:prstGeom prst="star5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iš1îdê">
              <a:extLst>
                <a:ext uri="{FF2B5EF4-FFF2-40B4-BE49-F238E27FC236}">
                  <a16:creationId xmlns:a16="http://schemas.microsoft.com/office/drawing/2014/main" id="{9F7B1F41-8062-4F0C-85C6-19578997874F}"/>
                </a:ext>
              </a:extLst>
            </p:cNvPr>
            <p:cNvSpPr/>
            <p:nvPr/>
          </p:nvSpPr>
          <p:spPr>
            <a:xfrm>
              <a:off x="9841752" y="5743518"/>
              <a:ext cx="214337" cy="214343"/>
            </a:xfrm>
            <a:prstGeom prst="star5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5" name="îṣľiḑe">
            <a:extLst>
              <a:ext uri="{FF2B5EF4-FFF2-40B4-BE49-F238E27FC236}">
                <a16:creationId xmlns:a16="http://schemas.microsoft.com/office/drawing/2014/main" id="{02D4DA41-CB10-4A66-8EB8-5499D6A1EBD8}"/>
              </a:ext>
            </a:extLst>
          </p:cNvPr>
          <p:cNvSpPr/>
          <p:nvPr/>
        </p:nvSpPr>
        <p:spPr>
          <a:xfrm>
            <a:off x="3679825" y="5732463"/>
            <a:ext cx="212725" cy="214312"/>
          </a:xfrm>
          <a:prstGeom prst="star5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îṣľiḑe">
            <a:extLst>
              <a:ext uri="{FF2B5EF4-FFF2-40B4-BE49-F238E27FC236}">
                <a16:creationId xmlns:a16="http://schemas.microsoft.com/office/drawing/2014/main" id="{A51B0102-3AD8-4E3A-865E-C31AE004CF5A}"/>
              </a:ext>
            </a:extLst>
          </p:cNvPr>
          <p:cNvSpPr/>
          <p:nvPr/>
        </p:nvSpPr>
        <p:spPr>
          <a:xfrm>
            <a:off x="3954463" y="5737225"/>
            <a:ext cx="214312" cy="214313"/>
          </a:xfrm>
          <a:prstGeom prst="star5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îṡḷíḍé">
            <a:extLst>
              <a:ext uri="{FF2B5EF4-FFF2-40B4-BE49-F238E27FC236}">
                <a16:creationId xmlns:a16="http://schemas.microsoft.com/office/drawing/2014/main" id="{A354BC16-16D4-460C-BB33-7CD4FDAC24FC}"/>
              </a:ext>
            </a:extLst>
          </p:cNvPr>
          <p:cNvSpPr/>
          <p:nvPr/>
        </p:nvSpPr>
        <p:spPr>
          <a:xfrm>
            <a:off x="808038" y="5984875"/>
            <a:ext cx="1555750" cy="541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endParaRPr lang="zh-CN" altLang="zh-CN" sz="2000"/>
          </a:p>
        </p:txBody>
      </p:sp>
      <p:sp>
        <p:nvSpPr>
          <p:cNvPr id="24" name="îṡḷïďê">
            <a:extLst>
              <a:ext uri="{FF2B5EF4-FFF2-40B4-BE49-F238E27FC236}">
                <a16:creationId xmlns:a16="http://schemas.microsoft.com/office/drawing/2014/main" id="{D237583C-7F11-4980-A632-8F2390E17E9A}"/>
              </a:ext>
            </a:extLst>
          </p:cNvPr>
          <p:cNvSpPr>
            <a:spLocks noChangeAspect="1"/>
          </p:cNvSpPr>
          <p:nvPr/>
        </p:nvSpPr>
        <p:spPr>
          <a:xfrm rot="2700000">
            <a:off x="1129094" y="3546056"/>
            <a:ext cx="2469160" cy="2469160"/>
          </a:xfrm>
          <a:prstGeom prst="roundRect">
            <a:avLst>
              <a:gd name="adj" fmla="val 2592"/>
            </a:avLst>
          </a:prstGeom>
          <a:blipFill>
            <a:blip r:embed="rId2"/>
            <a:tile tx="0" ty="0" sx="100000" sy="100000" flip="none" algn="r"/>
          </a:blipFill>
          <a:ln w="63500">
            <a:solidFill>
              <a:schemeClr val="bg1">
                <a:lumMod val="9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zh-CN" b="1">
              <a:solidFill>
                <a:srgbClr val="29334E"/>
              </a:solidFill>
            </a:endParaRPr>
          </a:p>
        </p:txBody>
      </p:sp>
      <p:sp>
        <p:nvSpPr>
          <p:cNvPr id="7" name="矩形 13">
            <a:extLst>
              <a:ext uri="{FF2B5EF4-FFF2-40B4-BE49-F238E27FC236}">
                <a16:creationId xmlns:a16="http://schemas.microsoft.com/office/drawing/2014/main" id="{AD8AE17F-6DF9-4B28-AE39-549749C43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1646238"/>
            <a:ext cx="423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zh-CN" sz="3200">
                <a:latin typeface="微软雅黑" panose="020B0503020204020204" pitchFamily="34" charset="-122"/>
                <a:sym typeface="Calibri" panose="020F0502020204030204" pitchFamily="34" charset="0"/>
              </a:rPr>
              <a:t>高层次项目培育计划</a:t>
            </a:r>
            <a:endParaRPr lang="en-US" altLang="zh-CN" sz="3200"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矩形 13">
            <a:extLst>
              <a:ext uri="{FF2B5EF4-FFF2-40B4-BE49-F238E27FC236}">
                <a16:creationId xmlns:a16="http://schemas.microsoft.com/office/drawing/2014/main" id="{9DEBD5AE-2715-42B4-B589-BB915E5A7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2449513"/>
            <a:ext cx="52657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zh-CN" sz="3200">
                <a:latin typeface="微软雅黑" panose="020B0503020204020204" pitchFamily="34" charset="-122"/>
                <a:sym typeface="Calibri" panose="020F0502020204030204" pitchFamily="34" charset="0"/>
              </a:rPr>
              <a:t>高水平科研平台建设计划</a:t>
            </a:r>
            <a:endParaRPr lang="en-US" altLang="zh-CN" sz="3200"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D0D93662-9273-4F09-9FCB-ADB265BFB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3254375"/>
            <a:ext cx="500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zh-CN" sz="3200">
                <a:latin typeface="微软雅黑" panose="020B0503020204020204" pitchFamily="34" charset="-122"/>
                <a:sym typeface="Calibri" panose="020F0502020204030204" pitchFamily="34" charset="0"/>
              </a:rPr>
              <a:t>科研创新团队培养计划</a:t>
            </a:r>
            <a:endParaRPr lang="en-US" altLang="zh-CN" sz="3200"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矩形 13">
            <a:extLst>
              <a:ext uri="{FF2B5EF4-FFF2-40B4-BE49-F238E27FC236}">
                <a16:creationId xmlns:a16="http://schemas.microsoft.com/office/drawing/2014/main" id="{1367A888-1C5E-4B16-A5D2-297A503DB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4059238"/>
            <a:ext cx="476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zh-CN" sz="3200">
                <a:latin typeface="微软雅黑" panose="020B0503020204020204" pitchFamily="34" charset="-122"/>
                <a:sym typeface="Calibri" panose="020F0502020204030204" pitchFamily="34" charset="0"/>
              </a:rPr>
              <a:t>科技成果转化行动计划</a:t>
            </a:r>
            <a:endParaRPr lang="en-US" altLang="zh-CN" sz="3200"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矩形 13">
            <a:extLst>
              <a:ext uri="{FF2B5EF4-FFF2-40B4-BE49-F238E27FC236}">
                <a16:creationId xmlns:a16="http://schemas.microsoft.com/office/drawing/2014/main" id="{946F0C47-A825-4FF8-95DC-379789C3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4862513"/>
            <a:ext cx="5265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zh-CN" sz="3200">
                <a:latin typeface="微软雅黑" panose="020B0503020204020204" pitchFamily="34" charset="-122"/>
                <a:sym typeface="Calibri" panose="020F0502020204030204" pitchFamily="34" charset="0"/>
              </a:rPr>
              <a:t>优势特色科研品牌打造计划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altLang="zh-CN" sz="1400"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6395" name="组合 24">
            <a:extLst>
              <a:ext uri="{FF2B5EF4-FFF2-40B4-BE49-F238E27FC236}">
                <a16:creationId xmlns:a16="http://schemas.microsoft.com/office/drawing/2014/main" id="{508126B1-F45B-4602-80EE-059A8C15372C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16409" name="组合 25">
              <a:extLst>
                <a:ext uri="{FF2B5EF4-FFF2-40B4-BE49-F238E27FC236}">
                  <a16:creationId xmlns:a16="http://schemas.microsoft.com/office/drawing/2014/main" id="{95B0D12B-3BF8-47F9-844E-EEFA2C8D1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16411" name="图片 27">
                <a:extLst>
                  <a:ext uri="{FF2B5EF4-FFF2-40B4-BE49-F238E27FC236}">
                    <a16:creationId xmlns:a16="http://schemas.microsoft.com/office/drawing/2014/main" id="{9A006BF7-4783-4EE0-9A93-582FF3268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2" name="文本框 28">
                <a:extLst>
                  <a:ext uri="{FF2B5EF4-FFF2-40B4-BE49-F238E27FC236}">
                    <a16:creationId xmlns:a16="http://schemas.microsoft.com/office/drawing/2014/main" id="{70AFFCCF-D462-43E4-B2F4-F83391CF1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16410" name="文本框 26">
              <a:extLst>
                <a:ext uri="{FF2B5EF4-FFF2-40B4-BE49-F238E27FC236}">
                  <a16:creationId xmlns:a16="http://schemas.microsoft.com/office/drawing/2014/main" id="{6A865066-52C7-4AD5-BCC9-25E25E2AD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FEC0592-1E23-4E97-B33D-2B594478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3030538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微软雅黑" panose="020B0503020204020204" pitchFamily="34" charset="-122"/>
              </a:rPr>
              <a:t>五个计划</a:t>
            </a:r>
          </a:p>
        </p:txBody>
      </p:sp>
      <p:sp>
        <p:nvSpPr>
          <p:cNvPr id="33" name="îSḷïḑè">
            <a:extLst>
              <a:ext uri="{FF2B5EF4-FFF2-40B4-BE49-F238E27FC236}">
                <a16:creationId xmlns:a16="http://schemas.microsoft.com/office/drawing/2014/main" id="{34A420AD-0C05-4EEF-8A36-3DEFF8164207}"/>
              </a:ext>
            </a:extLst>
          </p:cNvPr>
          <p:cNvSpPr/>
          <p:nvPr/>
        </p:nvSpPr>
        <p:spPr bwMode="auto">
          <a:xfrm>
            <a:off x="811213" y="6062663"/>
            <a:ext cx="385762" cy="385762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" name="ísļïdê">
            <a:extLst>
              <a:ext uri="{FF2B5EF4-FFF2-40B4-BE49-F238E27FC236}">
                <a16:creationId xmlns:a16="http://schemas.microsoft.com/office/drawing/2014/main" id="{7B483EF3-DF7E-4226-A624-14A284C2718A}"/>
              </a:ext>
            </a:extLst>
          </p:cNvPr>
          <p:cNvSpPr/>
          <p:nvPr/>
        </p:nvSpPr>
        <p:spPr>
          <a:xfrm>
            <a:off x="3182938" y="3575050"/>
            <a:ext cx="2041525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endParaRPr lang="zh-CN" altLang="en-US" sz="500">
              <a:solidFill>
                <a:srgbClr val="29334E"/>
              </a:solidFill>
            </a:endParaRPr>
          </a:p>
        </p:txBody>
      </p:sp>
      <p:sp>
        <p:nvSpPr>
          <p:cNvPr id="38" name="Oval 17">
            <a:extLst>
              <a:ext uri="{FF2B5EF4-FFF2-40B4-BE49-F238E27FC236}">
                <a16:creationId xmlns:a16="http://schemas.microsoft.com/office/drawing/2014/main" id="{56518806-0F21-40BF-977B-E8905814A4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9625" y="1676400"/>
            <a:ext cx="641350" cy="6397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3" tIns="60941" rIns="121883" bIns="6094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F438384B-D85E-480A-9226-F3AB631B9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1600200"/>
            <a:ext cx="56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4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A9366118-AEBF-410B-BF8A-FC03B68F5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2465388"/>
            <a:ext cx="639763" cy="6381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3" tIns="60941" rIns="121883" bIns="6094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42" name="TextBox 33">
            <a:extLst>
              <a:ext uri="{FF2B5EF4-FFF2-40B4-BE49-F238E27FC236}">
                <a16:creationId xmlns:a16="http://schemas.microsoft.com/office/drawing/2014/main" id="{2704F3A4-9A22-4775-A0D4-A6C279A91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2376488"/>
            <a:ext cx="239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CN" altLang="en-US" sz="4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35604B0E-8E8A-45D0-92F0-E1A79966A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3244850"/>
            <a:ext cx="641350" cy="6397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121883" tIns="60941" rIns="121883" bIns="60941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endParaRPr lang="zh-CN" altLang="en-US" sz="2400"/>
          </a:p>
        </p:txBody>
      </p:sp>
      <p:sp>
        <p:nvSpPr>
          <p:cNvPr id="45" name="TextBox 17">
            <a:extLst>
              <a:ext uri="{FF2B5EF4-FFF2-40B4-BE49-F238E27FC236}">
                <a16:creationId xmlns:a16="http://schemas.microsoft.com/office/drawing/2014/main" id="{E9A59A94-290E-4253-BEC4-917628DB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3190875"/>
            <a:ext cx="520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Oval 23">
            <a:extLst>
              <a:ext uri="{FF2B5EF4-FFF2-40B4-BE49-F238E27FC236}">
                <a16:creationId xmlns:a16="http://schemas.microsoft.com/office/drawing/2014/main" id="{B967ABFC-E630-470F-915A-DD13DC44B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9625" y="4048125"/>
            <a:ext cx="627063" cy="6254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883" tIns="60941" rIns="121883" bIns="60941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endParaRPr lang="zh-CN" altLang="en-US" sz="2400"/>
          </a:p>
        </p:txBody>
      </p:sp>
      <p:sp>
        <p:nvSpPr>
          <p:cNvPr id="48" name="TextBox 29">
            <a:extLst>
              <a:ext uri="{FF2B5EF4-FFF2-40B4-BE49-F238E27FC236}">
                <a16:creationId xmlns:a16="http://schemas.microsoft.com/office/drawing/2014/main" id="{2A7FF0A1-79F2-4EFB-A78B-43A8A9C2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3962400"/>
            <a:ext cx="5603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zh-CN" altLang="en-US" sz="4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Oval 25">
            <a:extLst>
              <a:ext uri="{FF2B5EF4-FFF2-40B4-BE49-F238E27FC236}">
                <a16:creationId xmlns:a16="http://schemas.microsoft.com/office/drawing/2014/main" id="{669D3B52-F2CE-47D6-BB50-941750E474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9788" y="4895850"/>
            <a:ext cx="639762" cy="60483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3" tIns="60941" rIns="121883" bIns="6094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51" name="TextBox 21">
            <a:extLst>
              <a:ext uri="{FF2B5EF4-FFF2-40B4-BE49-F238E27FC236}">
                <a16:creationId xmlns:a16="http://schemas.microsoft.com/office/drawing/2014/main" id="{3ED06DAA-7078-4F8B-A0F4-23477518486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45188" y="4862513"/>
            <a:ext cx="769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zh-CN" altLang="en-US" sz="4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  <p:bldP spid="8" grpId="0"/>
      <p:bldP spid="9" grpId="0"/>
      <p:bldP spid="10" grpId="0"/>
      <p:bldP spid="11" grpId="0"/>
      <p:bldP spid="32" grpId="0"/>
      <p:bldP spid="35" grpId="0" animBg="1"/>
      <p:bldP spid="38" grpId="0" animBg="1"/>
      <p:bldP spid="39" grpId="0"/>
      <p:bldP spid="41" grpId="0" animBg="1"/>
      <p:bldP spid="42" grpId="0"/>
      <p:bldP spid="44" grpId="0" animBg="1"/>
      <p:bldP spid="45" grpId="0"/>
      <p:bldP spid="47" grpId="0" animBg="1"/>
      <p:bldP spid="48" grpId="0"/>
      <p:bldP spid="50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21ACA26-A6B4-47C1-AF82-9DECB6899774}"/>
              </a:ext>
            </a:extLst>
          </p:cNvPr>
          <p:cNvSpPr/>
          <p:nvPr/>
        </p:nvSpPr>
        <p:spPr>
          <a:xfrm>
            <a:off x="3148013" y="2176463"/>
            <a:ext cx="2922587" cy="16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科研平台建设工程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53B705-0643-486A-B0A6-1C268F9C2AE2}"/>
              </a:ext>
            </a:extLst>
          </p:cNvPr>
          <p:cNvSpPr/>
          <p:nvPr/>
        </p:nvSpPr>
        <p:spPr>
          <a:xfrm>
            <a:off x="6121400" y="4087813"/>
            <a:ext cx="2922588" cy="1692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党建促科研工作系列</a:t>
            </a:r>
            <a:endParaRPr lang="zh-CN" altLang="en-US" sz="3200">
              <a:solidFill>
                <a:srgbClr val="29334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02F22D-DBEF-4DB7-BAD4-3B641FE3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1303338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>
                <a:latin typeface="微软雅黑" panose="020B0503020204020204" pitchFamily="34" charset="-122"/>
              </a:rPr>
              <a:t>八个</a:t>
            </a:r>
            <a:r>
              <a:rPr lang="zh-CN" altLang="en-US">
                <a:latin typeface="微软雅黑" panose="020B0503020204020204" pitchFamily="34" charset="-122"/>
              </a:rPr>
              <a:t>措施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CE5986-CF26-4B5D-8CA5-0429B2720BBA}"/>
              </a:ext>
            </a:extLst>
          </p:cNvPr>
          <p:cNvSpPr/>
          <p:nvPr/>
        </p:nvSpPr>
        <p:spPr>
          <a:xfrm>
            <a:off x="173038" y="4087813"/>
            <a:ext cx="2922587" cy="1692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成果转化创新工程</a:t>
            </a:r>
            <a:endParaRPr lang="zh-CN" altLang="en-US" sz="3200">
              <a:solidFill>
                <a:srgbClr val="29334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17649D-D2BE-4F67-AFB0-3FF542DF82A4}"/>
              </a:ext>
            </a:extLst>
          </p:cNvPr>
          <p:cNvSpPr/>
          <p:nvPr/>
        </p:nvSpPr>
        <p:spPr>
          <a:xfrm>
            <a:off x="9096375" y="2176463"/>
            <a:ext cx="2922588" cy="1690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科研品牌塑造工程</a:t>
            </a:r>
            <a:endParaRPr lang="zh-CN" altLang="en-US" sz="3200">
              <a:solidFill>
                <a:srgbClr val="29334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B7C37DA-42FA-4870-B0A2-1102C0B2A874}"/>
              </a:ext>
            </a:extLst>
          </p:cNvPr>
          <p:cNvCxnSpPr/>
          <p:nvPr/>
        </p:nvCxnSpPr>
        <p:spPr>
          <a:xfrm>
            <a:off x="173038" y="1608138"/>
            <a:ext cx="429418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84B9BEB-B160-4BB2-8764-00DD7D6BDDBC}"/>
              </a:ext>
            </a:extLst>
          </p:cNvPr>
          <p:cNvCxnSpPr/>
          <p:nvPr/>
        </p:nvCxnSpPr>
        <p:spPr>
          <a:xfrm>
            <a:off x="7724775" y="1608138"/>
            <a:ext cx="429418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122EC53-819E-4A0C-BFA7-61CA5C09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454275"/>
            <a:ext cx="234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800"/>
              <a:t>科研能力提升工程</a:t>
            </a:r>
            <a:endParaRPr lang="zh-CN" altLang="en-US" sz="180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180D5DD-04A2-477B-B4F0-77912E03EC17}"/>
              </a:ext>
            </a:extLst>
          </p:cNvPr>
          <p:cNvSpPr/>
          <p:nvPr/>
        </p:nvSpPr>
        <p:spPr>
          <a:xfrm>
            <a:off x="173038" y="2176463"/>
            <a:ext cx="2922587" cy="16906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科研能力提升工程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15B23D7-3C56-4CB2-B465-6AF5F8B078D9}"/>
              </a:ext>
            </a:extLst>
          </p:cNvPr>
          <p:cNvSpPr/>
          <p:nvPr/>
        </p:nvSpPr>
        <p:spPr>
          <a:xfrm>
            <a:off x="3148013" y="4087813"/>
            <a:ext cx="2922587" cy="1692275"/>
          </a:xfrm>
          <a:prstGeom prst="rect">
            <a:avLst/>
          </a:prstGeom>
          <a:solidFill>
            <a:srgbClr val="AE7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C</a:t>
            </a:r>
            <a:r>
              <a:rPr lang="zh-CN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刊主编进校园系列</a:t>
            </a:r>
            <a:endParaRPr lang="zh-CN" altLang="en-US" sz="3200">
              <a:solidFill>
                <a:srgbClr val="29334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5A5F8E6-B906-4E83-A189-C28FEA919165}"/>
              </a:ext>
            </a:extLst>
          </p:cNvPr>
          <p:cNvSpPr/>
          <p:nvPr/>
        </p:nvSpPr>
        <p:spPr>
          <a:xfrm>
            <a:off x="6121400" y="2176463"/>
            <a:ext cx="2922588" cy="1690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科研团队培育工程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C88B18B-AD38-48AE-B606-F4BF4068180D}"/>
              </a:ext>
            </a:extLst>
          </p:cNvPr>
          <p:cNvSpPr/>
          <p:nvPr/>
        </p:nvSpPr>
        <p:spPr>
          <a:xfrm>
            <a:off x="9096375" y="4087813"/>
            <a:ext cx="2922588" cy="169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200">
                <a:solidFill>
                  <a:srgbClr val="29334E"/>
                </a:solidFill>
                <a:latin typeface="微软雅黑" panose="020B0503020204020204" pitchFamily="34" charset="-122"/>
              </a:rPr>
              <a:t>光谷学术论坛系列</a:t>
            </a:r>
            <a:endParaRPr lang="zh-CN" altLang="en-US" sz="3200">
              <a:solidFill>
                <a:srgbClr val="29334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ísļïdê">
            <a:extLst>
              <a:ext uri="{FF2B5EF4-FFF2-40B4-BE49-F238E27FC236}">
                <a16:creationId xmlns:a16="http://schemas.microsoft.com/office/drawing/2014/main" id="{2F22E6BF-DCD8-49D0-B5D3-8B6918C1573E}"/>
              </a:ext>
            </a:extLst>
          </p:cNvPr>
          <p:cNvSpPr/>
          <p:nvPr/>
        </p:nvSpPr>
        <p:spPr>
          <a:xfrm>
            <a:off x="5048250" y="1846263"/>
            <a:ext cx="2043113" cy="46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endParaRPr lang="zh-CN" altLang="en-US" sz="500">
              <a:solidFill>
                <a:srgbClr val="29334E"/>
              </a:solidFill>
            </a:endParaRPr>
          </a:p>
        </p:txBody>
      </p:sp>
      <p:grpSp>
        <p:nvGrpSpPr>
          <p:cNvPr id="17423" name="组合 21">
            <a:extLst>
              <a:ext uri="{FF2B5EF4-FFF2-40B4-BE49-F238E27FC236}">
                <a16:creationId xmlns:a16="http://schemas.microsoft.com/office/drawing/2014/main" id="{9C92FCB9-B4F4-4551-A43D-5F5C2A317331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17424" name="组合 22">
              <a:extLst>
                <a:ext uri="{FF2B5EF4-FFF2-40B4-BE49-F238E27FC236}">
                  <a16:creationId xmlns:a16="http://schemas.microsoft.com/office/drawing/2014/main" id="{04D4A032-5150-4417-A137-A01E0297B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17426" name="图片 24">
                <a:extLst>
                  <a:ext uri="{FF2B5EF4-FFF2-40B4-BE49-F238E27FC236}">
                    <a16:creationId xmlns:a16="http://schemas.microsoft.com/office/drawing/2014/main" id="{DBB32728-BF38-4295-9CF2-059F2F6F8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7" name="文本框 25">
                <a:extLst>
                  <a:ext uri="{FF2B5EF4-FFF2-40B4-BE49-F238E27FC236}">
                    <a16:creationId xmlns:a16="http://schemas.microsoft.com/office/drawing/2014/main" id="{4C7A1D16-2A4F-44FC-8917-307301018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17425" name="文本框 23">
              <a:extLst>
                <a:ext uri="{FF2B5EF4-FFF2-40B4-BE49-F238E27FC236}">
                  <a16:creationId xmlns:a16="http://schemas.microsoft.com/office/drawing/2014/main" id="{1F8EDD7A-A66C-4677-BF1F-486CA9847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 animBg="1"/>
      <p:bldP spid="12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íṧļïdê">
            <a:extLst>
              <a:ext uri="{FF2B5EF4-FFF2-40B4-BE49-F238E27FC236}">
                <a16:creationId xmlns:a16="http://schemas.microsoft.com/office/drawing/2014/main" id="{1E3BD2A3-E1AF-45A2-87C7-904D0589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1401763"/>
            <a:ext cx="4151312" cy="1028700"/>
          </a:xfrm>
          <a:prstGeom prst="upArrowCallout">
            <a:avLst>
              <a:gd name="adj1" fmla="val 69164"/>
              <a:gd name="adj2" fmla="val 34582"/>
              <a:gd name="adj3" fmla="val 12713"/>
              <a:gd name="adj4" fmla="val 8728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 b="1" i="1">
              <a:solidFill>
                <a:schemeClr val="bg1"/>
              </a:solidFill>
            </a:endParaRPr>
          </a:p>
        </p:txBody>
      </p:sp>
      <p:grpSp>
        <p:nvGrpSpPr>
          <p:cNvPr id="7" name="18633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F054660B-D7BB-4F59-BD64-40567DE955F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1503363"/>
            <a:ext cx="9815513" cy="4664075"/>
            <a:chOff x="761365" y="1328588"/>
            <a:chExt cx="9816220" cy="4663893"/>
          </a:xfrm>
        </p:grpSpPr>
        <p:grpSp>
          <p:nvGrpSpPr>
            <p:cNvPr id="18447" name="îś1ïḋ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  <a:extLst>
                <a:ext uri="{FF2B5EF4-FFF2-40B4-BE49-F238E27FC236}">
                  <a16:creationId xmlns:a16="http://schemas.microsoft.com/office/drawing/2014/main" id="{39685DED-4D2E-42D1-92D7-902CC1EB86F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1365" y="2674736"/>
              <a:ext cx="9816220" cy="3317745"/>
              <a:chOff x="773765" y="2637611"/>
              <a:chExt cx="9816220" cy="3317745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6A5878FF-5F4A-4118-BCA1-EC9AA56F993E}"/>
                  </a:ext>
                </a:extLst>
              </p:cNvPr>
              <p:cNvCxnSpPr/>
              <p:nvPr/>
            </p:nvCxnSpPr>
            <p:spPr>
              <a:xfrm>
                <a:off x="773765" y="2637610"/>
                <a:ext cx="5826545" cy="0"/>
              </a:xfrm>
              <a:prstGeom prst="line">
                <a:avLst/>
              </a:prstGeom>
              <a:ln w="3175" cap="rnd">
                <a:solidFill>
                  <a:schemeClr val="bg1">
                    <a:lumMod val="6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iṡlídé">
                <a:extLst>
                  <a:ext uri="{FF2B5EF4-FFF2-40B4-BE49-F238E27FC236}">
                    <a16:creationId xmlns:a16="http://schemas.microsoft.com/office/drawing/2014/main" id="{2B816772-67A1-4E8A-84FF-00222E09FA9E}"/>
                  </a:ext>
                </a:extLst>
              </p:cNvPr>
              <p:cNvSpPr/>
              <p:nvPr/>
            </p:nvSpPr>
            <p:spPr>
              <a:xfrm>
                <a:off x="1032547" y="4934633"/>
                <a:ext cx="1560624" cy="422259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dist="381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2400" b="1">
                    <a:solidFill>
                      <a:srgbClr val="29334E"/>
                    </a:solidFill>
                  </a:rPr>
                  <a:t>工作思路</a:t>
                </a:r>
              </a:p>
            </p:txBody>
          </p:sp>
          <p:sp>
            <p:nvSpPr>
              <p:cNvPr id="18451" name="iŝļídê">
                <a:extLst>
                  <a:ext uri="{FF2B5EF4-FFF2-40B4-BE49-F238E27FC236}">
                    <a16:creationId xmlns:a16="http://schemas.microsoft.com/office/drawing/2014/main" id="{8F964280-4FB1-4482-9DF4-990500C30E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8459" y="4838795"/>
                <a:ext cx="7801526" cy="1116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/>
                  <a:t>“学科方向化、方向团队化、团队项目化、项目成果化”</a:t>
                </a:r>
                <a:endParaRPr lang="en-US" altLang="zh-CN" sz="2400"/>
              </a:p>
            </p:txBody>
          </p:sp>
          <p:sp>
            <p:nvSpPr>
              <p:cNvPr id="18" name="îṣḻîḋê">
                <a:extLst>
                  <a:ext uri="{FF2B5EF4-FFF2-40B4-BE49-F238E27FC236}">
                    <a16:creationId xmlns:a16="http://schemas.microsoft.com/office/drawing/2014/main" id="{92CA8D61-F25B-49F1-A382-2EFC5477581D}"/>
                  </a:ext>
                </a:extLst>
              </p:cNvPr>
              <p:cNvSpPr/>
              <p:nvPr/>
            </p:nvSpPr>
            <p:spPr>
              <a:xfrm>
                <a:off x="1032547" y="3113841"/>
                <a:ext cx="1560624" cy="422259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dist="381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2400" b="1">
                    <a:solidFill>
                      <a:srgbClr val="29334E"/>
                    </a:solidFill>
                  </a:rPr>
                  <a:t>重要意义</a:t>
                </a:r>
              </a:p>
            </p:txBody>
          </p:sp>
          <p:sp>
            <p:nvSpPr>
              <p:cNvPr id="18453" name="işlïḋè">
                <a:extLst>
                  <a:ext uri="{FF2B5EF4-FFF2-40B4-BE49-F238E27FC236}">
                    <a16:creationId xmlns:a16="http://schemas.microsoft.com/office/drawing/2014/main" id="{9C7DCCC9-A703-4615-8D09-89A7228A26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8200" y="2762937"/>
                <a:ext cx="7622045" cy="1116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/>
                  <a:t>科研平台</a:t>
                </a:r>
                <a:r>
                  <a:rPr lang="zh-CN" altLang="en-US" sz="2400"/>
                  <a:t>是</a:t>
                </a:r>
                <a:r>
                  <a:rPr lang="zh-CN" altLang="zh-CN" sz="2400"/>
                  <a:t>高校开展重大项目、凝聚优秀科研人才、凝练研究方向、培育优秀人才的载体和支撑</a:t>
                </a:r>
                <a:r>
                  <a:rPr lang="zh-CN" altLang="en-US" sz="2400"/>
                  <a:t>。</a:t>
                </a:r>
                <a:endParaRPr lang="en-US" altLang="zh-CN" sz="2400"/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4818694D-A737-42BF-8A62-D8D4D5544D43}"/>
                  </a:ext>
                </a:extLst>
              </p:cNvPr>
              <p:cNvCxnSpPr/>
              <p:nvPr/>
            </p:nvCxnSpPr>
            <p:spPr>
              <a:xfrm>
                <a:off x="775353" y="4320295"/>
                <a:ext cx="5842421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48" name="îṩḷíďé">
              <a:extLst>
                <a:ext uri="{FF2B5EF4-FFF2-40B4-BE49-F238E27FC236}">
                  <a16:creationId xmlns:a16="http://schemas.microsoft.com/office/drawing/2014/main" id="{17651196-8DB6-41DF-9AFD-4D82BDF39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7724" y="1328588"/>
              <a:ext cx="5439864" cy="779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/>
                <a:t>科研平台建设改革</a:t>
              </a:r>
              <a:endParaRPr lang="en-US" altLang="zh-CN" sz="3600" b="1"/>
            </a:p>
          </p:txBody>
        </p:sp>
      </p:grpSp>
      <p:grpSp>
        <p:nvGrpSpPr>
          <p:cNvPr id="18436" name="组合 30">
            <a:extLst>
              <a:ext uri="{FF2B5EF4-FFF2-40B4-BE49-F238E27FC236}">
                <a16:creationId xmlns:a16="http://schemas.microsoft.com/office/drawing/2014/main" id="{BB031D1A-82CB-4601-AF15-260B3B0C239E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18443" name="组合 31">
              <a:extLst>
                <a:ext uri="{FF2B5EF4-FFF2-40B4-BE49-F238E27FC236}">
                  <a16:creationId xmlns:a16="http://schemas.microsoft.com/office/drawing/2014/main" id="{20021F63-43DC-4C6A-A2A0-5F0420EE3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18445" name="图片 33">
                <a:extLst>
                  <a:ext uri="{FF2B5EF4-FFF2-40B4-BE49-F238E27FC236}">
                    <a16:creationId xmlns:a16="http://schemas.microsoft.com/office/drawing/2014/main" id="{7B67D29C-7D72-44CC-93E6-61934577D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6" name="文本框 34">
                <a:extLst>
                  <a:ext uri="{FF2B5EF4-FFF2-40B4-BE49-F238E27FC236}">
                    <a16:creationId xmlns:a16="http://schemas.microsoft.com/office/drawing/2014/main" id="{FF8895BC-E272-41A1-A494-10CA38CB0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18444" name="文本框 32">
              <a:extLst>
                <a:ext uri="{FF2B5EF4-FFF2-40B4-BE49-F238E27FC236}">
                  <a16:creationId xmlns:a16="http://schemas.microsoft.com/office/drawing/2014/main" id="{38F1E69B-2F9A-498C-8868-BB0236288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78CBDDB-6CDB-4D63-A443-94E2F07D9782}"/>
              </a:ext>
            </a:extLst>
          </p:cNvPr>
          <p:cNvGrpSpPr>
            <a:grpSpLocks/>
          </p:cNvGrpSpPr>
          <p:nvPr/>
        </p:nvGrpSpPr>
        <p:grpSpPr bwMode="auto">
          <a:xfrm rot="1523034">
            <a:off x="8697913" y="-266700"/>
            <a:ext cx="2238375" cy="2846388"/>
            <a:chOff x="9138015" y="1176481"/>
            <a:chExt cx="2238842" cy="2847339"/>
          </a:xfrm>
        </p:grpSpPr>
        <p:sp>
          <p:nvSpPr>
            <p:cNvPr id="18438" name="íṧlîḋè">
              <a:extLst>
                <a:ext uri="{FF2B5EF4-FFF2-40B4-BE49-F238E27FC236}">
                  <a16:creationId xmlns:a16="http://schemas.microsoft.com/office/drawing/2014/main" id="{3208A2E3-BF4E-4EA2-9D6C-495B8E2F9CC7}"/>
                </a:ext>
              </a:extLst>
            </p:cNvPr>
            <p:cNvSpPr>
              <a:spLocks/>
            </p:cNvSpPr>
            <p:nvPr/>
          </p:nvSpPr>
          <p:spPr bwMode="auto">
            <a:xfrm rot="757832">
              <a:off x="9166937" y="2861467"/>
              <a:ext cx="323843" cy="1097904"/>
            </a:xfrm>
            <a:custGeom>
              <a:avLst/>
              <a:gdLst>
                <a:gd name="T0" fmla="*/ 0 w 223"/>
                <a:gd name="T1" fmla="*/ 0 h 756"/>
                <a:gd name="T2" fmla="*/ 2147483646 w 223"/>
                <a:gd name="T3" fmla="*/ 2147483646 h 756"/>
                <a:gd name="T4" fmla="*/ 2147483646 w 223"/>
                <a:gd name="T5" fmla="*/ 2147483646 h 756"/>
                <a:gd name="T6" fmla="*/ 2147483646 w 223"/>
                <a:gd name="T7" fmla="*/ 2147483646 h 756"/>
                <a:gd name="T8" fmla="*/ 0 w 223"/>
                <a:gd name="T9" fmla="*/ 0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756">
                  <a:moveTo>
                    <a:pt x="0" y="0"/>
                  </a:moveTo>
                  <a:lnTo>
                    <a:pt x="4" y="372"/>
                  </a:lnTo>
                  <a:lnTo>
                    <a:pt x="9" y="756"/>
                  </a:lnTo>
                  <a:lnTo>
                    <a:pt x="2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îŝ1îďé">
              <a:extLst>
                <a:ext uri="{FF2B5EF4-FFF2-40B4-BE49-F238E27FC236}">
                  <a16:creationId xmlns:a16="http://schemas.microsoft.com/office/drawing/2014/main" id="{8CEF7590-6DCE-472B-BA33-2AAE98F5EA3C}"/>
                </a:ext>
              </a:extLst>
            </p:cNvPr>
            <p:cNvSpPr>
              <a:spLocks/>
            </p:cNvSpPr>
            <p:nvPr/>
          </p:nvSpPr>
          <p:spPr bwMode="auto">
            <a:xfrm rot="757832">
              <a:off x="9138015" y="3283171"/>
              <a:ext cx="943937" cy="740649"/>
            </a:xfrm>
            <a:custGeom>
              <a:avLst/>
              <a:gdLst>
                <a:gd name="T0" fmla="*/ 2147483646 w 650"/>
                <a:gd name="T1" fmla="*/ 2147483646 h 510"/>
                <a:gd name="T2" fmla="*/ 2147483646 w 650"/>
                <a:gd name="T3" fmla="*/ 0 h 510"/>
                <a:gd name="T4" fmla="*/ 0 w 650"/>
                <a:gd name="T5" fmla="*/ 2147483646 h 510"/>
                <a:gd name="T6" fmla="*/ 2147483646 w 650"/>
                <a:gd name="T7" fmla="*/ 2147483646 h 510"/>
                <a:gd name="T8" fmla="*/ 2147483646 w 650"/>
                <a:gd name="T9" fmla="*/ 2147483646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0">
                  <a:moveTo>
                    <a:pt x="650" y="140"/>
                  </a:moveTo>
                  <a:lnTo>
                    <a:pt x="438" y="0"/>
                  </a:lnTo>
                  <a:lnTo>
                    <a:pt x="0" y="510"/>
                  </a:lnTo>
                  <a:lnTo>
                    <a:pt x="329" y="320"/>
                  </a:lnTo>
                  <a:lnTo>
                    <a:pt x="650" y="140"/>
                  </a:lnTo>
                  <a:close/>
                </a:path>
              </a:pathLst>
            </a:custGeom>
            <a:solidFill>
              <a:srgbClr val="FEC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ïṡľiḋé">
              <a:extLst>
                <a:ext uri="{FF2B5EF4-FFF2-40B4-BE49-F238E27FC236}">
                  <a16:creationId xmlns:a16="http://schemas.microsoft.com/office/drawing/2014/main" id="{B6430408-11B7-4A0A-BF2C-515B7234393C}"/>
                </a:ext>
              </a:extLst>
            </p:cNvPr>
            <p:cNvSpPr/>
            <p:nvPr/>
          </p:nvSpPr>
          <p:spPr bwMode="auto">
            <a:xfrm rot="757832">
              <a:off x="9445357" y="1176451"/>
              <a:ext cx="1383000" cy="2039031"/>
            </a:xfrm>
            <a:custGeom>
              <a:avLst/>
              <a:gdLst>
                <a:gd name="T0" fmla="*/ 94 w 401"/>
                <a:gd name="T1" fmla="*/ 586 h 593"/>
                <a:gd name="T2" fmla="*/ 37 w 401"/>
                <a:gd name="T3" fmla="*/ 576 h 593"/>
                <a:gd name="T4" fmla="*/ 0 w 401"/>
                <a:gd name="T5" fmla="*/ 532 h 593"/>
                <a:gd name="T6" fmla="*/ 307 w 401"/>
                <a:gd name="T7" fmla="*/ 0 h 593"/>
                <a:gd name="T8" fmla="*/ 401 w 401"/>
                <a:gd name="T9" fmla="*/ 54 h 593"/>
                <a:gd name="T10" fmla="*/ 94 w 401"/>
                <a:gd name="T11" fmla="*/ 5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593">
                  <a:moveTo>
                    <a:pt x="94" y="586"/>
                  </a:moveTo>
                  <a:cubicBezTo>
                    <a:pt x="94" y="586"/>
                    <a:pt x="66" y="593"/>
                    <a:pt x="37" y="576"/>
                  </a:cubicBezTo>
                  <a:cubicBezTo>
                    <a:pt x="8" y="560"/>
                    <a:pt x="0" y="532"/>
                    <a:pt x="0" y="532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401" y="54"/>
                    <a:pt x="401" y="54"/>
                    <a:pt x="401" y="54"/>
                  </a:cubicBezTo>
                  <a:lnTo>
                    <a:pt x="94" y="5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>
              <a:norm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26" name="îṩļîḓê">
              <a:extLst>
                <a:ext uri="{FF2B5EF4-FFF2-40B4-BE49-F238E27FC236}">
                  <a16:creationId xmlns:a16="http://schemas.microsoft.com/office/drawing/2014/main" id="{9A14C084-61EF-4E3B-B9F9-E2BDEF9A6F88}"/>
                </a:ext>
              </a:extLst>
            </p:cNvPr>
            <p:cNvSpPr/>
            <p:nvPr/>
          </p:nvSpPr>
          <p:spPr bwMode="auto">
            <a:xfrm rot="757832">
              <a:off x="9717604" y="1427388"/>
              <a:ext cx="1381413" cy="2040620"/>
            </a:xfrm>
            <a:custGeom>
              <a:avLst/>
              <a:gdLst>
                <a:gd name="T0" fmla="*/ 94 w 401"/>
                <a:gd name="T1" fmla="*/ 586 h 593"/>
                <a:gd name="T2" fmla="*/ 36 w 401"/>
                <a:gd name="T3" fmla="*/ 576 h 593"/>
                <a:gd name="T4" fmla="*/ 0 w 401"/>
                <a:gd name="T5" fmla="*/ 532 h 593"/>
                <a:gd name="T6" fmla="*/ 307 w 401"/>
                <a:gd name="T7" fmla="*/ 0 h 593"/>
                <a:gd name="T8" fmla="*/ 401 w 401"/>
                <a:gd name="T9" fmla="*/ 54 h 593"/>
                <a:gd name="T10" fmla="*/ 94 w 401"/>
                <a:gd name="T11" fmla="*/ 5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593">
                  <a:moveTo>
                    <a:pt x="94" y="586"/>
                  </a:moveTo>
                  <a:cubicBezTo>
                    <a:pt x="94" y="586"/>
                    <a:pt x="65" y="593"/>
                    <a:pt x="36" y="576"/>
                  </a:cubicBezTo>
                  <a:cubicBezTo>
                    <a:pt x="7" y="560"/>
                    <a:pt x="0" y="532"/>
                    <a:pt x="0" y="532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401" y="54"/>
                    <a:pt x="401" y="54"/>
                    <a:pt x="401" y="54"/>
                  </a:cubicBezTo>
                  <a:lnTo>
                    <a:pt x="94" y="5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norm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18442" name="îš1îḑé">
              <a:extLst>
                <a:ext uri="{FF2B5EF4-FFF2-40B4-BE49-F238E27FC236}">
                  <a16:creationId xmlns:a16="http://schemas.microsoft.com/office/drawing/2014/main" id="{BD15603F-44F2-492A-9105-8BC222D6560E}"/>
                </a:ext>
              </a:extLst>
            </p:cNvPr>
            <p:cNvSpPr>
              <a:spLocks/>
            </p:cNvSpPr>
            <p:nvPr/>
          </p:nvSpPr>
          <p:spPr bwMode="auto">
            <a:xfrm rot="757832">
              <a:off x="9995804" y="1678658"/>
              <a:ext cx="1381053" cy="2040416"/>
            </a:xfrm>
            <a:custGeom>
              <a:avLst/>
              <a:gdLst>
                <a:gd name="T0" fmla="*/ 2147483646 w 401"/>
                <a:gd name="T1" fmla="*/ 2147483646 h 593"/>
                <a:gd name="T2" fmla="*/ 2147483646 w 401"/>
                <a:gd name="T3" fmla="*/ 2147483646 h 593"/>
                <a:gd name="T4" fmla="*/ 0 w 401"/>
                <a:gd name="T5" fmla="*/ 2147483646 h 593"/>
                <a:gd name="T6" fmla="*/ 2147483646 w 401"/>
                <a:gd name="T7" fmla="*/ 0 h 593"/>
                <a:gd name="T8" fmla="*/ 2147483646 w 401"/>
                <a:gd name="T9" fmla="*/ 2147483646 h 593"/>
                <a:gd name="T10" fmla="*/ 2147483646 w 401"/>
                <a:gd name="T11" fmla="*/ 2147483646 h 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1" h="593">
                  <a:moveTo>
                    <a:pt x="94" y="586"/>
                  </a:moveTo>
                  <a:cubicBezTo>
                    <a:pt x="94" y="586"/>
                    <a:pt x="66" y="593"/>
                    <a:pt x="37" y="576"/>
                  </a:cubicBezTo>
                  <a:cubicBezTo>
                    <a:pt x="8" y="560"/>
                    <a:pt x="0" y="532"/>
                    <a:pt x="0" y="532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401" y="54"/>
                    <a:pt x="401" y="54"/>
                    <a:pt x="401" y="54"/>
                  </a:cubicBezTo>
                  <a:lnTo>
                    <a:pt x="94" y="5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566D7009-3C78-439B-9578-3CB72851B91D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1676400"/>
            <a:ext cx="9485312" cy="4673600"/>
            <a:chOff x="673448" y="2081942"/>
            <a:chExt cx="10949967" cy="539514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AF0E03A-2D56-4363-B6F6-CAA97CA228CA}"/>
                </a:ext>
              </a:extLst>
            </p:cNvPr>
            <p:cNvCxnSpPr>
              <a:cxnSpLocks/>
            </p:cNvCxnSpPr>
            <p:nvPr/>
          </p:nvCxnSpPr>
          <p:spPr>
            <a:xfrm>
              <a:off x="9008252" y="2081942"/>
              <a:ext cx="0" cy="51752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F3E38BF-90F0-4934-A3F4-A4D3CAE78E9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201" y="2081942"/>
              <a:ext cx="0" cy="51752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5225525-1812-4DF3-9B56-AF0F2A523672}"/>
                </a:ext>
              </a:extLst>
            </p:cNvPr>
            <p:cNvCxnSpPr>
              <a:cxnSpLocks/>
            </p:cNvCxnSpPr>
            <p:nvPr/>
          </p:nvCxnSpPr>
          <p:spPr>
            <a:xfrm>
              <a:off x="3184152" y="2081942"/>
              <a:ext cx="0" cy="51752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íšḷiḋê">
              <a:extLst>
                <a:ext uri="{FF2B5EF4-FFF2-40B4-BE49-F238E27FC236}">
                  <a16:creationId xmlns:a16="http://schemas.microsoft.com/office/drawing/2014/main" id="{2C589699-ADFD-4D6F-8B43-68842F4E83AF}"/>
                </a:ext>
              </a:extLst>
            </p:cNvPr>
            <p:cNvSpPr/>
            <p:nvPr/>
          </p:nvSpPr>
          <p:spPr bwMode="auto">
            <a:xfrm>
              <a:off x="1472475" y="2695860"/>
              <a:ext cx="372023" cy="879642"/>
            </a:xfrm>
            <a:custGeom>
              <a:avLst/>
              <a:gdLst/>
              <a:ahLst/>
              <a:cxnLst/>
              <a:rect l="l" t="t" r="r" b="b"/>
              <a:pathLst>
                <a:path w="1216619" h="2883903">
                  <a:moveTo>
                    <a:pt x="792673" y="0"/>
                  </a:moveTo>
                  <a:lnTo>
                    <a:pt x="1216619" y="0"/>
                  </a:lnTo>
                  <a:lnTo>
                    <a:pt x="1216619" y="2883903"/>
                  </a:lnTo>
                  <a:lnTo>
                    <a:pt x="496979" y="2883903"/>
                  </a:lnTo>
                  <a:lnTo>
                    <a:pt x="496979" y="1337746"/>
                  </a:lnTo>
                  <a:cubicBezTo>
                    <a:pt x="496979" y="1114492"/>
                    <a:pt x="491635" y="980302"/>
                    <a:pt x="480947" y="935176"/>
                  </a:cubicBezTo>
                  <a:cubicBezTo>
                    <a:pt x="470260" y="890050"/>
                    <a:pt x="440868" y="855908"/>
                    <a:pt x="392774" y="832752"/>
                  </a:cubicBezTo>
                  <a:cubicBezTo>
                    <a:pt x="344679" y="809595"/>
                    <a:pt x="237505" y="798017"/>
                    <a:pt x="71251" y="798017"/>
                  </a:cubicBezTo>
                  <a:lnTo>
                    <a:pt x="0" y="798017"/>
                  </a:lnTo>
                  <a:lnTo>
                    <a:pt x="0" y="461799"/>
                  </a:lnTo>
                  <a:cubicBezTo>
                    <a:pt x="347945" y="386911"/>
                    <a:pt x="612169" y="232977"/>
                    <a:pt x="79267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" name="ïṩ1îḓè">
              <a:extLst>
                <a:ext uri="{FF2B5EF4-FFF2-40B4-BE49-F238E27FC236}">
                  <a16:creationId xmlns:a16="http://schemas.microsoft.com/office/drawing/2014/main" id="{68A45848-EE5C-4D01-B450-9B7BB49F231D}"/>
                </a:ext>
              </a:extLst>
            </p:cNvPr>
            <p:cNvSpPr/>
            <p:nvPr/>
          </p:nvSpPr>
          <p:spPr bwMode="auto">
            <a:xfrm rot="5400000">
              <a:off x="1704304" y="3268528"/>
              <a:ext cx="45815" cy="12571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latin typeface="Open Sans"/>
                <a:sym typeface="Open Sans"/>
              </a:endParaRPr>
            </a:p>
          </p:txBody>
        </p:sp>
        <p:grpSp>
          <p:nvGrpSpPr>
            <p:cNvPr id="19472" name="isļíḋê">
              <a:extLst>
                <a:ext uri="{FF2B5EF4-FFF2-40B4-BE49-F238E27FC236}">
                  <a16:creationId xmlns:a16="http://schemas.microsoft.com/office/drawing/2014/main" id="{74E91B38-F965-44B8-BEDB-74CD0462B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448" y="4061351"/>
              <a:ext cx="2107848" cy="3119644"/>
              <a:chOff x="364976" y="4080001"/>
              <a:chExt cx="2213139" cy="3119644"/>
            </a:xfrm>
          </p:grpSpPr>
          <p:sp>
            <p:nvSpPr>
              <p:cNvPr id="26" name="iśḷíḓé">
                <a:extLst>
                  <a:ext uri="{FF2B5EF4-FFF2-40B4-BE49-F238E27FC236}">
                    <a16:creationId xmlns:a16="http://schemas.microsoft.com/office/drawing/2014/main" id="{88A498EB-4FEA-4D5C-9264-2B3ED12B9B7F}"/>
                  </a:ext>
                </a:extLst>
              </p:cNvPr>
              <p:cNvSpPr txBox="1"/>
              <p:nvPr/>
            </p:nvSpPr>
            <p:spPr bwMode="auto">
              <a:xfrm>
                <a:off x="364976" y="4682289"/>
                <a:ext cx="2188292" cy="25173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zh-CN" sz="1600" dirty="0">
                    <a:latin typeface="+mn-lt"/>
                    <a:ea typeface="+mn-ea"/>
                  </a:rPr>
                  <a:t>成员具有教高的科研基础能力和水平，团队成员稳定，以高级职称为主，大部分都有博士学历</a:t>
                </a:r>
                <a:endParaRPr lang="en-US" altLang="zh-CN" sz="1600" dirty="0">
                  <a:latin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489" name="îṣļiḓe">
                <a:extLst>
                  <a:ext uri="{FF2B5EF4-FFF2-40B4-BE49-F238E27FC236}">
                    <a16:creationId xmlns:a16="http://schemas.microsoft.com/office/drawing/2014/main" id="{B12CE9B7-73DB-411A-A066-E7B5C3AD9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76" y="4079787"/>
                <a:ext cx="2212800" cy="46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2200" b="1">
                    <a:latin typeface="Open Sans"/>
                  </a:rPr>
                  <a:t>人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才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聚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集</a:t>
                </a:r>
                <a:endParaRPr lang="zh-CN" altLang="en-US" sz="2200" b="1">
                  <a:latin typeface="Open Sans"/>
                  <a:sym typeface="Open Sans"/>
                </a:endParaRPr>
              </a:p>
            </p:txBody>
          </p:sp>
        </p:grpSp>
        <p:sp>
          <p:nvSpPr>
            <p:cNvPr id="10" name="ïšľïḋè">
              <a:extLst>
                <a:ext uri="{FF2B5EF4-FFF2-40B4-BE49-F238E27FC236}">
                  <a16:creationId xmlns:a16="http://schemas.microsoft.com/office/drawing/2014/main" id="{C3416952-707B-4D60-AA2C-13FC164D3D90}"/>
                </a:ext>
              </a:extLst>
            </p:cNvPr>
            <p:cNvSpPr/>
            <p:nvPr/>
          </p:nvSpPr>
          <p:spPr bwMode="auto">
            <a:xfrm>
              <a:off x="4391855" y="2734343"/>
              <a:ext cx="503974" cy="896136"/>
            </a:xfrm>
            <a:custGeom>
              <a:avLst/>
              <a:gdLst/>
              <a:ahLst/>
              <a:cxnLst/>
              <a:rect l="l" t="t" r="r" b="b"/>
              <a:pathLst>
                <a:path w="1647690" h="2939123">
                  <a:moveTo>
                    <a:pt x="778422" y="0"/>
                  </a:moveTo>
                  <a:cubicBezTo>
                    <a:pt x="1064615" y="0"/>
                    <a:pt x="1281042" y="70955"/>
                    <a:pt x="1427701" y="212864"/>
                  </a:cubicBezTo>
                  <a:cubicBezTo>
                    <a:pt x="1574360" y="354773"/>
                    <a:pt x="1647690" y="534386"/>
                    <a:pt x="1647690" y="751703"/>
                  </a:cubicBezTo>
                  <a:cubicBezTo>
                    <a:pt x="1647690" y="916769"/>
                    <a:pt x="1606419" y="1091335"/>
                    <a:pt x="1523876" y="1275402"/>
                  </a:cubicBezTo>
                  <a:cubicBezTo>
                    <a:pt x="1441334" y="1459468"/>
                    <a:pt x="1198175" y="1850163"/>
                    <a:pt x="794398" y="2447488"/>
                  </a:cubicBezTo>
                  <a:lnTo>
                    <a:pt x="1583563" y="2447488"/>
                  </a:lnTo>
                  <a:lnTo>
                    <a:pt x="1583563" y="2939123"/>
                  </a:lnTo>
                  <a:lnTo>
                    <a:pt x="0" y="2939123"/>
                  </a:lnTo>
                  <a:lnTo>
                    <a:pt x="445" y="2527646"/>
                  </a:lnTo>
                  <a:cubicBezTo>
                    <a:pt x="469517" y="1760505"/>
                    <a:pt x="748289" y="1285792"/>
                    <a:pt x="836759" y="1103507"/>
                  </a:cubicBezTo>
                  <a:cubicBezTo>
                    <a:pt x="925230" y="921222"/>
                    <a:pt x="969465" y="779016"/>
                    <a:pt x="969465" y="676889"/>
                  </a:cubicBezTo>
                  <a:cubicBezTo>
                    <a:pt x="969465" y="598513"/>
                    <a:pt x="956087" y="540027"/>
                    <a:pt x="929330" y="501432"/>
                  </a:cubicBezTo>
                  <a:cubicBezTo>
                    <a:pt x="902574" y="462838"/>
                    <a:pt x="861845" y="443541"/>
                    <a:pt x="807145" y="443541"/>
                  </a:cubicBezTo>
                  <a:cubicBezTo>
                    <a:pt x="752445" y="443541"/>
                    <a:pt x="711717" y="464916"/>
                    <a:pt x="684960" y="507667"/>
                  </a:cubicBezTo>
                  <a:cubicBezTo>
                    <a:pt x="658204" y="550418"/>
                    <a:pt x="644825" y="635326"/>
                    <a:pt x="644825" y="762391"/>
                  </a:cubicBezTo>
                  <a:lnTo>
                    <a:pt x="644825" y="1036709"/>
                  </a:lnTo>
                  <a:lnTo>
                    <a:pt x="0" y="1036709"/>
                  </a:lnTo>
                  <a:lnTo>
                    <a:pt x="0" y="931613"/>
                  </a:lnTo>
                  <a:cubicBezTo>
                    <a:pt x="0" y="770110"/>
                    <a:pt x="8312" y="642748"/>
                    <a:pt x="24938" y="549527"/>
                  </a:cubicBezTo>
                  <a:cubicBezTo>
                    <a:pt x="41563" y="456306"/>
                    <a:pt x="82533" y="364570"/>
                    <a:pt x="147846" y="274318"/>
                  </a:cubicBezTo>
                  <a:cubicBezTo>
                    <a:pt x="213160" y="184067"/>
                    <a:pt x="298068" y="115784"/>
                    <a:pt x="402570" y="69470"/>
                  </a:cubicBezTo>
                  <a:cubicBezTo>
                    <a:pt x="507073" y="23157"/>
                    <a:pt x="632356" y="0"/>
                    <a:pt x="77842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1" name="îśḷíḓê">
              <a:extLst>
                <a:ext uri="{FF2B5EF4-FFF2-40B4-BE49-F238E27FC236}">
                  <a16:creationId xmlns:a16="http://schemas.microsoft.com/office/drawing/2014/main" id="{46538B2F-2176-4B69-AB23-4FA766605F21}"/>
                </a:ext>
              </a:extLst>
            </p:cNvPr>
            <p:cNvSpPr/>
            <p:nvPr/>
          </p:nvSpPr>
          <p:spPr bwMode="auto">
            <a:xfrm rot="5400000">
              <a:off x="4609939" y="3269445"/>
              <a:ext cx="45815" cy="12553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latin typeface="Open Sans"/>
                <a:sym typeface="Open Sans"/>
              </a:endParaRPr>
            </a:p>
          </p:txBody>
        </p:sp>
        <p:grpSp>
          <p:nvGrpSpPr>
            <p:cNvPr id="19475" name="iṧḷïḋê">
              <a:extLst>
                <a:ext uri="{FF2B5EF4-FFF2-40B4-BE49-F238E27FC236}">
                  <a16:creationId xmlns:a16="http://schemas.microsoft.com/office/drawing/2014/main" id="{C1439FF8-D29A-4538-8D6D-BA0EEB6A5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871" y="4061351"/>
              <a:ext cx="2238540" cy="2602215"/>
              <a:chOff x="364982" y="4080001"/>
              <a:chExt cx="2350358" cy="2602215"/>
            </a:xfrm>
          </p:grpSpPr>
          <p:sp>
            <p:nvSpPr>
              <p:cNvPr id="24" name="iṥľiḓe">
                <a:extLst>
                  <a:ext uri="{FF2B5EF4-FFF2-40B4-BE49-F238E27FC236}">
                    <a16:creationId xmlns:a16="http://schemas.microsoft.com/office/drawing/2014/main" id="{3EEAB180-6755-4FF6-91BC-8B75DF52E106}"/>
                  </a:ext>
                </a:extLst>
              </p:cNvPr>
              <p:cNvSpPr txBox="1"/>
              <p:nvPr/>
            </p:nvSpPr>
            <p:spPr bwMode="auto">
              <a:xfrm>
                <a:off x="403907" y="5199719"/>
                <a:ext cx="2311433" cy="14824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zh-CN" sz="1600" dirty="0">
                    <a:latin typeface="+mn-lt"/>
                    <a:ea typeface="+mn-ea"/>
                  </a:rPr>
                  <a:t>获批纵向科研项目，签订了横向科研项目，出版著作，发表各类论文、软著、专利</a:t>
                </a:r>
                <a:r>
                  <a:rPr lang="zh-CN" altLang="en-US" sz="1600" dirty="0">
                    <a:latin typeface="+mn-lt"/>
                    <a:ea typeface="+mn-ea"/>
                  </a:rPr>
                  <a:t>，省级</a:t>
                </a:r>
                <a:r>
                  <a:rPr lang="zh-CN" altLang="zh-CN" sz="1600" dirty="0">
                    <a:latin typeface="+mn-lt"/>
                    <a:ea typeface="+mn-ea"/>
                  </a:rPr>
                  <a:t>科技</a:t>
                </a:r>
                <a:r>
                  <a:rPr lang="zh-CN" altLang="en-US" sz="1600" dirty="0">
                    <a:latin typeface="+mn-lt"/>
                    <a:ea typeface="+mn-ea"/>
                  </a:rPr>
                  <a:t>奖励</a:t>
                </a:r>
                <a:endParaRPr lang="en-US" altLang="zh-CN" sz="1600" dirty="0">
                  <a:latin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487" name="îṡļíḍé">
                <a:extLst>
                  <a:ext uri="{FF2B5EF4-FFF2-40B4-BE49-F238E27FC236}">
                    <a16:creationId xmlns:a16="http://schemas.microsoft.com/office/drawing/2014/main" id="{8DD847F3-139A-4357-9CEE-A71785762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589" y="4079787"/>
                <a:ext cx="2214724" cy="46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2200" b="1">
                    <a:latin typeface="Open Sans"/>
                  </a:rPr>
                  <a:t>成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果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丰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硕</a:t>
                </a:r>
                <a:endParaRPr lang="zh-CN" altLang="en-US" sz="2200" b="1">
                  <a:latin typeface="Open Sans"/>
                  <a:sym typeface="Open Sans"/>
                </a:endParaRPr>
              </a:p>
            </p:txBody>
          </p:sp>
        </p:grpSp>
        <p:sp>
          <p:nvSpPr>
            <p:cNvPr id="13" name="işḷíḍê">
              <a:extLst>
                <a:ext uri="{FF2B5EF4-FFF2-40B4-BE49-F238E27FC236}">
                  <a16:creationId xmlns:a16="http://schemas.microsoft.com/office/drawing/2014/main" id="{A177AE0D-D940-47C1-81D8-95851A4E2BF4}"/>
                </a:ext>
              </a:extLst>
            </p:cNvPr>
            <p:cNvSpPr/>
            <p:nvPr/>
          </p:nvSpPr>
          <p:spPr bwMode="auto">
            <a:xfrm>
              <a:off x="7291076" y="2719683"/>
              <a:ext cx="518635" cy="916294"/>
            </a:xfrm>
            <a:custGeom>
              <a:avLst/>
              <a:gdLst/>
              <a:ahLst/>
              <a:cxnLst/>
              <a:rect l="l" t="t" r="r" b="b"/>
              <a:pathLst>
                <a:path w="1697566" h="2997905">
                  <a:moveTo>
                    <a:pt x="789110" y="0"/>
                  </a:moveTo>
                  <a:cubicBezTo>
                    <a:pt x="1132304" y="0"/>
                    <a:pt x="1365059" y="67049"/>
                    <a:pt x="1487374" y="201146"/>
                  </a:cubicBezTo>
                  <a:cubicBezTo>
                    <a:pt x="1609689" y="335244"/>
                    <a:pt x="1670846" y="521555"/>
                    <a:pt x="1670846" y="760081"/>
                  </a:cubicBezTo>
                  <a:cubicBezTo>
                    <a:pt x="1670846" y="921473"/>
                    <a:pt x="1648877" y="1038068"/>
                    <a:pt x="1604939" y="1109867"/>
                  </a:cubicBezTo>
                  <a:cubicBezTo>
                    <a:pt x="1561001" y="1181666"/>
                    <a:pt x="1483812" y="1247235"/>
                    <a:pt x="1373372" y="1306574"/>
                  </a:cubicBezTo>
                  <a:cubicBezTo>
                    <a:pt x="1482624" y="1343406"/>
                    <a:pt x="1563970" y="1403705"/>
                    <a:pt x="1617408" y="1487472"/>
                  </a:cubicBezTo>
                  <a:cubicBezTo>
                    <a:pt x="1670846" y="1571239"/>
                    <a:pt x="1697566" y="1767584"/>
                    <a:pt x="1697566" y="2076507"/>
                  </a:cubicBezTo>
                  <a:cubicBezTo>
                    <a:pt x="1697566" y="2305811"/>
                    <a:pt x="1671440" y="2483730"/>
                    <a:pt x="1619189" y="2610267"/>
                  </a:cubicBezTo>
                  <a:cubicBezTo>
                    <a:pt x="1566938" y="2736803"/>
                    <a:pt x="1476686" y="2833043"/>
                    <a:pt x="1348434" y="2898988"/>
                  </a:cubicBezTo>
                  <a:cubicBezTo>
                    <a:pt x="1220181" y="2964933"/>
                    <a:pt x="1055709" y="2997905"/>
                    <a:pt x="855017" y="2997905"/>
                  </a:cubicBezTo>
                  <a:cubicBezTo>
                    <a:pt x="627013" y="2997905"/>
                    <a:pt x="447994" y="2959608"/>
                    <a:pt x="317960" y="2883012"/>
                  </a:cubicBezTo>
                  <a:cubicBezTo>
                    <a:pt x="187926" y="2806417"/>
                    <a:pt x="102424" y="2712603"/>
                    <a:pt x="61454" y="2601569"/>
                  </a:cubicBezTo>
                  <a:cubicBezTo>
                    <a:pt x="20485" y="2490536"/>
                    <a:pt x="0" y="2297860"/>
                    <a:pt x="0" y="2023541"/>
                  </a:cubicBezTo>
                  <a:lnTo>
                    <a:pt x="0" y="1795537"/>
                  </a:lnTo>
                  <a:lnTo>
                    <a:pt x="719640" y="1795537"/>
                  </a:lnTo>
                  <a:lnTo>
                    <a:pt x="719640" y="2264015"/>
                  </a:lnTo>
                  <a:cubicBezTo>
                    <a:pt x="719640" y="2388705"/>
                    <a:pt x="727062" y="2467973"/>
                    <a:pt x="741906" y="2501817"/>
                  </a:cubicBezTo>
                  <a:cubicBezTo>
                    <a:pt x="756750" y="2535661"/>
                    <a:pt x="789704" y="2552584"/>
                    <a:pt x="840767" y="2552584"/>
                  </a:cubicBezTo>
                  <a:cubicBezTo>
                    <a:pt x="896581" y="2552584"/>
                    <a:pt x="933394" y="2531208"/>
                    <a:pt x="951207" y="2488457"/>
                  </a:cubicBezTo>
                  <a:cubicBezTo>
                    <a:pt x="969020" y="2445706"/>
                    <a:pt x="977926" y="2334079"/>
                    <a:pt x="977926" y="2153575"/>
                  </a:cubicBezTo>
                  <a:lnTo>
                    <a:pt x="977926" y="1954071"/>
                  </a:lnTo>
                  <a:cubicBezTo>
                    <a:pt x="977926" y="1843631"/>
                    <a:pt x="965457" y="1762880"/>
                    <a:pt x="940519" y="1711816"/>
                  </a:cubicBezTo>
                  <a:cubicBezTo>
                    <a:pt x="915581" y="1660753"/>
                    <a:pt x="878768" y="1627205"/>
                    <a:pt x="830079" y="1611174"/>
                  </a:cubicBezTo>
                  <a:cubicBezTo>
                    <a:pt x="781391" y="1595142"/>
                    <a:pt x="686983" y="1585939"/>
                    <a:pt x="546855" y="1583564"/>
                  </a:cubicBezTo>
                  <a:lnTo>
                    <a:pt x="546855" y="1164961"/>
                  </a:lnTo>
                  <a:cubicBezTo>
                    <a:pt x="717858" y="1164961"/>
                    <a:pt x="823548" y="1158430"/>
                    <a:pt x="863924" y="1145367"/>
                  </a:cubicBezTo>
                  <a:cubicBezTo>
                    <a:pt x="904300" y="1132305"/>
                    <a:pt x="933394" y="1103804"/>
                    <a:pt x="951207" y="1059866"/>
                  </a:cubicBezTo>
                  <a:cubicBezTo>
                    <a:pt x="969020" y="1015927"/>
                    <a:pt x="977926" y="947051"/>
                    <a:pt x="977926" y="853236"/>
                  </a:cubicBezTo>
                  <a:lnTo>
                    <a:pt x="977926" y="692921"/>
                  </a:lnTo>
                  <a:cubicBezTo>
                    <a:pt x="977926" y="591981"/>
                    <a:pt x="967535" y="525480"/>
                    <a:pt x="946754" y="493416"/>
                  </a:cubicBezTo>
                  <a:cubicBezTo>
                    <a:pt x="925972" y="461353"/>
                    <a:pt x="893612" y="445322"/>
                    <a:pt x="849674" y="445322"/>
                  </a:cubicBezTo>
                  <a:cubicBezTo>
                    <a:pt x="799798" y="445322"/>
                    <a:pt x="765656" y="462244"/>
                    <a:pt x="747250" y="496088"/>
                  </a:cubicBezTo>
                  <a:cubicBezTo>
                    <a:pt x="728843" y="529933"/>
                    <a:pt x="719640" y="602075"/>
                    <a:pt x="719640" y="712515"/>
                  </a:cubicBezTo>
                  <a:lnTo>
                    <a:pt x="719640" y="949426"/>
                  </a:lnTo>
                  <a:lnTo>
                    <a:pt x="0" y="949426"/>
                  </a:lnTo>
                  <a:lnTo>
                    <a:pt x="0" y="703608"/>
                  </a:lnTo>
                  <a:cubicBezTo>
                    <a:pt x="0" y="428103"/>
                    <a:pt x="62939" y="241958"/>
                    <a:pt x="188816" y="145175"/>
                  </a:cubicBezTo>
                  <a:cubicBezTo>
                    <a:pt x="314694" y="48391"/>
                    <a:pt x="514792" y="0"/>
                    <a:pt x="7891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4" name="íṡlîḍè">
              <a:extLst>
                <a:ext uri="{FF2B5EF4-FFF2-40B4-BE49-F238E27FC236}">
                  <a16:creationId xmlns:a16="http://schemas.microsoft.com/office/drawing/2014/main" id="{A90EB9AD-5961-48AE-A682-46C2161DBF94}"/>
                </a:ext>
              </a:extLst>
            </p:cNvPr>
            <p:cNvSpPr/>
            <p:nvPr/>
          </p:nvSpPr>
          <p:spPr bwMode="auto">
            <a:xfrm rot="5400000">
              <a:off x="7529319" y="3269445"/>
              <a:ext cx="45815" cy="125535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latin typeface="Open Sans"/>
                <a:sym typeface="Open Sans"/>
              </a:endParaRPr>
            </a:p>
          </p:txBody>
        </p:sp>
        <p:grpSp>
          <p:nvGrpSpPr>
            <p:cNvPr id="19478" name="ïšlïďé">
              <a:extLst>
                <a:ext uri="{FF2B5EF4-FFF2-40B4-BE49-F238E27FC236}">
                  <a16:creationId xmlns:a16="http://schemas.microsoft.com/office/drawing/2014/main" id="{9D02F7E1-4821-4D44-A6D9-3BB4D7334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8291" y="4061351"/>
              <a:ext cx="2161355" cy="2719007"/>
              <a:chOff x="364986" y="4080001"/>
              <a:chExt cx="2269318" cy="2719007"/>
            </a:xfrm>
          </p:grpSpPr>
          <p:sp>
            <p:nvSpPr>
              <p:cNvPr id="22" name="îSlîdè">
                <a:extLst>
                  <a:ext uri="{FF2B5EF4-FFF2-40B4-BE49-F238E27FC236}">
                    <a16:creationId xmlns:a16="http://schemas.microsoft.com/office/drawing/2014/main" id="{BF964E8D-D3B6-40D0-9D34-11F3CAB0C01B}"/>
                  </a:ext>
                </a:extLst>
              </p:cNvPr>
              <p:cNvSpPr txBox="1"/>
              <p:nvPr/>
            </p:nvSpPr>
            <p:spPr bwMode="auto">
              <a:xfrm>
                <a:off x="446015" y="4700919"/>
                <a:ext cx="2188289" cy="20980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latin typeface="+mn-lt"/>
                    <a:ea typeface="+mn-ea"/>
                  </a:rPr>
                  <a:t>缺乏</a:t>
                </a:r>
                <a:r>
                  <a:rPr lang="zh-CN" altLang="zh-CN" sz="1600" dirty="0">
                    <a:latin typeface="+mn-lt"/>
                    <a:ea typeface="+mn-ea"/>
                  </a:rPr>
                  <a:t>专项经费、办公场地、基本办公设备、图书、专用设备等方面</a:t>
                </a:r>
                <a:endParaRPr lang="en-US" altLang="zh-CN" sz="1600" dirty="0">
                  <a:latin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485" name="îṧļïḍe">
                <a:extLst>
                  <a:ext uri="{FF2B5EF4-FFF2-40B4-BE49-F238E27FC236}">
                    <a16:creationId xmlns:a16="http://schemas.microsoft.com/office/drawing/2014/main" id="{AAF66DAA-11CB-4BF0-8FC4-FB74C6A1F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05" y="4079787"/>
                <a:ext cx="2214722" cy="46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2200" b="1">
                    <a:latin typeface="Open Sans"/>
                  </a:rPr>
                  <a:t>条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件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较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差</a:t>
                </a:r>
                <a:endParaRPr lang="zh-CN" altLang="en-US" sz="2200" b="1">
                  <a:latin typeface="Open Sans"/>
                  <a:sym typeface="Open Sans"/>
                </a:endParaRPr>
              </a:p>
            </p:txBody>
          </p:sp>
        </p:grpSp>
        <p:sp>
          <p:nvSpPr>
            <p:cNvPr id="16" name="iṥḻíḑè">
              <a:extLst>
                <a:ext uri="{FF2B5EF4-FFF2-40B4-BE49-F238E27FC236}">
                  <a16:creationId xmlns:a16="http://schemas.microsoft.com/office/drawing/2014/main" id="{C0842936-5368-4E4B-B3E4-3ECFE77674A8}"/>
                </a:ext>
              </a:extLst>
            </p:cNvPr>
            <p:cNvSpPr/>
            <p:nvPr/>
          </p:nvSpPr>
          <p:spPr bwMode="auto">
            <a:xfrm>
              <a:off x="10182967" y="2725181"/>
              <a:ext cx="542459" cy="879642"/>
            </a:xfrm>
            <a:custGeom>
              <a:avLst/>
              <a:gdLst/>
              <a:ahLst/>
              <a:cxnLst/>
              <a:rect l="l" t="t" r="r" b="b"/>
              <a:pathLst>
                <a:path w="1779505" h="2883903">
                  <a:moveTo>
                    <a:pt x="621669" y="0"/>
                  </a:moveTo>
                  <a:lnTo>
                    <a:pt x="1574657" y="0"/>
                  </a:lnTo>
                  <a:lnTo>
                    <a:pt x="1574657" y="1884601"/>
                  </a:lnTo>
                  <a:lnTo>
                    <a:pt x="1779505" y="1884601"/>
                  </a:lnTo>
                  <a:lnTo>
                    <a:pt x="1779505" y="2376236"/>
                  </a:lnTo>
                  <a:lnTo>
                    <a:pt x="1574657" y="2376236"/>
                  </a:lnTo>
                  <a:lnTo>
                    <a:pt x="1574657" y="2883903"/>
                  </a:lnTo>
                  <a:lnTo>
                    <a:pt x="855018" y="2883903"/>
                  </a:lnTo>
                  <a:lnTo>
                    <a:pt x="855018" y="2376236"/>
                  </a:lnTo>
                  <a:lnTo>
                    <a:pt x="0" y="2376236"/>
                  </a:lnTo>
                  <a:lnTo>
                    <a:pt x="0" y="1884601"/>
                  </a:lnTo>
                  <a:lnTo>
                    <a:pt x="621669" y="0"/>
                  </a:lnTo>
                  <a:close/>
                  <a:moveTo>
                    <a:pt x="855018" y="657295"/>
                  </a:moveTo>
                  <a:lnTo>
                    <a:pt x="537058" y="1884601"/>
                  </a:lnTo>
                  <a:lnTo>
                    <a:pt x="855018" y="1884601"/>
                  </a:lnTo>
                  <a:lnTo>
                    <a:pt x="855018" y="6572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7" name="íṩļîďè">
              <a:extLst>
                <a:ext uri="{FF2B5EF4-FFF2-40B4-BE49-F238E27FC236}">
                  <a16:creationId xmlns:a16="http://schemas.microsoft.com/office/drawing/2014/main" id="{29D00E0D-6F29-4FB9-9076-3D51D74D6614}"/>
                </a:ext>
              </a:extLst>
            </p:cNvPr>
            <p:cNvSpPr/>
            <p:nvPr/>
          </p:nvSpPr>
          <p:spPr bwMode="auto">
            <a:xfrm rot="5400000">
              <a:off x="10441369" y="3269445"/>
              <a:ext cx="45815" cy="12553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latin typeface="Open Sans"/>
                <a:sym typeface="Open Sans"/>
              </a:endParaRPr>
            </a:p>
          </p:txBody>
        </p:sp>
        <p:grpSp>
          <p:nvGrpSpPr>
            <p:cNvPr id="19481" name="íşļiḋe">
              <a:extLst>
                <a:ext uri="{FF2B5EF4-FFF2-40B4-BE49-F238E27FC236}">
                  <a16:creationId xmlns:a16="http://schemas.microsoft.com/office/drawing/2014/main" id="{2F8FC26F-0D97-4155-A1BB-441547B8A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10712" y="4061351"/>
              <a:ext cx="2212703" cy="3415731"/>
              <a:chOff x="364990" y="4080001"/>
              <a:chExt cx="2323231" cy="3415731"/>
            </a:xfrm>
          </p:grpSpPr>
          <p:sp>
            <p:nvSpPr>
              <p:cNvPr id="20" name="îṡḻîdè">
                <a:extLst>
                  <a:ext uri="{FF2B5EF4-FFF2-40B4-BE49-F238E27FC236}">
                    <a16:creationId xmlns:a16="http://schemas.microsoft.com/office/drawing/2014/main" id="{6E6055B0-60C5-4A62-BDC4-C027D6F7BC0E}"/>
                  </a:ext>
                </a:extLst>
              </p:cNvPr>
              <p:cNvSpPr txBox="1"/>
              <p:nvPr/>
            </p:nvSpPr>
            <p:spPr bwMode="auto">
              <a:xfrm>
                <a:off x="475078" y="4978378"/>
                <a:ext cx="2213143" cy="25173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latin typeface="+mn-lt"/>
                    <a:ea typeface="+mn-ea"/>
                  </a:rPr>
                  <a:t>学校</a:t>
                </a:r>
                <a:r>
                  <a:rPr lang="zh-CN" altLang="zh-CN" sz="1600" dirty="0">
                    <a:latin typeface="+mn-lt"/>
                    <a:ea typeface="+mn-ea"/>
                  </a:rPr>
                  <a:t>没有专门的科研平台管理部门，和专职工作人员，二级学院对所挂靠得平台难以尽到管理责任，</a:t>
                </a:r>
                <a:r>
                  <a:rPr lang="zh-CN" altLang="en-US" sz="1600" dirty="0">
                    <a:latin typeface="+mn-lt"/>
                    <a:ea typeface="+mn-ea"/>
                  </a:rPr>
                  <a:t>内部机制缺乏</a:t>
                </a:r>
                <a:endParaRPr lang="en-US" altLang="zh-CN" sz="1600" dirty="0">
                  <a:latin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483" name="îṡliḑé">
                <a:extLst>
                  <a:ext uri="{FF2B5EF4-FFF2-40B4-BE49-F238E27FC236}">
                    <a16:creationId xmlns:a16="http://schemas.microsoft.com/office/drawing/2014/main" id="{2DAA1306-D03E-4E4D-85C5-7EC37F4FB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44" y="4079787"/>
                <a:ext cx="2212800" cy="46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2200" b="1">
                    <a:latin typeface="Open Sans"/>
                  </a:rPr>
                  <a:t>管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理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不</a:t>
                </a:r>
                <a:r>
                  <a:rPr lang="en-US" altLang="zh-CN" sz="2200" b="1">
                    <a:latin typeface="Open Sans"/>
                  </a:rPr>
                  <a:t> </a:t>
                </a:r>
                <a:r>
                  <a:rPr lang="zh-CN" altLang="zh-CN" sz="2200" b="1">
                    <a:latin typeface="Open Sans"/>
                  </a:rPr>
                  <a:t>顺</a:t>
                </a:r>
                <a:endParaRPr lang="zh-CN" altLang="en-US" sz="2200" b="1">
                  <a:latin typeface="Open Sans"/>
                  <a:sym typeface="Open Sans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2864300-D9A0-436B-A795-295B1FD8FAC9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1116013"/>
            <a:ext cx="2841625" cy="709612"/>
            <a:chOff x="4682836" y="771327"/>
            <a:chExt cx="2842035" cy="709420"/>
          </a:xfrm>
        </p:grpSpPr>
        <p:sp>
          <p:nvSpPr>
            <p:cNvPr id="3" name="íṩḻiḑê">
              <a:extLst>
                <a:ext uri="{FF2B5EF4-FFF2-40B4-BE49-F238E27FC236}">
                  <a16:creationId xmlns:a16="http://schemas.microsoft.com/office/drawing/2014/main" id="{5B431F5F-57C0-4EEA-92E5-B097FD39CE92}"/>
                </a:ext>
              </a:extLst>
            </p:cNvPr>
            <p:cNvSpPr/>
            <p:nvPr/>
          </p:nvSpPr>
          <p:spPr bwMode="auto">
            <a:xfrm rot="5400000">
              <a:off x="6072902" y="581309"/>
              <a:ext cx="46025" cy="1752853"/>
            </a:xfrm>
            <a:prstGeom prst="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Open Sans"/>
                <a:sym typeface="Open Sans"/>
              </a:endParaRPr>
            </a:p>
          </p:txBody>
        </p:sp>
        <p:sp>
          <p:nvSpPr>
            <p:cNvPr id="19466" name="ïšľíḑé">
              <a:extLst>
                <a:ext uri="{FF2B5EF4-FFF2-40B4-BE49-F238E27FC236}">
                  <a16:creationId xmlns:a16="http://schemas.microsoft.com/office/drawing/2014/main" id="{3304EFA4-71C8-4FBF-8D07-46926DD68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2836" y="771327"/>
              <a:ext cx="2842035" cy="54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accent1"/>
                  </a:solidFill>
                  <a:latin typeface="Open Sans"/>
                  <a:ea typeface="Open Sans"/>
                  <a:cs typeface="Open Sans"/>
                  <a:sym typeface="Open Sans"/>
                </a:rPr>
                <a:t>主要特点</a:t>
              </a:r>
              <a:endParaRPr lang="en-US" altLang="zh-CN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460" name="组合 33">
            <a:extLst>
              <a:ext uri="{FF2B5EF4-FFF2-40B4-BE49-F238E27FC236}">
                <a16:creationId xmlns:a16="http://schemas.microsoft.com/office/drawing/2014/main" id="{3E70127D-48BB-4E48-8E9D-69A32554B640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19461" name="组合 34">
              <a:extLst>
                <a:ext uri="{FF2B5EF4-FFF2-40B4-BE49-F238E27FC236}">
                  <a16:creationId xmlns:a16="http://schemas.microsoft.com/office/drawing/2014/main" id="{4F9B3BD8-9B34-4260-B88E-EE57942CE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19463" name="图片 36">
                <a:extLst>
                  <a:ext uri="{FF2B5EF4-FFF2-40B4-BE49-F238E27FC236}">
                    <a16:creationId xmlns:a16="http://schemas.microsoft.com/office/drawing/2014/main" id="{B8889A9B-20D9-4231-90E3-EED3DE4DF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4" name="文本框 37">
                <a:extLst>
                  <a:ext uri="{FF2B5EF4-FFF2-40B4-BE49-F238E27FC236}">
                    <a16:creationId xmlns:a16="http://schemas.microsoft.com/office/drawing/2014/main" id="{7ABB5AAE-1A06-4BB2-85F9-EEE9851AC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19462" name="文本框 35">
              <a:extLst>
                <a:ext uri="{FF2B5EF4-FFF2-40B4-BE49-F238E27FC236}">
                  <a16:creationId xmlns:a16="http://schemas.microsoft.com/office/drawing/2014/main" id="{59DFD8DE-7599-4533-8991-7BD594C87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í$lîḋê">
            <a:extLst>
              <a:ext uri="{FF2B5EF4-FFF2-40B4-BE49-F238E27FC236}">
                <a16:creationId xmlns:a16="http://schemas.microsoft.com/office/drawing/2014/main" id="{EAAEF4FD-80F4-4E40-9F42-A958F22E722E}"/>
              </a:ext>
            </a:extLst>
          </p:cNvPr>
          <p:cNvSpPr/>
          <p:nvPr/>
        </p:nvSpPr>
        <p:spPr bwMode="auto">
          <a:xfrm>
            <a:off x="1281113" y="2114550"/>
            <a:ext cx="246062" cy="246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94" extrusionOk="0">
                <a:moveTo>
                  <a:pt x="21366" y="8174"/>
                </a:moveTo>
                <a:cubicBezTo>
                  <a:pt x="21158" y="7927"/>
                  <a:pt x="20936" y="7845"/>
                  <a:pt x="20757" y="7792"/>
                </a:cubicBezTo>
                <a:cubicBezTo>
                  <a:pt x="20573" y="7743"/>
                  <a:pt x="20406" y="7730"/>
                  <a:pt x="20230" y="7729"/>
                </a:cubicBezTo>
                <a:lnTo>
                  <a:pt x="14163" y="7726"/>
                </a:lnTo>
                <a:cubicBezTo>
                  <a:pt x="14106" y="7729"/>
                  <a:pt x="13976" y="7691"/>
                  <a:pt x="13868" y="7607"/>
                </a:cubicBezTo>
                <a:cubicBezTo>
                  <a:pt x="13758" y="7525"/>
                  <a:pt x="13687" y="7411"/>
                  <a:pt x="13675" y="7356"/>
                </a:cubicBezTo>
                <a:lnTo>
                  <a:pt x="11917" y="1053"/>
                </a:lnTo>
                <a:cubicBezTo>
                  <a:pt x="11860" y="855"/>
                  <a:pt x="11796" y="675"/>
                  <a:pt x="11663" y="480"/>
                </a:cubicBezTo>
                <a:cubicBezTo>
                  <a:pt x="11543" y="304"/>
                  <a:pt x="11277" y="12"/>
                  <a:pt x="10795" y="0"/>
                </a:cubicBezTo>
                <a:cubicBezTo>
                  <a:pt x="10315" y="10"/>
                  <a:pt x="10047" y="303"/>
                  <a:pt x="9927" y="481"/>
                </a:cubicBezTo>
                <a:cubicBezTo>
                  <a:pt x="9795" y="677"/>
                  <a:pt x="9730" y="858"/>
                  <a:pt x="9674" y="1056"/>
                </a:cubicBezTo>
                <a:lnTo>
                  <a:pt x="7916" y="7355"/>
                </a:lnTo>
                <a:cubicBezTo>
                  <a:pt x="7904" y="7411"/>
                  <a:pt x="7833" y="7525"/>
                  <a:pt x="7722" y="7607"/>
                </a:cubicBezTo>
                <a:cubicBezTo>
                  <a:pt x="7615" y="7691"/>
                  <a:pt x="7485" y="7729"/>
                  <a:pt x="7429" y="7726"/>
                </a:cubicBezTo>
                <a:lnTo>
                  <a:pt x="1361" y="7729"/>
                </a:lnTo>
                <a:cubicBezTo>
                  <a:pt x="1126" y="7732"/>
                  <a:pt x="908" y="7748"/>
                  <a:pt x="644" y="7859"/>
                </a:cubicBezTo>
                <a:cubicBezTo>
                  <a:pt x="513" y="7917"/>
                  <a:pt x="362" y="8007"/>
                  <a:pt x="226" y="8173"/>
                </a:cubicBezTo>
                <a:cubicBezTo>
                  <a:pt x="88" y="8334"/>
                  <a:pt x="-5" y="8584"/>
                  <a:pt x="0" y="8808"/>
                </a:cubicBezTo>
                <a:cubicBezTo>
                  <a:pt x="7" y="9167"/>
                  <a:pt x="159" y="9386"/>
                  <a:pt x="283" y="9537"/>
                </a:cubicBezTo>
                <a:cubicBezTo>
                  <a:pt x="414" y="9691"/>
                  <a:pt x="553" y="9799"/>
                  <a:pt x="707" y="9902"/>
                </a:cubicBezTo>
                <a:lnTo>
                  <a:pt x="5597" y="13118"/>
                </a:lnTo>
                <a:cubicBezTo>
                  <a:pt x="5684" y="13155"/>
                  <a:pt x="5838" y="13426"/>
                  <a:pt x="5824" y="13606"/>
                </a:cubicBezTo>
                <a:cubicBezTo>
                  <a:pt x="5824" y="13651"/>
                  <a:pt x="5818" y="13688"/>
                  <a:pt x="5810" y="13715"/>
                </a:cubicBezTo>
                <a:lnTo>
                  <a:pt x="3909" y="19931"/>
                </a:lnTo>
                <a:cubicBezTo>
                  <a:pt x="3856" y="20111"/>
                  <a:pt x="3816" y="20284"/>
                  <a:pt x="3814" y="20496"/>
                </a:cubicBezTo>
                <a:cubicBezTo>
                  <a:pt x="3817" y="20674"/>
                  <a:pt x="3838" y="20905"/>
                  <a:pt x="4018" y="21165"/>
                </a:cubicBezTo>
                <a:cubicBezTo>
                  <a:pt x="4192" y="21433"/>
                  <a:pt x="4579" y="21600"/>
                  <a:pt x="4842" y="21584"/>
                </a:cubicBezTo>
                <a:cubicBezTo>
                  <a:pt x="5342" y="21556"/>
                  <a:pt x="5550" y="21359"/>
                  <a:pt x="5798" y="21172"/>
                </a:cubicBezTo>
                <a:lnTo>
                  <a:pt x="10579" y="17109"/>
                </a:lnTo>
                <a:cubicBezTo>
                  <a:pt x="10618" y="17073"/>
                  <a:pt x="10718" y="17031"/>
                  <a:pt x="10830" y="17031"/>
                </a:cubicBezTo>
                <a:cubicBezTo>
                  <a:pt x="10939" y="17031"/>
                  <a:pt x="11033" y="17069"/>
                  <a:pt x="11072" y="17103"/>
                </a:cubicBezTo>
                <a:lnTo>
                  <a:pt x="16111" y="21199"/>
                </a:lnTo>
                <a:cubicBezTo>
                  <a:pt x="16360" y="21380"/>
                  <a:pt x="16566" y="21567"/>
                  <a:pt x="17055" y="21593"/>
                </a:cubicBezTo>
                <a:cubicBezTo>
                  <a:pt x="17066" y="21594"/>
                  <a:pt x="17078" y="21594"/>
                  <a:pt x="17090" y="21594"/>
                </a:cubicBezTo>
                <a:cubicBezTo>
                  <a:pt x="17341" y="21594"/>
                  <a:pt x="17694" y="21442"/>
                  <a:pt x="17866" y="21188"/>
                </a:cubicBezTo>
                <a:cubicBezTo>
                  <a:pt x="18050" y="20931"/>
                  <a:pt x="18073" y="20695"/>
                  <a:pt x="18075" y="20521"/>
                </a:cubicBezTo>
                <a:cubicBezTo>
                  <a:pt x="18073" y="20293"/>
                  <a:pt x="18027" y="20110"/>
                  <a:pt x="17964" y="19917"/>
                </a:cubicBezTo>
                <a:lnTo>
                  <a:pt x="15827" y="13661"/>
                </a:lnTo>
                <a:cubicBezTo>
                  <a:pt x="15818" y="13635"/>
                  <a:pt x="15811" y="13597"/>
                  <a:pt x="15811" y="13550"/>
                </a:cubicBezTo>
                <a:cubicBezTo>
                  <a:pt x="15799" y="13381"/>
                  <a:pt x="15937" y="13140"/>
                  <a:pt x="16017" y="13106"/>
                </a:cubicBezTo>
                <a:lnTo>
                  <a:pt x="20883" y="9902"/>
                </a:lnTo>
                <a:cubicBezTo>
                  <a:pt x="21038" y="9799"/>
                  <a:pt x="21176" y="9690"/>
                  <a:pt x="21308" y="9537"/>
                </a:cubicBezTo>
                <a:cubicBezTo>
                  <a:pt x="21431" y="9384"/>
                  <a:pt x="21583" y="9166"/>
                  <a:pt x="21590" y="8807"/>
                </a:cubicBezTo>
                <a:cubicBezTo>
                  <a:pt x="21595" y="8585"/>
                  <a:pt x="21502" y="8335"/>
                  <a:pt x="21366" y="817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ea typeface="+mn-ea"/>
            </a:endParaRPr>
          </a:p>
        </p:txBody>
      </p:sp>
      <p:sp>
        <p:nvSpPr>
          <p:cNvPr id="28" name="iṣḻíďê">
            <a:extLst>
              <a:ext uri="{FF2B5EF4-FFF2-40B4-BE49-F238E27FC236}">
                <a16:creationId xmlns:a16="http://schemas.microsoft.com/office/drawing/2014/main" id="{192776C7-505E-4CE4-929D-1E37BD0A2808}"/>
              </a:ext>
            </a:extLst>
          </p:cNvPr>
          <p:cNvSpPr/>
          <p:nvPr/>
        </p:nvSpPr>
        <p:spPr bwMode="auto">
          <a:xfrm>
            <a:off x="7123113" y="2103438"/>
            <a:ext cx="246062" cy="24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94" extrusionOk="0">
                <a:moveTo>
                  <a:pt x="21366" y="8174"/>
                </a:moveTo>
                <a:cubicBezTo>
                  <a:pt x="21158" y="7927"/>
                  <a:pt x="20936" y="7845"/>
                  <a:pt x="20757" y="7792"/>
                </a:cubicBezTo>
                <a:cubicBezTo>
                  <a:pt x="20573" y="7743"/>
                  <a:pt x="20406" y="7730"/>
                  <a:pt x="20230" y="7729"/>
                </a:cubicBezTo>
                <a:lnTo>
                  <a:pt x="14163" y="7726"/>
                </a:lnTo>
                <a:cubicBezTo>
                  <a:pt x="14106" y="7729"/>
                  <a:pt x="13976" y="7691"/>
                  <a:pt x="13868" y="7607"/>
                </a:cubicBezTo>
                <a:cubicBezTo>
                  <a:pt x="13758" y="7525"/>
                  <a:pt x="13687" y="7411"/>
                  <a:pt x="13675" y="7356"/>
                </a:cubicBezTo>
                <a:lnTo>
                  <a:pt x="11917" y="1053"/>
                </a:lnTo>
                <a:cubicBezTo>
                  <a:pt x="11860" y="855"/>
                  <a:pt x="11796" y="675"/>
                  <a:pt x="11663" y="480"/>
                </a:cubicBezTo>
                <a:cubicBezTo>
                  <a:pt x="11543" y="304"/>
                  <a:pt x="11277" y="12"/>
                  <a:pt x="10795" y="0"/>
                </a:cubicBezTo>
                <a:cubicBezTo>
                  <a:pt x="10315" y="10"/>
                  <a:pt x="10047" y="303"/>
                  <a:pt x="9927" y="481"/>
                </a:cubicBezTo>
                <a:cubicBezTo>
                  <a:pt x="9795" y="677"/>
                  <a:pt x="9730" y="858"/>
                  <a:pt x="9674" y="1056"/>
                </a:cubicBezTo>
                <a:lnTo>
                  <a:pt x="7916" y="7355"/>
                </a:lnTo>
                <a:cubicBezTo>
                  <a:pt x="7904" y="7411"/>
                  <a:pt x="7833" y="7525"/>
                  <a:pt x="7722" y="7607"/>
                </a:cubicBezTo>
                <a:cubicBezTo>
                  <a:pt x="7615" y="7691"/>
                  <a:pt x="7485" y="7729"/>
                  <a:pt x="7429" y="7726"/>
                </a:cubicBezTo>
                <a:lnTo>
                  <a:pt x="1361" y="7729"/>
                </a:lnTo>
                <a:cubicBezTo>
                  <a:pt x="1126" y="7732"/>
                  <a:pt x="908" y="7748"/>
                  <a:pt x="644" y="7859"/>
                </a:cubicBezTo>
                <a:cubicBezTo>
                  <a:pt x="513" y="7917"/>
                  <a:pt x="362" y="8007"/>
                  <a:pt x="226" y="8173"/>
                </a:cubicBezTo>
                <a:cubicBezTo>
                  <a:pt x="88" y="8334"/>
                  <a:pt x="-5" y="8584"/>
                  <a:pt x="0" y="8808"/>
                </a:cubicBezTo>
                <a:cubicBezTo>
                  <a:pt x="7" y="9167"/>
                  <a:pt x="159" y="9386"/>
                  <a:pt x="283" y="9537"/>
                </a:cubicBezTo>
                <a:cubicBezTo>
                  <a:pt x="414" y="9691"/>
                  <a:pt x="553" y="9799"/>
                  <a:pt x="707" y="9902"/>
                </a:cubicBezTo>
                <a:lnTo>
                  <a:pt x="5597" y="13118"/>
                </a:lnTo>
                <a:cubicBezTo>
                  <a:pt x="5684" y="13155"/>
                  <a:pt x="5838" y="13426"/>
                  <a:pt x="5824" y="13606"/>
                </a:cubicBezTo>
                <a:cubicBezTo>
                  <a:pt x="5824" y="13651"/>
                  <a:pt x="5818" y="13688"/>
                  <a:pt x="5810" y="13715"/>
                </a:cubicBezTo>
                <a:lnTo>
                  <a:pt x="3909" y="19931"/>
                </a:lnTo>
                <a:cubicBezTo>
                  <a:pt x="3856" y="20111"/>
                  <a:pt x="3816" y="20284"/>
                  <a:pt x="3814" y="20496"/>
                </a:cubicBezTo>
                <a:cubicBezTo>
                  <a:pt x="3817" y="20674"/>
                  <a:pt x="3838" y="20905"/>
                  <a:pt x="4018" y="21165"/>
                </a:cubicBezTo>
                <a:cubicBezTo>
                  <a:pt x="4192" y="21433"/>
                  <a:pt x="4579" y="21600"/>
                  <a:pt x="4842" y="21584"/>
                </a:cubicBezTo>
                <a:cubicBezTo>
                  <a:pt x="5342" y="21556"/>
                  <a:pt x="5550" y="21359"/>
                  <a:pt x="5798" y="21172"/>
                </a:cubicBezTo>
                <a:lnTo>
                  <a:pt x="10579" y="17109"/>
                </a:lnTo>
                <a:cubicBezTo>
                  <a:pt x="10618" y="17073"/>
                  <a:pt x="10718" y="17031"/>
                  <a:pt x="10830" y="17031"/>
                </a:cubicBezTo>
                <a:cubicBezTo>
                  <a:pt x="10939" y="17031"/>
                  <a:pt x="11033" y="17069"/>
                  <a:pt x="11072" y="17103"/>
                </a:cubicBezTo>
                <a:lnTo>
                  <a:pt x="16111" y="21199"/>
                </a:lnTo>
                <a:cubicBezTo>
                  <a:pt x="16360" y="21380"/>
                  <a:pt x="16566" y="21567"/>
                  <a:pt x="17055" y="21593"/>
                </a:cubicBezTo>
                <a:cubicBezTo>
                  <a:pt x="17066" y="21594"/>
                  <a:pt x="17078" y="21594"/>
                  <a:pt x="17090" y="21594"/>
                </a:cubicBezTo>
                <a:cubicBezTo>
                  <a:pt x="17341" y="21594"/>
                  <a:pt x="17694" y="21442"/>
                  <a:pt x="17866" y="21188"/>
                </a:cubicBezTo>
                <a:cubicBezTo>
                  <a:pt x="18050" y="20931"/>
                  <a:pt x="18073" y="20695"/>
                  <a:pt x="18075" y="20521"/>
                </a:cubicBezTo>
                <a:cubicBezTo>
                  <a:pt x="18073" y="20293"/>
                  <a:pt x="18027" y="20110"/>
                  <a:pt x="17964" y="19917"/>
                </a:cubicBezTo>
                <a:lnTo>
                  <a:pt x="15827" y="13661"/>
                </a:lnTo>
                <a:cubicBezTo>
                  <a:pt x="15818" y="13635"/>
                  <a:pt x="15811" y="13597"/>
                  <a:pt x="15811" y="13550"/>
                </a:cubicBezTo>
                <a:cubicBezTo>
                  <a:pt x="15799" y="13381"/>
                  <a:pt x="15937" y="13140"/>
                  <a:pt x="16017" y="13106"/>
                </a:cubicBezTo>
                <a:lnTo>
                  <a:pt x="20883" y="9902"/>
                </a:lnTo>
                <a:cubicBezTo>
                  <a:pt x="21038" y="9799"/>
                  <a:pt x="21176" y="9690"/>
                  <a:pt x="21308" y="9537"/>
                </a:cubicBezTo>
                <a:cubicBezTo>
                  <a:pt x="21431" y="9384"/>
                  <a:pt x="21583" y="9166"/>
                  <a:pt x="21590" y="8807"/>
                </a:cubicBezTo>
                <a:cubicBezTo>
                  <a:pt x="21595" y="8585"/>
                  <a:pt x="21502" y="8335"/>
                  <a:pt x="21366" y="817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ea typeface="+mn-ea"/>
            </a:endParaRPr>
          </a:p>
        </p:txBody>
      </p:sp>
      <p:sp>
        <p:nvSpPr>
          <p:cNvPr id="21508" name="ïṡḷïḍè">
            <a:extLst>
              <a:ext uri="{FF2B5EF4-FFF2-40B4-BE49-F238E27FC236}">
                <a16:creationId xmlns:a16="http://schemas.microsoft.com/office/drawing/2014/main" id="{C4035464-E127-48F5-A65B-010D391C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827213"/>
            <a:ext cx="4281488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zh-CN" altLang="zh-CN" sz="2600">
                <a:latin typeface="微软雅黑" panose="020B0503020204020204" pitchFamily="34" charset="-122"/>
              </a:rPr>
              <a:t>校级科研平台</a:t>
            </a:r>
            <a:endParaRPr lang="en-US" altLang="zh-CN" sz="2600"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endParaRPr lang="zh-CN" altLang="zh-CN" sz="260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办公家具、电器等硬件设备 </a:t>
            </a:r>
            <a:endParaRPr lang="en-US" altLang="zh-CN" sz="200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立项</a:t>
            </a:r>
            <a:r>
              <a:rPr lang="en-US" altLang="zh-CN" sz="2000">
                <a:latin typeface="微软雅黑" panose="020B0503020204020204" pitchFamily="34" charset="-122"/>
              </a:rPr>
              <a:t>100</a:t>
            </a:r>
            <a:r>
              <a:rPr lang="zh-CN" altLang="en-US" sz="2000">
                <a:latin typeface="微软雅黑" panose="020B0503020204020204" pitchFamily="34" charset="-122"/>
              </a:rPr>
              <a:t>分</a:t>
            </a:r>
            <a:r>
              <a:rPr lang="en-US" altLang="zh-CN" sz="2000">
                <a:solidFill>
                  <a:srgbClr val="19CAE8"/>
                </a:solidFill>
                <a:latin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考核合格</a:t>
            </a:r>
            <a:r>
              <a:rPr lang="en-US" altLang="zh-CN" sz="2000">
                <a:latin typeface="微软雅黑" panose="020B0503020204020204" pitchFamily="34" charset="-122"/>
              </a:rPr>
              <a:t>100</a:t>
            </a:r>
            <a:r>
              <a:rPr lang="zh-CN" altLang="en-US" sz="2000">
                <a:latin typeface="微软雅黑" panose="020B0503020204020204" pitchFamily="34" charset="-122"/>
              </a:rPr>
              <a:t>分、优秀</a:t>
            </a:r>
            <a:r>
              <a:rPr lang="en-US" altLang="zh-CN" sz="2000">
                <a:latin typeface="微软雅黑" panose="020B0503020204020204" pitchFamily="34" charset="-122"/>
              </a:rPr>
              <a:t>200</a:t>
            </a:r>
            <a:r>
              <a:rPr lang="zh-CN" altLang="en-US" sz="2000">
                <a:latin typeface="微软雅黑" panose="020B0503020204020204" pitchFamily="34" charset="-122"/>
              </a:rPr>
              <a:t>分 </a:t>
            </a:r>
            <a:endParaRPr lang="en-US" altLang="zh-CN" sz="200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版面费等成果产出方面的经费支持 </a:t>
            </a:r>
            <a:endParaRPr lang="en-US" altLang="zh-CN" sz="2000">
              <a:solidFill>
                <a:srgbClr val="19CAE8"/>
              </a:solidFill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zh-CN" altLang="en-US" sz="2000">
                <a:solidFill>
                  <a:srgbClr val="19CAE8"/>
                </a:solidFill>
                <a:latin typeface="微软雅黑" panose="020B0503020204020204" pitchFamily="34" charset="-122"/>
              </a:rPr>
              <a:t>负责人工作量认可、专项项目（重大科研成果的培育项目）等</a:t>
            </a:r>
            <a:r>
              <a:rPr lang="en-US" altLang="zh-CN" sz="2000">
                <a:solidFill>
                  <a:srgbClr val="19CAE8"/>
                </a:solidFill>
                <a:latin typeface="微软雅黑" panose="020B0503020204020204" pitchFamily="34" charset="-122"/>
              </a:rPr>
              <a:t>……</a:t>
            </a:r>
            <a:endParaRPr lang="en-US" altLang="zh-CN" sz="2000">
              <a:latin typeface="微软雅黑" panose="020B0503020204020204" pitchFamily="34" charset="-122"/>
            </a:endParaRPr>
          </a:p>
        </p:txBody>
      </p:sp>
      <p:grpSp>
        <p:nvGrpSpPr>
          <p:cNvPr id="21509" name="组合 34">
            <a:extLst>
              <a:ext uri="{FF2B5EF4-FFF2-40B4-BE49-F238E27FC236}">
                <a16:creationId xmlns:a16="http://schemas.microsoft.com/office/drawing/2014/main" id="{F623A91E-8EDD-405C-9BD5-B2BCEB35AA6F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21517" name="组合 36">
              <a:extLst>
                <a:ext uri="{FF2B5EF4-FFF2-40B4-BE49-F238E27FC236}">
                  <a16:creationId xmlns:a16="http://schemas.microsoft.com/office/drawing/2014/main" id="{5C1AF52D-0385-43AA-9DB6-B6344CD7E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21519" name="图片 38">
                <a:extLst>
                  <a:ext uri="{FF2B5EF4-FFF2-40B4-BE49-F238E27FC236}">
                    <a16:creationId xmlns:a16="http://schemas.microsoft.com/office/drawing/2014/main" id="{472C2631-CD3C-4DC8-8288-81D21D0EB2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0" name="文本框 39">
                <a:extLst>
                  <a:ext uri="{FF2B5EF4-FFF2-40B4-BE49-F238E27FC236}">
                    <a16:creationId xmlns:a16="http://schemas.microsoft.com/office/drawing/2014/main" id="{2A0D8151-7388-4FC1-8AE1-F3BAC6E6A5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21518" name="文本框 37">
              <a:extLst>
                <a:ext uri="{FF2B5EF4-FFF2-40B4-BE49-F238E27FC236}">
                  <a16:creationId xmlns:a16="http://schemas.microsoft.com/office/drawing/2014/main" id="{73AFEFFE-0CB3-4B94-B71E-BB1A25450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sp>
        <p:nvSpPr>
          <p:cNvPr id="21510" name="文本框 1">
            <a:extLst>
              <a:ext uri="{FF2B5EF4-FFF2-40B4-BE49-F238E27FC236}">
                <a16:creationId xmlns:a16="http://schemas.microsoft.com/office/drawing/2014/main" id="{8AD55E82-32E7-4A99-830E-FCBBF5B8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1576388"/>
            <a:ext cx="42164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</a:rPr>
              <a:t>     </a:t>
            </a:r>
            <a:endParaRPr lang="en-US" altLang="zh-CN" sz="240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财务安排预算</a:t>
            </a:r>
            <a:r>
              <a:rPr lang="en-US" altLang="zh-CN" sz="2000">
                <a:latin typeface="微软雅黑" panose="020B0503020204020204" pitchFamily="34" charset="-122"/>
              </a:rPr>
              <a:t>5-20</a:t>
            </a:r>
            <a:r>
              <a:rPr lang="zh-CN" altLang="en-US" sz="2000">
                <a:latin typeface="微软雅黑" panose="020B0503020204020204" pitchFamily="34" charset="-122"/>
              </a:rPr>
              <a:t>万元经费 </a:t>
            </a:r>
            <a:endParaRPr lang="en-US" altLang="zh-CN" sz="2000">
              <a:solidFill>
                <a:srgbClr val="19CAE8"/>
              </a:solidFill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立项</a:t>
            </a:r>
            <a:r>
              <a:rPr lang="en-US" altLang="zh-CN" sz="2000">
                <a:latin typeface="微软雅黑" panose="020B0503020204020204" pitchFamily="34" charset="-122"/>
              </a:rPr>
              <a:t>600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校级考核优秀</a:t>
            </a:r>
            <a:r>
              <a:rPr lang="en-US" altLang="zh-CN" sz="2000">
                <a:latin typeface="微软雅黑" panose="020B0503020204020204" pitchFamily="34" charset="-122"/>
              </a:rPr>
              <a:t>300</a:t>
            </a:r>
            <a:r>
              <a:rPr lang="zh-CN" altLang="en-US" sz="2000">
                <a:latin typeface="微软雅黑" panose="020B0503020204020204" pitchFamily="34" charset="-122"/>
              </a:rPr>
              <a:t>分、合格</a:t>
            </a:r>
            <a:r>
              <a:rPr lang="en-US" altLang="zh-CN" sz="2000">
                <a:latin typeface="微软雅黑" panose="020B0503020204020204" pitchFamily="34" charset="-122"/>
              </a:rPr>
              <a:t>200</a:t>
            </a:r>
            <a:r>
              <a:rPr lang="zh-CN" altLang="en-US" sz="2000">
                <a:latin typeface="微软雅黑" panose="020B0503020204020204" pitchFamily="34" charset="-122"/>
              </a:rPr>
              <a:t>分 </a:t>
            </a:r>
            <a:endParaRPr lang="en-US" altLang="zh-CN" sz="2000">
              <a:solidFill>
                <a:srgbClr val="19CAE8"/>
              </a:solidFill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省级考核优秀</a:t>
            </a:r>
            <a:r>
              <a:rPr lang="en-US" altLang="zh-CN" sz="2000">
                <a:latin typeface="微软雅黑" panose="020B0503020204020204" pitchFamily="34" charset="-122"/>
              </a:rPr>
              <a:t>900</a:t>
            </a:r>
            <a:r>
              <a:rPr lang="zh-CN" altLang="en-US" sz="2000">
                <a:latin typeface="微软雅黑" panose="020B0503020204020204" pitchFamily="34" charset="-122"/>
              </a:rPr>
              <a:t>分、合格</a:t>
            </a:r>
            <a:r>
              <a:rPr lang="en-US" altLang="zh-CN" sz="2000">
                <a:latin typeface="微软雅黑" panose="020B0503020204020204" pitchFamily="34" charset="-122"/>
              </a:rPr>
              <a:t>600</a:t>
            </a:r>
            <a:r>
              <a:rPr lang="zh-CN" altLang="en-US" sz="2000">
                <a:latin typeface="微软雅黑" panose="020B0503020204020204" pitchFamily="34" charset="-122"/>
              </a:rPr>
              <a:t>分 </a:t>
            </a:r>
            <a:endParaRPr lang="en-US" altLang="zh-CN" sz="2000">
              <a:solidFill>
                <a:srgbClr val="19CAE8"/>
              </a:solidFill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latin typeface="微软雅黑" panose="020B0503020204020204" pitchFamily="34" charset="-122"/>
              </a:rPr>
              <a:t>科研秘书岗</a:t>
            </a:r>
            <a:r>
              <a:rPr lang="zh-CN" altLang="en-US" sz="2000">
                <a:latin typeface="微软雅黑" panose="020B0503020204020204" pitchFamily="34" charset="-122"/>
              </a:rPr>
              <a:t>绩效 </a:t>
            </a:r>
            <a:endParaRPr lang="en-US" altLang="zh-CN" sz="2000">
              <a:solidFill>
                <a:srgbClr val="19CAE8"/>
              </a:solidFill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</a:rPr>
              <a:t>立项重大办学成果奖励</a:t>
            </a:r>
            <a:r>
              <a:rPr lang="en-US" altLang="zh-CN" sz="2000">
                <a:latin typeface="微软雅黑" panose="020B0503020204020204" pitchFamily="34" charset="-122"/>
              </a:rPr>
              <a:t>5</a:t>
            </a:r>
            <a:r>
              <a:rPr lang="zh-CN" altLang="en-US" sz="2000">
                <a:latin typeface="微软雅黑" panose="020B0503020204020204" pitchFamily="34" charset="-122"/>
              </a:rPr>
              <a:t>万元 </a:t>
            </a:r>
            <a:endParaRPr lang="en-US" altLang="zh-CN" sz="2000">
              <a:solidFill>
                <a:srgbClr val="19CAE8"/>
              </a:solidFill>
              <a:latin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rgbClr val="19CAE8"/>
                </a:solidFill>
                <a:latin typeface="微软雅黑" panose="020B0503020204020204" pitchFamily="34" charset="-122"/>
              </a:rPr>
              <a:t>省部级科研平台负责人</a:t>
            </a:r>
            <a:r>
              <a:rPr lang="zh-CN" altLang="en-US" sz="2000">
                <a:solidFill>
                  <a:srgbClr val="19CAE8"/>
                </a:solidFill>
                <a:latin typeface="微软雅黑" panose="020B0503020204020204" pitchFamily="34" charset="-122"/>
              </a:rPr>
              <a:t>纳入</a:t>
            </a:r>
            <a:r>
              <a:rPr lang="zh-CN" altLang="zh-CN" sz="2000">
                <a:solidFill>
                  <a:srgbClr val="19CAE8"/>
                </a:solidFill>
                <a:latin typeface="微软雅黑" panose="020B0503020204020204" pitchFamily="34" charset="-122"/>
              </a:rPr>
              <a:t>三级教授评审</a:t>
            </a:r>
            <a:r>
              <a:rPr lang="zh-CN" altLang="en-US" sz="2000">
                <a:solidFill>
                  <a:srgbClr val="19CAE8"/>
                </a:solidFill>
                <a:latin typeface="微软雅黑" panose="020B0503020204020204" pitchFamily="34" charset="-122"/>
              </a:rPr>
              <a:t>条件等</a:t>
            </a:r>
            <a:r>
              <a:rPr lang="en-US" altLang="zh-CN" sz="2000">
                <a:solidFill>
                  <a:srgbClr val="19CAE8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2000">
              <a:solidFill>
                <a:srgbClr val="19CAE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1511" name="组合 42">
            <a:extLst>
              <a:ext uri="{FF2B5EF4-FFF2-40B4-BE49-F238E27FC236}">
                <a16:creationId xmlns:a16="http://schemas.microsoft.com/office/drawing/2014/main" id="{B93B5FBA-6815-405F-89B9-87EE0F98D6E9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1116013"/>
            <a:ext cx="2841625" cy="742950"/>
            <a:chOff x="4682836" y="771327"/>
            <a:chExt cx="2842035" cy="741940"/>
          </a:xfrm>
        </p:grpSpPr>
        <p:sp>
          <p:nvSpPr>
            <p:cNvPr id="44" name="íṩḻiḑê">
              <a:extLst>
                <a:ext uri="{FF2B5EF4-FFF2-40B4-BE49-F238E27FC236}">
                  <a16:creationId xmlns:a16="http://schemas.microsoft.com/office/drawing/2014/main" id="{E1946372-434A-437E-B9A9-DEE09BB4918F}"/>
                </a:ext>
              </a:extLst>
            </p:cNvPr>
            <p:cNvSpPr/>
            <p:nvPr/>
          </p:nvSpPr>
          <p:spPr bwMode="auto">
            <a:xfrm rot="5400000">
              <a:off x="6045166" y="511468"/>
              <a:ext cx="77682" cy="1925915"/>
            </a:xfrm>
            <a:prstGeom prst="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Open Sans"/>
                <a:sym typeface="Open Sans"/>
              </a:endParaRPr>
            </a:p>
          </p:txBody>
        </p:sp>
        <p:sp>
          <p:nvSpPr>
            <p:cNvPr id="21516" name="ïšľíḑé">
              <a:extLst>
                <a:ext uri="{FF2B5EF4-FFF2-40B4-BE49-F238E27FC236}">
                  <a16:creationId xmlns:a16="http://schemas.microsoft.com/office/drawing/2014/main" id="{87B2A1D8-C1B4-4D24-B2BC-D545ACA02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2836" y="771327"/>
              <a:ext cx="2842035" cy="54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>
                  <a:solidFill>
                    <a:schemeClr val="accent1"/>
                  </a:solidFill>
                  <a:latin typeface="Open Sans"/>
                  <a:ea typeface="Open Sans"/>
                  <a:cs typeface="Open Sans"/>
                  <a:sym typeface="Open Sans"/>
                </a:rPr>
                <a:t>支持保障</a:t>
              </a:r>
              <a:endParaRPr lang="en-US" altLang="zh-CN" sz="3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" name="îṣḻíḑe">
            <a:extLst>
              <a:ext uri="{FF2B5EF4-FFF2-40B4-BE49-F238E27FC236}">
                <a16:creationId xmlns:a16="http://schemas.microsoft.com/office/drawing/2014/main" id="{1346D783-235B-4DE4-B869-70B0D16101FF}"/>
              </a:ext>
            </a:extLst>
          </p:cNvPr>
          <p:cNvSpPr/>
          <p:nvPr/>
        </p:nvSpPr>
        <p:spPr>
          <a:xfrm>
            <a:off x="844550" y="2532063"/>
            <a:ext cx="4325938" cy="37973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29334E"/>
              </a:solidFill>
            </a:endParaRPr>
          </a:p>
        </p:txBody>
      </p:sp>
      <p:sp>
        <p:nvSpPr>
          <p:cNvPr id="20" name="îṣḻíḑe">
            <a:extLst>
              <a:ext uri="{FF2B5EF4-FFF2-40B4-BE49-F238E27FC236}">
                <a16:creationId xmlns:a16="http://schemas.microsoft.com/office/drawing/2014/main" id="{1B4C8CB4-B4F2-42C8-93A4-2339FEF1FDED}"/>
              </a:ext>
            </a:extLst>
          </p:cNvPr>
          <p:cNvSpPr/>
          <p:nvPr/>
        </p:nvSpPr>
        <p:spPr>
          <a:xfrm>
            <a:off x="6726238" y="2532063"/>
            <a:ext cx="4325937" cy="37973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29334E"/>
              </a:solidFill>
            </a:endParaRPr>
          </a:p>
        </p:txBody>
      </p:sp>
      <p:sp>
        <p:nvSpPr>
          <p:cNvPr id="21514" name="文本框 2">
            <a:extLst>
              <a:ext uri="{FF2B5EF4-FFF2-40B4-BE49-F238E27FC236}">
                <a16:creationId xmlns:a16="http://schemas.microsoft.com/office/drawing/2014/main" id="{E1F80BD5-36CA-4729-9845-5A6EA7BE3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1979613"/>
            <a:ext cx="24796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600"/>
              <a:t>省级科研平台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2244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D949C630-F749-4436-8ABD-3E3703021F5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55675" y="1808163"/>
            <a:ext cx="9285288" cy="4100512"/>
            <a:chOff x="676279" y="1431303"/>
            <a:chExt cx="9285223" cy="4100280"/>
          </a:xfrm>
        </p:grpSpPr>
        <p:grpSp>
          <p:nvGrpSpPr>
            <p:cNvPr id="22537" name="íṥḻíḓè">
              <a:extLst>
                <a:ext uri="{FF2B5EF4-FFF2-40B4-BE49-F238E27FC236}">
                  <a16:creationId xmlns:a16="http://schemas.microsoft.com/office/drawing/2014/main" id="{FDFB86E3-2D20-44F9-A1DB-7E51ACA188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279" y="4554181"/>
              <a:ext cx="9245172" cy="963744"/>
              <a:chOff x="676279" y="4554181"/>
              <a:chExt cx="9245172" cy="963744"/>
            </a:xfrm>
          </p:grpSpPr>
          <p:sp>
            <p:nvSpPr>
              <p:cNvPr id="31" name="îŝlïḍê">
                <a:extLst>
                  <a:ext uri="{FF2B5EF4-FFF2-40B4-BE49-F238E27FC236}">
                    <a16:creationId xmlns:a16="http://schemas.microsoft.com/office/drawing/2014/main" id="{6DCF69A1-BFA1-4DD2-8D84-344E95E0B915}"/>
                  </a:ext>
                </a:extLst>
              </p:cNvPr>
              <p:cNvSpPr/>
              <p:nvPr/>
            </p:nvSpPr>
            <p:spPr>
              <a:xfrm>
                <a:off x="676279" y="4847409"/>
                <a:ext cx="2511407" cy="6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0680" y="14849"/>
                    </a:moveTo>
                    <a:cubicBezTo>
                      <a:pt x="20297" y="14559"/>
                      <a:pt x="19946" y="15186"/>
                      <a:pt x="19751" y="16252"/>
                    </a:cubicBezTo>
                    <a:cubicBezTo>
                      <a:pt x="19663" y="16732"/>
                      <a:pt x="19523" y="17036"/>
                      <a:pt x="19368" y="17036"/>
                    </a:cubicBezTo>
                    <a:lnTo>
                      <a:pt x="18751" y="17036"/>
                    </a:lnTo>
                    <a:cubicBezTo>
                      <a:pt x="18696" y="17036"/>
                      <a:pt x="18650" y="16864"/>
                      <a:pt x="18650" y="16654"/>
                    </a:cubicBezTo>
                    <a:lnTo>
                      <a:pt x="18650" y="13925"/>
                    </a:lnTo>
                    <a:cubicBezTo>
                      <a:pt x="18650" y="12442"/>
                      <a:pt x="18332" y="11239"/>
                      <a:pt x="17939" y="11239"/>
                    </a:cubicBezTo>
                    <a:lnTo>
                      <a:pt x="13653" y="11239"/>
                    </a:lnTo>
                    <a:cubicBezTo>
                      <a:pt x="13598" y="11239"/>
                      <a:pt x="13553" y="11068"/>
                      <a:pt x="13553" y="10858"/>
                    </a:cubicBezTo>
                    <a:lnTo>
                      <a:pt x="13553" y="2688"/>
                    </a:lnTo>
                    <a:cubicBezTo>
                      <a:pt x="13553" y="1203"/>
                      <a:pt x="13234" y="0"/>
                      <a:pt x="12841" y="0"/>
                    </a:cubicBezTo>
                    <a:lnTo>
                      <a:pt x="8556" y="0"/>
                    </a:lnTo>
                    <a:cubicBezTo>
                      <a:pt x="8165" y="0"/>
                      <a:pt x="7844" y="1210"/>
                      <a:pt x="7844" y="2689"/>
                    </a:cubicBezTo>
                    <a:lnTo>
                      <a:pt x="7844" y="5418"/>
                    </a:lnTo>
                    <a:cubicBezTo>
                      <a:pt x="7844" y="5627"/>
                      <a:pt x="7799" y="5797"/>
                      <a:pt x="7744" y="5797"/>
                    </a:cubicBezTo>
                    <a:lnTo>
                      <a:pt x="3458" y="5797"/>
                    </a:lnTo>
                    <a:cubicBezTo>
                      <a:pt x="3065" y="5797"/>
                      <a:pt x="2746" y="7000"/>
                      <a:pt x="2746" y="8485"/>
                    </a:cubicBezTo>
                    <a:lnTo>
                      <a:pt x="2746" y="16656"/>
                    </a:lnTo>
                    <a:cubicBezTo>
                      <a:pt x="2746" y="16865"/>
                      <a:pt x="2701" y="17035"/>
                      <a:pt x="2646" y="17035"/>
                    </a:cubicBezTo>
                    <a:lnTo>
                      <a:pt x="2028" y="17035"/>
                    </a:lnTo>
                    <a:cubicBezTo>
                      <a:pt x="1873" y="17035"/>
                      <a:pt x="1733" y="16731"/>
                      <a:pt x="1645" y="16251"/>
                    </a:cubicBezTo>
                    <a:cubicBezTo>
                      <a:pt x="1450" y="15185"/>
                      <a:pt x="1099" y="14559"/>
                      <a:pt x="716" y="14849"/>
                    </a:cubicBezTo>
                    <a:cubicBezTo>
                      <a:pt x="372" y="15110"/>
                      <a:pt x="92" y="16154"/>
                      <a:pt x="20" y="17453"/>
                    </a:cubicBezTo>
                    <a:cubicBezTo>
                      <a:pt x="-102" y="19658"/>
                      <a:pt x="340" y="21599"/>
                      <a:pt x="903" y="21599"/>
                    </a:cubicBezTo>
                    <a:cubicBezTo>
                      <a:pt x="1214" y="21599"/>
                      <a:pt x="1488" y="21004"/>
                      <a:pt x="1650" y="20100"/>
                    </a:cubicBezTo>
                    <a:cubicBezTo>
                      <a:pt x="1735" y="19626"/>
                      <a:pt x="1876" y="19343"/>
                      <a:pt x="2027" y="19343"/>
                    </a:cubicBezTo>
                    <a:lnTo>
                      <a:pt x="2645" y="19343"/>
                    </a:lnTo>
                    <a:cubicBezTo>
                      <a:pt x="3038" y="19343"/>
                      <a:pt x="3357" y="18139"/>
                      <a:pt x="3357" y="16654"/>
                    </a:cubicBezTo>
                    <a:lnTo>
                      <a:pt x="3357" y="8485"/>
                    </a:lnTo>
                    <a:cubicBezTo>
                      <a:pt x="3357" y="8275"/>
                      <a:pt x="3402" y="8104"/>
                      <a:pt x="3458" y="8104"/>
                    </a:cubicBezTo>
                    <a:lnTo>
                      <a:pt x="7743" y="8104"/>
                    </a:lnTo>
                    <a:cubicBezTo>
                      <a:pt x="8134" y="8104"/>
                      <a:pt x="8455" y="6894"/>
                      <a:pt x="8455" y="5415"/>
                    </a:cubicBezTo>
                    <a:lnTo>
                      <a:pt x="8455" y="2689"/>
                    </a:lnTo>
                    <a:cubicBezTo>
                      <a:pt x="8455" y="2478"/>
                      <a:pt x="8500" y="2307"/>
                      <a:pt x="8556" y="2307"/>
                    </a:cubicBezTo>
                    <a:lnTo>
                      <a:pt x="12840" y="2307"/>
                    </a:lnTo>
                    <a:cubicBezTo>
                      <a:pt x="12896" y="2307"/>
                      <a:pt x="12941" y="2478"/>
                      <a:pt x="12941" y="2689"/>
                    </a:cubicBezTo>
                    <a:lnTo>
                      <a:pt x="12941" y="12392"/>
                    </a:lnTo>
                    <a:cubicBezTo>
                      <a:pt x="12941" y="13029"/>
                      <a:pt x="13078" y="13546"/>
                      <a:pt x="13247" y="13546"/>
                    </a:cubicBezTo>
                    <a:lnTo>
                      <a:pt x="17939" y="13546"/>
                    </a:lnTo>
                    <a:cubicBezTo>
                      <a:pt x="17994" y="13546"/>
                      <a:pt x="18039" y="13716"/>
                      <a:pt x="18039" y="13924"/>
                    </a:cubicBezTo>
                    <a:lnTo>
                      <a:pt x="18039" y="16657"/>
                    </a:lnTo>
                    <a:cubicBezTo>
                      <a:pt x="18039" y="18140"/>
                      <a:pt x="18357" y="19343"/>
                      <a:pt x="18750" y="19343"/>
                    </a:cubicBezTo>
                    <a:lnTo>
                      <a:pt x="19369" y="19343"/>
                    </a:lnTo>
                    <a:cubicBezTo>
                      <a:pt x="19520" y="19343"/>
                      <a:pt x="19661" y="19627"/>
                      <a:pt x="19746" y="20101"/>
                    </a:cubicBezTo>
                    <a:cubicBezTo>
                      <a:pt x="19908" y="21005"/>
                      <a:pt x="20182" y="21600"/>
                      <a:pt x="20493" y="21600"/>
                    </a:cubicBezTo>
                    <a:cubicBezTo>
                      <a:pt x="21056" y="21600"/>
                      <a:pt x="21498" y="19658"/>
                      <a:pt x="21376" y="17454"/>
                    </a:cubicBezTo>
                    <a:cubicBezTo>
                      <a:pt x="21304" y="16155"/>
                      <a:pt x="21025" y="15110"/>
                      <a:pt x="20680" y="148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32" name="iṩlíďé">
                <a:extLst>
                  <a:ext uri="{FF2B5EF4-FFF2-40B4-BE49-F238E27FC236}">
                    <a16:creationId xmlns:a16="http://schemas.microsoft.com/office/drawing/2014/main" id="{2EF3C403-09A2-4EBB-8664-E94FEF22229B}"/>
                  </a:ext>
                </a:extLst>
              </p:cNvPr>
              <p:cNvSpPr/>
              <p:nvPr/>
            </p:nvSpPr>
            <p:spPr>
              <a:xfrm>
                <a:off x="1695447" y="4553738"/>
                <a:ext cx="512759" cy="2762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01</a:t>
                </a:r>
              </a:p>
            </p:txBody>
          </p:sp>
          <p:sp>
            <p:nvSpPr>
              <p:cNvPr id="33" name="iṧļïḑé">
                <a:extLst>
                  <a:ext uri="{FF2B5EF4-FFF2-40B4-BE49-F238E27FC236}">
                    <a16:creationId xmlns:a16="http://schemas.microsoft.com/office/drawing/2014/main" id="{D703F790-EEB1-4595-9A01-9151D8689F7D}"/>
                  </a:ext>
                </a:extLst>
              </p:cNvPr>
              <p:cNvSpPr/>
              <p:nvPr/>
            </p:nvSpPr>
            <p:spPr>
              <a:xfrm>
                <a:off x="1125539" y="4741052"/>
                <a:ext cx="514346" cy="277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02</a:t>
                </a:r>
              </a:p>
            </p:txBody>
          </p:sp>
          <p:sp>
            <p:nvSpPr>
              <p:cNvPr id="34" name="îşḻïḓê">
                <a:extLst>
                  <a:ext uri="{FF2B5EF4-FFF2-40B4-BE49-F238E27FC236}">
                    <a16:creationId xmlns:a16="http://schemas.microsoft.com/office/drawing/2014/main" id="{FC2585E6-D129-4CDD-8F05-2FA5C5B3AAFD}"/>
                  </a:ext>
                </a:extLst>
              </p:cNvPr>
              <p:cNvSpPr/>
              <p:nvPr/>
            </p:nvSpPr>
            <p:spPr>
              <a:xfrm>
                <a:off x="2228843" y="4960115"/>
                <a:ext cx="514346" cy="277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03</a:t>
                </a:r>
              </a:p>
            </p:txBody>
          </p:sp>
          <p:sp>
            <p:nvSpPr>
              <p:cNvPr id="42" name="íṧļïḑè">
                <a:extLst>
                  <a:ext uri="{FF2B5EF4-FFF2-40B4-BE49-F238E27FC236}">
                    <a16:creationId xmlns:a16="http://schemas.microsoft.com/office/drawing/2014/main" id="{0B4684B3-A65C-41D7-A3BF-DA4A467D28F2}"/>
                  </a:ext>
                </a:extLst>
              </p:cNvPr>
              <p:cNvSpPr/>
              <p:nvPr/>
            </p:nvSpPr>
            <p:spPr>
              <a:xfrm>
                <a:off x="3187686" y="5371254"/>
                <a:ext cx="6734128" cy="777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25000" lnSpcReduction="20000"/>
              </a:bodyPr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endParaRPr lang="zh-CN" altLang="zh-CN" sz="500"/>
              </a:p>
            </p:txBody>
          </p:sp>
        </p:grpSp>
        <p:grpSp>
          <p:nvGrpSpPr>
            <p:cNvPr id="22538" name="iśļiďé">
              <a:extLst>
                <a:ext uri="{FF2B5EF4-FFF2-40B4-BE49-F238E27FC236}">
                  <a16:creationId xmlns:a16="http://schemas.microsoft.com/office/drawing/2014/main" id="{40654B68-4829-4A45-A0EC-69F497F60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2866" y="4301201"/>
              <a:ext cx="339584" cy="1230382"/>
              <a:chOff x="-1" y="-1"/>
              <a:chExt cx="254687" cy="922783"/>
            </a:xfrm>
          </p:grpSpPr>
          <p:sp>
            <p:nvSpPr>
              <p:cNvPr id="29" name="íš1îďe">
                <a:extLst>
                  <a:ext uri="{FF2B5EF4-FFF2-40B4-BE49-F238E27FC236}">
                    <a16:creationId xmlns:a16="http://schemas.microsoft.com/office/drawing/2014/main" id="{BF117E7E-35D7-4EC0-A2F4-342DD7729D45}"/>
                  </a:ext>
                </a:extLst>
              </p:cNvPr>
              <p:cNvSpPr/>
              <p:nvPr/>
            </p:nvSpPr>
            <p:spPr>
              <a:xfrm>
                <a:off x="122" y="104"/>
                <a:ext cx="254791" cy="254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>
                <a:normAutofit lnSpcReduction="1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ea typeface="+mn-ea"/>
                </a:endParaRPr>
              </a:p>
            </p:txBody>
          </p:sp>
          <p:sp>
            <p:nvSpPr>
              <p:cNvPr id="43" name="í$lîḋê">
                <a:extLst>
                  <a:ext uri="{FF2B5EF4-FFF2-40B4-BE49-F238E27FC236}">
                    <a16:creationId xmlns:a16="http://schemas.microsoft.com/office/drawing/2014/main" id="{C971F379-9A42-431B-9177-B2B77013D324}"/>
                  </a:ext>
                </a:extLst>
              </p:cNvPr>
              <p:cNvSpPr/>
              <p:nvPr/>
            </p:nvSpPr>
            <p:spPr>
              <a:xfrm>
                <a:off x="40603" y="738247"/>
                <a:ext cx="184545" cy="184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4" extrusionOk="0">
                    <a:moveTo>
                      <a:pt x="21366" y="8174"/>
                    </a:moveTo>
                    <a:cubicBezTo>
                      <a:pt x="21158" y="7927"/>
                      <a:pt x="20936" y="7845"/>
                      <a:pt x="20757" y="7792"/>
                    </a:cubicBezTo>
                    <a:cubicBezTo>
                      <a:pt x="20573" y="7743"/>
                      <a:pt x="20406" y="7730"/>
                      <a:pt x="20230" y="7729"/>
                    </a:cubicBezTo>
                    <a:lnTo>
                      <a:pt x="14163" y="7726"/>
                    </a:lnTo>
                    <a:cubicBezTo>
                      <a:pt x="14106" y="7729"/>
                      <a:pt x="13976" y="7691"/>
                      <a:pt x="13868" y="7607"/>
                    </a:cubicBezTo>
                    <a:cubicBezTo>
                      <a:pt x="13758" y="7525"/>
                      <a:pt x="13687" y="7411"/>
                      <a:pt x="13675" y="7356"/>
                    </a:cubicBezTo>
                    <a:lnTo>
                      <a:pt x="11917" y="1053"/>
                    </a:lnTo>
                    <a:cubicBezTo>
                      <a:pt x="11860" y="855"/>
                      <a:pt x="11796" y="675"/>
                      <a:pt x="11663" y="480"/>
                    </a:cubicBezTo>
                    <a:cubicBezTo>
                      <a:pt x="11543" y="304"/>
                      <a:pt x="11277" y="12"/>
                      <a:pt x="10795" y="0"/>
                    </a:cubicBezTo>
                    <a:cubicBezTo>
                      <a:pt x="10315" y="10"/>
                      <a:pt x="10047" y="303"/>
                      <a:pt x="9927" y="481"/>
                    </a:cubicBezTo>
                    <a:cubicBezTo>
                      <a:pt x="9795" y="677"/>
                      <a:pt x="9730" y="858"/>
                      <a:pt x="9674" y="1056"/>
                    </a:cubicBezTo>
                    <a:lnTo>
                      <a:pt x="7916" y="7355"/>
                    </a:lnTo>
                    <a:cubicBezTo>
                      <a:pt x="7904" y="7411"/>
                      <a:pt x="7833" y="7525"/>
                      <a:pt x="7722" y="7607"/>
                    </a:cubicBezTo>
                    <a:cubicBezTo>
                      <a:pt x="7615" y="7691"/>
                      <a:pt x="7485" y="7729"/>
                      <a:pt x="7429" y="7726"/>
                    </a:cubicBezTo>
                    <a:lnTo>
                      <a:pt x="1361" y="7729"/>
                    </a:lnTo>
                    <a:cubicBezTo>
                      <a:pt x="1126" y="7732"/>
                      <a:pt x="908" y="7748"/>
                      <a:pt x="644" y="7859"/>
                    </a:cubicBezTo>
                    <a:cubicBezTo>
                      <a:pt x="513" y="7917"/>
                      <a:pt x="362" y="8007"/>
                      <a:pt x="226" y="8173"/>
                    </a:cubicBezTo>
                    <a:cubicBezTo>
                      <a:pt x="88" y="8334"/>
                      <a:pt x="-5" y="8584"/>
                      <a:pt x="0" y="8808"/>
                    </a:cubicBezTo>
                    <a:cubicBezTo>
                      <a:pt x="7" y="9167"/>
                      <a:pt x="159" y="9386"/>
                      <a:pt x="283" y="9537"/>
                    </a:cubicBezTo>
                    <a:cubicBezTo>
                      <a:pt x="414" y="9691"/>
                      <a:pt x="553" y="9799"/>
                      <a:pt x="707" y="9902"/>
                    </a:cubicBezTo>
                    <a:lnTo>
                      <a:pt x="5597" y="13118"/>
                    </a:lnTo>
                    <a:cubicBezTo>
                      <a:pt x="5684" y="13155"/>
                      <a:pt x="5838" y="13426"/>
                      <a:pt x="5824" y="13606"/>
                    </a:cubicBezTo>
                    <a:cubicBezTo>
                      <a:pt x="5824" y="13651"/>
                      <a:pt x="5818" y="13688"/>
                      <a:pt x="5810" y="13715"/>
                    </a:cubicBezTo>
                    <a:lnTo>
                      <a:pt x="3909" y="19931"/>
                    </a:lnTo>
                    <a:cubicBezTo>
                      <a:pt x="3856" y="20111"/>
                      <a:pt x="3816" y="20284"/>
                      <a:pt x="3814" y="20496"/>
                    </a:cubicBezTo>
                    <a:cubicBezTo>
                      <a:pt x="3817" y="20674"/>
                      <a:pt x="3838" y="20905"/>
                      <a:pt x="4018" y="21165"/>
                    </a:cubicBezTo>
                    <a:cubicBezTo>
                      <a:pt x="4192" y="21433"/>
                      <a:pt x="4579" y="21600"/>
                      <a:pt x="4842" y="21584"/>
                    </a:cubicBezTo>
                    <a:cubicBezTo>
                      <a:pt x="5342" y="21556"/>
                      <a:pt x="5550" y="21359"/>
                      <a:pt x="5798" y="21172"/>
                    </a:cubicBezTo>
                    <a:lnTo>
                      <a:pt x="10579" y="17109"/>
                    </a:lnTo>
                    <a:cubicBezTo>
                      <a:pt x="10618" y="17073"/>
                      <a:pt x="10718" y="17031"/>
                      <a:pt x="10830" y="17031"/>
                    </a:cubicBezTo>
                    <a:cubicBezTo>
                      <a:pt x="10939" y="17031"/>
                      <a:pt x="11033" y="17069"/>
                      <a:pt x="11072" y="17103"/>
                    </a:cubicBezTo>
                    <a:lnTo>
                      <a:pt x="16111" y="21199"/>
                    </a:lnTo>
                    <a:cubicBezTo>
                      <a:pt x="16360" y="21380"/>
                      <a:pt x="16566" y="21567"/>
                      <a:pt x="17055" y="21593"/>
                    </a:cubicBezTo>
                    <a:cubicBezTo>
                      <a:pt x="17066" y="21594"/>
                      <a:pt x="17078" y="21594"/>
                      <a:pt x="17090" y="21594"/>
                    </a:cubicBezTo>
                    <a:cubicBezTo>
                      <a:pt x="17341" y="21594"/>
                      <a:pt x="17694" y="21442"/>
                      <a:pt x="17866" y="21188"/>
                    </a:cubicBezTo>
                    <a:cubicBezTo>
                      <a:pt x="18050" y="20931"/>
                      <a:pt x="18073" y="20695"/>
                      <a:pt x="18075" y="20521"/>
                    </a:cubicBezTo>
                    <a:cubicBezTo>
                      <a:pt x="18073" y="20293"/>
                      <a:pt x="18027" y="20110"/>
                      <a:pt x="17964" y="19917"/>
                    </a:cubicBezTo>
                    <a:lnTo>
                      <a:pt x="15827" y="13661"/>
                    </a:lnTo>
                    <a:cubicBezTo>
                      <a:pt x="15818" y="13635"/>
                      <a:pt x="15811" y="13597"/>
                      <a:pt x="15811" y="13550"/>
                    </a:cubicBezTo>
                    <a:cubicBezTo>
                      <a:pt x="15799" y="13381"/>
                      <a:pt x="15937" y="13140"/>
                      <a:pt x="16017" y="13106"/>
                    </a:cubicBezTo>
                    <a:lnTo>
                      <a:pt x="20883" y="9902"/>
                    </a:lnTo>
                    <a:cubicBezTo>
                      <a:pt x="21038" y="9799"/>
                      <a:pt x="21176" y="9690"/>
                      <a:pt x="21308" y="9537"/>
                    </a:cubicBezTo>
                    <a:cubicBezTo>
                      <a:pt x="21431" y="9384"/>
                      <a:pt x="21583" y="9166"/>
                      <a:pt x="21590" y="8807"/>
                    </a:cubicBezTo>
                    <a:cubicBezTo>
                      <a:pt x="21595" y="8585"/>
                      <a:pt x="21502" y="8335"/>
                      <a:pt x="21366" y="8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22539" name="î$ļíďè">
              <a:extLst>
                <a:ext uri="{FF2B5EF4-FFF2-40B4-BE49-F238E27FC236}">
                  <a16:creationId xmlns:a16="http://schemas.microsoft.com/office/drawing/2014/main" id="{25580FB4-5877-4F5E-8724-2633C5FA3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2392" y="4301201"/>
              <a:ext cx="339584" cy="1230382"/>
              <a:chOff x="-1" y="-1"/>
              <a:chExt cx="254687" cy="922783"/>
            </a:xfrm>
          </p:grpSpPr>
          <p:sp>
            <p:nvSpPr>
              <p:cNvPr id="27" name="iSḷiḓê">
                <a:extLst>
                  <a:ext uri="{FF2B5EF4-FFF2-40B4-BE49-F238E27FC236}">
                    <a16:creationId xmlns:a16="http://schemas.microsoft.com/office/drawing/2014/main" id="{8685CD0E-3150-4547-A9AF-CE3F557A5A81}"/>
                  </a:ext>
                </a:extLst>
              </p:cNvPr>
              <p:cNvSpPr/>
              <p:nvPr/>
            </p:nvSpPr>
            <p:spPr>
              <a:xfrm>
                <a:off x="-587" y="104"/>
                <a:ext cx="254791" cy="254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>
                <a:normAutofit lnSpcReduction="1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44" name="iṣḻíďê">
                <a:extLst>
                  <a:ext uri="{FF2B5EF4-FFF2-40B4-BE49-F238E27FC236}">
                    <a16:creationId xmlns:a16="http://schemas.microsoft.com/office/drawing/2014/main" id="{1274D057-DA81-4FEC-8AE5-075C46B6203A}"/>
                  </a:ext>
                </a:extLst>
              </p:cNvPr>
              <p:cNvSpPr/>
              <p:nvPr/>
            </p:nvSpPr>
            <p:spPr>
              <a:xfrm>
                <a:off x="39894" y="738247"/>
                <a:ext cx="184545" cy="184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4" extrusionOk="0">
                    <a:moveTo>
                      <a:pt x="21366" y="8174"/>
                    </a:moveTo>
                    <a:cubicBezTo>
                      <a:pt x="21158" y="7927"/>
                      <a:pt x="20936" y="7845"/>
                      <a:pt x="20757" y="7792"/>
                    </a:cubicBezTo>
                    <a:cubicBezTo>
                      <a:pt x="20573" y="7743"/>
                      <a:pt x="20406" y="7730"/>
                      <a:pt x="20230" y="7729"/>
                    </a:cubicBezTo>
                    <a:lnTo>
                      <a:pt x="14163" y="7726"/>
                    </a:lnTo>
                    <a:cubicBezTo>
                      <a:pt x="14106" y="7729"/>
                      <a:pt x="13976" y="7691"/>
                      <a:pt x="13868" y="7607"/>
                    </a:cubicBezTo>
                    <a:cubicBezTo>
                      <a:pt x="13758" y="7525"/>
                      <a:pt x="13687" y="7411"/>
                      <a:pt x="13675" y="7356"/>
                    </a:cubicBezTo>
                    <a:lnTo>
                      <a:pt x="11917" y="1053"/>
                    </a:lnTo>
                    <a:cubicBezTo>
                      <a:pt x="11860" y="855"/>
                      <a:pt x="11796" y="675"/>
                      <a:pt x="11663" y="480"/>
                    </a:cubicBezTo>
                    <a:cubicBezTo>
                      <a:pt x="11543" y="304"/>
                      <a:pt x="11277" y="12"/>
                      <a:pt x="10795" y="0"/>
                    </a:cubicBezTo>
                    <a:cubicBezTo>
                      <a:pt x="10315" y="10"/>
                      <a:pt x="10047" y="303"/>
                      <a:pt x="9927" y="481"/>
                    </a:cubicBezTo>
                    <a:cubicBezTo>
                      <a:pt x="9795" y="677"/>
                      <a:pt x="9730" y="858"/>
                      <a:pt x="9674" y="1056"/>
                    </a:cubicBezTo>
                    <a:lnTo>
                      <a:pt x="7916" y="7355"/>
                    </a:lnTo>
                    <a:cubicBezTo>
                      <a:pt x="7904" y="7411"/>
                      <a:pt x="7833" y="7525"/>
                      <a:pt x="7722" y="7607"/>
                    </a:cubicBezTo>
                    <a:cubicBezTo>
                      <a:pt x="7615" y="7691"/>
                      <a:pt x="7485" y="7729"/>
                      <a:pt x="7429" y="7726"/>
                    </a:cubicBezTo>
                    <a:lnTo>
                      <a:pt x="1361" y="7729"/>
                    </a:lnTo>
                    <a:cubicBezTo>
                      <a:pt x="1126" y="7732"/>
                      <a:pt x="908" y="7748"/>
                      <a:pt x="644" y="7859"/>
                    </a:cubicBezTo>
                    <a:cubicBezTo>
                      <a:pt x="513" y="7917"/>
                      <a:pt x="362" y="8007"/>
                      <a:pt x="226" y="8173"/>
                    </a:cubicBezTo>
                    <a:cubicBezTo>
                      <a:pt x="88" y="8334"/>
                      <a:pt x="-5" y="8584"/>
                      <a:pt x="0" y="8808"/>
                    </a:cubicBezTo>
                    <a:cubicBezTo>
                      <a:pt x="7" y="9167"/>
                      <a:pt x="159" y="9386"/>
                      <a:pt x="283" y="9537"/>
                    </a:cubicBezTo>
                    <a:cubicBezTo>
                      <a:pt x="414" y="9691"/>
                      <a:pt x="553" y="9799"/>
                      <a:pt x="707" y="9902"/>
                    </a:cubicBezTo>
                    <a:lnTo>
                      <a:pt x="5597" y="13118"/>
                    </a:lnTo>
                    <a:cubicBezTo>
                      <a:pt x="5684" y="13155"/>
                      <a:pt x="5838" y="13426"/>
                      <a:pt x="5824" y="13606"/>
                    </a:cubicBezTo>
                    <a:cubicBezTo>
                      <a:pt x="5824" y="13651"/>
                      <a:pt x="5818" y="13688"/>
                      <a:pt x="5810" y="13715"/>
                    </a:cubicBezTo>
                    <a:lnTo>
                      <a:pt x="3909" y="19931"/>
                    </a:lnTo>
                    <a:cubicBezTo>
                      <a:pt x="3856" y="20111"/>
                      <a:pt x="3816" y="20284"/>
                      <a:pt x="3814" y="20496"/>
                    </a:cubicBezTo>
                    <a:cubicBezTo>
                      <a:pt x="3817" y="20674"/>
                      <a:pt x="3838" y="20905"/>
                      <a:pt x="4018" y="21165"/>
                    </a:cubicBezTo>
                    <a:cubicBezTo>
                      <a:pt x="4192" y="21433"/>
                      <a:pt x="4579" y="21600"/>
                      <a:pt x="4842" y="21584"/>
                    </a:cubicBezTo>
                    <a:cubicBezTo>
                      <a:pt x="5342" y="21556"/>
                      <a:pt x="5550" y="21359"/>
                      <a:pt x="5798" y="21172"/>
                    </a:cubicBezTo>
                    <a:lnTo>
                      <a:pt x="10579" y="17109"/>
                    </a:lnTo>
                    <a:cubicBezTo>
                      <a:pt x="10618" y="17073"/>
                      <a:pt x="10718" y="17031"/>
                      <a:pt x="10830" y="17031"/>
                    </a:cubicBezTo>
                    <a:cubicBezTo>
                      <a:pt x="10939" y="17031"/>
                      <a:pt x="11033" y="17069"/>
                      <a:pt x="11072" y="17103"/>
                    </a:cubicBezTo>
                    <a:lnTo>
                      <a:pt x="16111" y="21199"/>
                    </a:lnTo>
                    <a:cubicBezTo>
                      <a:pt x="16360" y="21380"/>
                      <a:pt x="16566" y="21567"/>
                      <a:pt x="17055" y="21593"/>
                    </a:cubicBezTo>
                    <a:cubicBezTo>
                      <a:pt x="17066" y="21594"/>
                      <a:pt x="17078" y="21594"/>
                      <a:pt x="17090" y="21594"/>
                    </a:cubicBezTo>
                    <a:cubicBezTo>
                      <a:pt x="17341" y="21594"/>
                      <a:pt x="17694" y="21442"/>
                      <a:pt x="17866" y="21188"/>
                    </a:cubicBezTo>
                    <a:cubicBezTo>
                      <a:pt x="18050" y="20931"/>
                      <a:pt x="18073" y="20695"/>
                      <a:pt x="18075" y="20521"/>
                    </a:cubicBezTo>
                    <a:cubicBezTo>
                      <a:pt x="18073" y="20293"/>
                      <a:pt x="18027" y="20110"/>
                      <a:pt x="17964" y="19917"/>
                    </a:cubicBezTo>
                    <a:lnTo>
                      <a:pt x="15827" y="13661"/>
                    </a:lnTo>
                    <a:cubicBezTo>
                      <a:pt x="15818" y="13635"/>
                      <a:pt x="15811" y="13597"/>
                      <a:pt x="15811" y="13550"/>
                    </a:cubicBezTo>
                    <a:cubicBezTo>
                      <a:pt x="15799" y="13381"/>
                      <a:pt x="15937" y="13140"/>
                      <a:pt x="16017" y="13106"/>
                    </a:cubicBezTo>
                    <a:lnTo>
                      <a:pt x="20883" y="9902"/>
                    </a:lnTo>
                    <a:cubicBezTo>
                      <a:pt x="21038" y="9799"/>
                      <a:pt x="21176" y="9690"/>
                      <a:pt x="21308" y="9537"/>
                    </a:cubicBezTo>
                    <a:cubicBezTo>
                      <a:pt x="21431" y="9384"/>
                      <a:pt x="21583" y="9166"/>
                      <a:pt x="21590" y="8807"/>
                    </a:cubicBezTo>
                    <a:cubicBezTo>
                      <a:pt x="21595" y="8585"/>
                      <a:pt x="21502" y="8335"/>
                      <a:pt x="21366" y="8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sp>
          <p:nvSpPr>
            <p:cNvPr id="45" name="isliḍê">
              <a:extLst>
                <a:ext uri="{FF2B5EF4-FFF2-40B4-BE49-F238E27FC236}">
                  <a16:creationId xmlns:a16="http://schemas.microsoft.com/office/drawing/2014/main" id="{49D7A2F4-0078-4A3D-BA54-AB4CC4327BDA}"/>
                </a:ext>
              </a:extLst>
            </p:cNvPr>
            <p:cNvSpPr/>
            <p:nvPr/>
          </p:nvSpPr>
          <p:spPr>
            <a:xfrm>
              <a:off x="9675754" y="5285535"/>
              <a:ext cx="246060" cy="24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4" extrusionOk="0">
                  <a:moveTo>
                    <a:pt x="21366" y="8174"/>
                  </a:moveTo>
                  <a:cubicBezTo>
                    <a:pt x="21158" y="7927"/>
                    <a:pt x="20936" y="7845"/>
                    <a:pt x="20757" y="7792"/>
                  </a:cubicBezTo>
                  <a:cubicBezTo>
                    <a:pt x="20573" y="7743"/>
                    <a:pt x="20406" y="7730"/>
                    <a:pt x="20230" y="7729"/>
                  </a:cubicBezTo>
                  <a:lnTo>
                    <a:pt x="14163" y="7726"/>
                  </a:lnTo>
                  <a:cubicBezTo>
                    <a:pt x="14106" y="7729"/>
                    <a:pt x="13976" y="7691"/>
                    <a:pt x="13868" y="7607"/>
                  </a:cubicBezTo>
                  <a:cubicBezTo>
                    <a:pt x="13758" y="7525"/>
                    <a:pt x="13687" y="7411"/>
                    <a:pt x="13675" y="7356"/>
                  </a:cubicBezTo>
                  <a:lnTo>
                    <a:pt x="11917" y="1053"/>
                  </a:lnTo>
                  <a:cubicBezTo>
                    <a:pt x="11860" y="855"/>
                    <a:pt x="11796" y="675"/>
                    <a:pt x="11663" y="480"/>
                  </a:cubicBezTo>
                  <a:cubicBezTo>
                    <a:pt x="11543" y="304"/>
                    <a:pt x="11277" y="12"/>
                    <a:pt x="10795" y="0"/>
                  </a:cubicBezTo>
                  <a:cubicBezTo>
                    <a:pt x="10315" y="10"/>
                    <a:pt x="10047" y="303"/>
                    <a:pt x="9927" y="481"/>
                  </a:cubicBezTo>
                  <a:cubicBezTo>
                    <a:pt x="9795" y="677"/>
                    <a:pt x="9730" y="858"/>
                    <a:pt x="9674" y="1056"/>
                  </a:cubicBezTo>
                  <a:lnTo>
                    <a:pt x="7916" y="7355"/>
                  </a:lnTo>
                  <a:cubicBezTo>
                    <a:pt x="7904" y="7411"/>
                    <a:pt x="7833" y="7525"/>
                    <a:pt x="7722" y="7607"/>
                  </a:cubicBezTo>
                  <a:cubicBezTo>
                    <a:pt x="7615" y="7691"/>
                    <a:pt x="7485" y="7729"/>
                    <a:pt x="7429" y="7726"/>
                  </a:cubicBezTo>
                  <a:lnTo>
                    <a:pt x="1361" y="7729"/>
                  </a:lnTo>
                  <a:cubicBezTo>
                    <a:pt x="1126" y="7732"/>
                    <a:pt x="908" y="7748"/>
                    <a:pt x="644" y="7859"/>
                  </a:cubicBezTo>
                  <a:cubicBezTo>
                    <a:pt x="513" y="7917"/>
                    <a:pt x="362" y="8007"/>
                    <a:pt x="226" y="8173"/>
                  </a:cubicBezTo>
                  <a:cubicBezTo>
                    <a:pt x="88" y="8334"/>
                    <a:pt x="-5" y="8584"/>
                    <a:pt x="0" y="8808"/>
                  </a:cubicBezTo>
                  <a:cubicBezTo>
                    <a:pt x="7" y="9167"/>
                    <a:pt x="159" y="9386"/>
                    <a:pt x="283" y="9537"/>
                  </a:cubicBezTo>
                  <a:cubicBezTo>
                    <a:pt x="414" y="9691"/>
                    <a:pt x="553" y="9799"/>
                    <a:pt x="707" y="9902"/>
                  </a:cubicBezTo>
                  <a:lnTo>
                    <a:pt x="5597" y="13118"/>
                  </a:lnTo>
                  <a:cubicBezTo>
                    <a:pt x="5684" y="13155"/>
                    <a:pt x="5838" y="13426"/>
                    <a:pt x="5824" y="13606"/>
                  </a:cubicBezTo>
                  <a:cubicBezTo>
                    <a:pt x="5824" y="13651"/>
                    <a:pt x="5818" y="13688"/>
                    <a:pt x="5810" y="13715"/>
                  </a:cubicBezTo>
                  <a:lnTo>
                    <a:pt x="3909" y="19931"/>
                  </a:lnTo>
                  <a:cubicBezTo>
                    <a:pt x="3856" y="20111"/>
                    <a:pt x="3816" y="20284"/>
                    <a:pt x="3814" y="20496"/>
                  </a:cubicBezTo>
                  <a:cubicBezTo>
                    <a:pt x="3817" y="20674"/>
                    <a:pt x="3838" y="20905"/>
                    <a:pt x="4018" y="21165"/>
                  </a:cubicBezTo>
                  <a:cubicBezTo>
                    <a:pt x="4192" y="21433"/>
                    <a:pt x="4579" y="21600"/>
                    <a:pt x="4842" y="21584"/>
                  </a:cubicBezTo>
                  <a:cubicBezTo>
                    <a:pt x="5342" y="21556"/>
                    <a:pt x="5550" y="21359"/>
                    <a:pt x="5798" y="21172"/>
                  </a:cubicBezTo>
                  <a:lnTo>
                    <a:pt x="10579" y="17109"/>
                  </a:lnTo>
                  <a:cubicBezTo>
                    <a:pt x="10618" y="17073"/>
                    <a:pt x="10718" y="17031"/>
                    <a:pt x="10830" y="17031"/>
                  </a:cubicBezTo>
                  <a:cubicBezTo>
                    <a:pt x="10939" y="17031"/>
                    <a:pt x="11033" y="17069"/>
                    <a:pt x="11072" y="17103"/>
                  </a:cubicBezTo>
                  <a:lnTo>
                    <a:pt x="16111" y="21199"/>
                  </a:lnTo>
                  <a:cubicBezTo>
                    <a:pt x="16360" y="21380"/>
                    <a:pt x="16566" y="21567"/>
                    <a:pt x="17055" y="21593"/>
                  </a:cubicBezTo>
                  <a:cubicBezTo>
                    <a:pt x="17066" y="21594"/>
                    <a:pt x="17078" y="21594"/>
                    <a:pt x="17090" y="21594"/>
                  </a:cubicBezTo>
                  <a:cubicBezTo>
                    <a:pt x="17341" y="21594"/>
                    <a:pt x="17694" y="21442"/>
                    <a:pt x="17866" y="21188"/>
                  </a:cubicBezTo>
                  <a:cubicBezTo>
                    <a:pt x="18050" y="20931"/>
                    <a:pt x="18073" y="20695"/>
                    <a:pt x="18075" y="20521"/>
                  </a:cubicBezTo>
                  <a:cubicBezTo>
                    <a:pt x="18073" y="20293"/>
                    <a:pt x="18027" y="20110"/>
                    <a:pt x="17964" y="19917"/>
                  </a:cubicBezTo>
                  <a:lnTo>
                    <a:pt x="15827" y="13661"/>
                  </a:lnTo>
                  <a:cubicBezTo>
                    <a:pt x="15818" y="13635"/>
                    <a:pt x="15811" y="13597"/>
                    <a:pt x="15811" y="13550"/>
                  </a:cubicBezTo>
                  <a:cubicBezTo>
                    <a:pt x="15799" y="13381"/>
                    <a:pt x="15937" y="13140"/>
                    <a:pt x="16017" y="13106"/>
                  </a:cubicBezTo>
                  <a:lnTo>
                    <a:pt x="20883" y="9902"/>
                  </a:lnTo>
                  <a:cubicBezTo>
                    <a:pt x="21038" y="9799"/>
                    <a:pt x="21176" y="9690"/>
                    <a:pt x="21308" y="9537"/>
                  </a:cubicBezTo>
                  <a:cubicBezTo>
                    <a:pt x="21431" y="9384"/>
                    <a:pt x="21583" y="9166"/>
                    <a:pt x="21590" y="8807"/>
                  </a:cubicBezTo>
                  <a:cubicBezTo>
                    <a:pt x="21595" y="8585"/>
                    <a:pt x="21502" y="8335"/>
                    <a:pt x="21366" y="81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>
              <a:normAutofit fontScale="62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22541" name="iślíḑe">
              <a:extLst>
                <a:ext uri="{FF2B5EF4-FFF2-40B4-BE49-F238E27FC236}">
                  <a16:creationId xmlns:a16="http://schemas.microsoft.com/office/drawing/2014/main" id="{2398406A-772A-48B5-9E02-5BBCD894A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100" y="1431303"/>
              <a:ext cx="6615067" cy="85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>
                  <a:latin typeface="微软雅黑" panose="020B0503020204020204" pitchFamily="34" charset="-122"/>
                </a:rPr>
                <a:t>第一，按照“</a:t>
              </a:r>
              <a:r>
                <a:rPr lang="en-US" altLang="zh-CN">
                  <a:latin typeface="微软雅黑" panose="020B0503020204020204" pitchFamily="34" charset="-122"/>
                </a:rPr>
                <a:t>1+N</a:t>
              </a:r>
              <a:r>
                <a:rPr lang="zh-CN" altLang="zh-CN">
                  <a:latin typeface="微软雅黑" panose="020B0503020204020204" pitchFamily="34" charset="-122"/>
                </a:rPr>
                <a:t>”结构</a:t>
              </a:r>
              <a:r>
                <a:rPr lang="zh-CN" altLang="en-US">
                  <a:latin typeface="微软雅黑" panose="020B0503020204020204" pitchFamily="34" charset="-122"/>
                </a:rPr>
                <a:t>。</a:t>
              </a:r>
              <a:endParaRPr lang="zh-CN" altLang="zh-CN">
                <a:latin typeface="微软雅黑" panose="020B0503020204020204" pitchFamily="34" charset="-122"/>
              </a:endParaRPr>
            </a:p>
          </p:txBody>
        </p:sp>
        <p:sp>
          <p:nvSpPr>
            <p:cNvPr id="22542" name="ïṡḷïḍè">
              <a:extLst>
                <a:ext uri="{FF2B5EF4-FFF2-40B4-BE49-F238E27FC236}">
                  <a16:creationId xmlns:a16="http://schemas.microsoft.com/office/drawing/2014/main" id="{462B842E-D008-4580-A9CF-C39EC9FB4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939" y="2374225"/>
              <a:ext cx="8810563" cy="144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zh-CN" sz="1800"/>
                <a:t>         </a:t>
              </a:r>
              <a:r>
                <a:rPr lang="zh-CN" altLang="zh-CN" sz="2000">
                  <a:latin typeface="微软雅黑" panose="020B0503020204020204" pitchFamily="34" charset="-122"/>
                </a:rPr>
                <a:t>每个学院建成至少一个省级科研平台</a:t>
              </a:r>
              <a:r>
                <a:rPr lang="en-US" altLang="zh-CN" sz="2000">
                  <a:latin typeface="微软雅黑" panose="020B0503020204020204" pitchFamily="34" charset="-122"/>
                </a:rPr>
                <a:t>+N</a:t>
              </a:r>
              <a:r>
                <a:rPr lang="zh-CN" altLang="zh-CN" sz="2000">
                  <a:latin typeface="微软雅黑" panose="020B0503020204020204" pitchFamily="34" charset="-122"/>
                </a:rPr>
                <a:t>个校级科研平台，已有省级平台的争取建成一个国家（部）级科研平台或分中心</a:t>
              </a:r>
              <a:r>
                <a:rPr lang="en-US" altLang="zh-CN" sz="2000">
                  <a:latin typeface="微软雅黑" panose="020B0503020204020204" pitchFamily="34" charset="-122"/>
                </a:rPr>
                <a:t>+N</a:t>
              </a:r>
              <a:r>
                <a:rPr lang="zh-CN" altLang="zh-CN" sz="2000">
                  <a:latin typeface="微软雅黑" panose="020B0503020204020204" pitchFamily="34" charset="-122"/>
                </a:rPr>
                <a:t>个其他科研平台。</a:t>
              </a:r>
              <a:endParaRPr lang="en-US" altLang="zh-CN" sz="200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531" name="组合 34">
            <a:extLst>
              <a:ext uri="{FF2B5EF4-FFF2-40B4-BE49-F238E27FC236}">
                <a16:creationId xmlns:a16="http://schemas.microsoft.com/office/drawing/2014/main" id="{E9309429-23F0-4C10-9303-899FC0E17D4F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22533" name="组合 36">
              <a:extLst>
                <a:ext uri="{FF2B5EF4-FFF2-40B4-BE49-F238E27FC236}">
                  <a16:creationId xmlns:a16="http://schemas.microsoft.com/office/drawing/2014/main" id="{16279BF9-075F-45AC-9547-7B4D644E3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22535" name="图片 38">
                <a:extLst>
                  <a:ext uri="{FF2B5EF4-FFF2-40B4-BE49-F238E27FC236}">
                    <a16:creationId xmlns:a16="http://schemas.microsoft.com/office/drawing/2014/main" id="{B971E5C5-7B26-4BDE-9992-059652C0E4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6" name="文本框 39">
                <a:extLst>
                  <a:ext uri="{FF2B5EF4-FFF2-40B4-BE49-F238E27FC236}">
                    <a16:creationId xmlns:a16="http://schemas.microsoft.com/office/drawing/2014/main" id="{0D9679ED-93FA-4310-91F9-2EB06B3DC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22534" name="文本框 37">
              <a:extLst>
                <a:ext uri="{FF2B5EF4-FFF2-40B4-BE49-F238E27FC236}">
                  <a16:creationId xmlns:a16="http://schemas.microsoft.com/office/drawing/2014/main" id="{A0271B87-7449-4E54-A8EA-BDCB4E33A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sp>
        <p:nvSpPr>
          <p:cNvPr id="41" name="iṧlîďe">
            <a:extLst>
              <a:ext uri="{FF2B5EF4-FFF2-40B4-BE49-F238E27FC236}">
                <a16:creationId xmlns:a16="http://schemas.microsoft.com/office/drawing/2014/main" id="{11D6F66D-226A-4326-ABEE-D135B5AEC1A7}"/>
              </a:ext>
            </a:extLst>
          </p:cNvPr>
          <p:cNvSpPr/>
          <p:nvPr/>
        </p:nvSpPr>
        <p:spPr bwMode="auto">
          <a:xfrm>
            <a:off x="1462088" y="2868613"/>
            <a:ext cx="358775" cy="358775"/>
          </a:xfrm>
          <a:custGeom>
            <a:avLst/>
            <a:gdLst>
              <a:gd name="connsiteX0" fmla="*/ 177088 w 577759"/>
              <a:gd name="connsiteY0" fmla="*/ 396051 h 577432"/>
              <a:gd name="connsiteX1" fmla="*/ 185388 w 577759"/>
              <a:gd name="connsiteY1" fmla="*/ 400653 h 577432"/>
              <a:gd name="connsiteX2" fmla="*/ 178010 w 577759"/>
              <a:gd name="connsiteY2" fmla="*/ 436543 h 577432"/>
              <a:gd name="connsiteX3" fmla="*/ 184466 w 577759"/>
              <a:gd name="connsiteY3" fmla="*/ 440224 h 577432"/>
              <a:gd name="connsiteX4" fmla="*/ 186310 w 577759"/>
              <a:gd name="connsiteY4" fmla="*/ 442985 h 577432"/>
              <a:gd name="connsiteX5" fmla="*/ 201988 w 577759"/>
              <a:gd name="connsiteY5" fmla="*/ 452188 h 577432"/>
              <a:gd name="connsiteX6" fmla="*/ 204755 w 577759"/>
              <a:gd name="connsiteY6" fmla="*/ 458630 h 577432"/>
              <a:gd name="connsiteX7" fmla="*/ 274843 w 577759"/>
              <a:gd name="connsiteY7" fmla="*/ 460470 h 577432"/>
              <a:gd name="connsiteX8" fmla="*/ 274843 w 577759"/>
              <a:gd name="connsiteY8" fmla="*/ 480716 h 577432"/>
              <a:gd name="connsiteX9" fmla="*/ 206599 w 577759"/>
              <a:gd name="connsiteY9" fmla="*/ 478876 h 577432"/>
              <a:gd name="connsiteX10" fmla="*/ 194610 w 577759"/>
              <a:gd name="connsiteY10" fmla="*/ 481636 h 577432"/>
              <a:gd name="connsiteX11" fmla="*/ 183544 w 577759"/>
              <a:gd name="connsiteY11" fmla="*/ 473354 h 577432"/>
              <a:gd name="connsiteX12" fmla="*/ 183544 w 577759"/>
              <a:gd name="connsiteY12" fmla="*/ 466912 h 577432"/>
              <a:gd name="connsiteX13" fmla="*/ 178933 w 577759"/>
              <a:gd name="connsiteY13" fmla="*/ 474274 h 577432"/>
              <a:gd name="connsiteX14" fmla="*/ 161410 w 577759"/>
              <a:gd name="connsiteY14" fmla="*/ 465992 h 577432"/>
              <a:gd name="connsiteX15" fmla="*/ 162333 w 577759"/>
              <a:gd name="connsiteY15" fmla="*/ 464151 h 577432"/>
              <a:gd name="connsiteX16" fmla="*/ 163255 w 577759"/>
              <a:gd name="connsiteY16" fmla="*/ 460470 h 577432"/>
              <a:gd name="connsiteX17" fmla="*/ 156799 w 577759"/>
              <a:gd name="connsiteY17" fmla="*/ 466912 h 577432"/>
              <a:gd name="connsiteX18" fmla="*/ 140199 w 577759"/>
              <a:gd name="connsiteY18" fmla="*/ 456789 h 577432"/>
              <a:gd name="connsiteX19" fmla="*/ 154033 w 577759"/>
              <a:gd name="connsiteY19" fmla="*/ 435623 h 577432"/>
              <a:gd name="connsiteX20" fmla="*/ 103311 w 577759"/>
              <a:gd name="connsiteY20" fmla="*/ 495441 h 577432"/>
              <a:gd name="connsiteX21" fmla="*/ 85789 w 577759"/>
              <a:gd name="connsiteY21" fmla="*/ 485318 h 577432"/>
              <a:gd name="connsiteX22" fmla="*/ 143888 w 577759"/>
              <a:gd name="connsiteY22" fmla="*/ 417217 h 577432"/>
              <a:gd name="connsiteX23" fmla="*/ 177088 w 577759"/>
              <a:gd name="connsiteY23" fmla="*/ 396051 h 577432"/>
              <a:gd name="connsiteX24" fmla="*/ 326592 w 577759"/>
              <a:gd name="connsiteY24" fmla="*/ 382185 h 577432"/>
              <a:gd name="connsiteX25" fmla="*/ 324748 w 577759"/>
              <a:gd name="connsiteY25" fmla="*/ 412582 h 577432"/>
              <a:gd name="connsiteX26" fmla="*/ 340423 w 577759"/>
              <a:gd name="connsiteY26" fmla="*/ 420871 h 577432"/>
              <a:gd name="connsiteX27" fmla="*/ 355177 w 577759"/>
              <a:gd name="connsiteY27" fmla="*/ 430082 h 577432"/>
              <a:gd name="connsiteX28" fmla="*/ 380995 w 577759"/>
              <a:gd name="connsiteY28" fmla="*/ 413503 h 577432"/>
              <a:gd name="connsiteX29" fmla="*/ 356099 w 577759"/>
              <a:gd name="connsiteY29" fmla="*/ 393238 h 577432"/>
              <a:gd name="connsiteX30" fmla="*/ 326592 w 577759"/>
              <a:gd name="connsiteY30" fmla="*/ 382185 h 577432"/>
              <a:gd name="connsiteX31" fmla="*/ 125443 w 577759"/>
              <a:gd name="connsiteY31" fmla="*/ 299294 h 577432"/>
              <a:gd name="connsiteX32" fmla="*/ 224189 w 577759"/>
              <a:gd name="connsiteY32" fmla="*/ 299294 h 577432"/>
              <a:gd name="connsiteX33" fmla="*/ 250029 w 577759"/>
              <a:gd name="connsiteY33" fmla="*/ 326015 h 577432"/>
              <a:gd name="connsiteX34" fmla="*/ 224189 w 577759"/>
              <a:gd name="connsiteY34" fmla="*/ 351815 h 577432"/>
              <a:gd name="connsiteX35" fmla="*/ 125443 w 577759"/>
              <a:gd name="connsiteY35" fmla="*/ 351815 h 577432"/>
              <a:gd name="connsiteX36" fmla="*/ 98680 w 577759"/>
              <a:gd name="connsiteY36" fmla="*/ 326015 h 577432"/>
              <a:gd name="connsiteX37" fmla="*/ 125443 w 577759"/>
              <a:gd name="connsiteY37" fmla="*/ 299294 h 577432"/>
              <a:gd name="connsiteX38" fmla="*/ 125436 w 577759"/>
              <a:gd name="connsiteY38" fmla="*/ 200762 h 577432"/>
              <a:gd name="connsiteX39" fmla="*/ 321952 w 577759"/>
              <a:gd name="connsiteY39" fmla="*/ 200762 h 577432"/>
              <a:gd name="connsiteX40" fmla="*/ 348708 w 577759"/>
              <a:gd name="connsiteY40" fmla="*/ 227483 h 577432"/>
              <a:gd name="connsiteX41" fmla="*/ 321952 w 577759"/>
              <a:gd name="connsiteY41" fmla="*/ 253283 h 577432"/>
              <a:gd name="connsiteX42" fmla="*/ 125436 w 577759"/>
              <a:gd name="connsiteY42" fmla="*/ 253283 h 577432"/>
              <a:gd name="connsiteX43" fmla="*/ 98680 w 577759"/>
              <a:gd name="connsiteY43" fmla="*/ 227483 h 577432"/>
              <a:gd name="connsiteX44" fmla="*/ 125436 w 577759"/>
              <a:gd name="connsiteY44" fmla="*/ 200762 h 577432"/>
              <a:gd name="connsiteX45" fmla="*/ 125436 w 577759"/>
              <a:gd name="connsiteY45" fmla="*/ 103118 h 577432"/>
              <a:gd name="connsiteX46" fmla="*/ 321952 w 577759"/>
              <a:gd name="connsiteY46" fmla="*/ 103118 h 577432"/>
              <a:gd name="connsiteX47" fmla="*/ 348708 w 577759"/>
              <a:gd name="connsiteY47" fmla="*/ 128918 h 577432"/>
              <a:gd name="connsiteX48" fmla="*/ 321952 w 577759"/>
              <a:gd name="connsiteY48" fmla="*/ 155639 h 577432"/>
              <a:gd name="connsiteX49" fmla="*/ 125436 w 577759"/>
              <a:gd name="connsiteY49" fmla="*/ 155639 h 577432"/>
              <a:gd name="connsiteX50" fmla="*/ 98680 w 577759"/>
              <a:gd name="connsiteY50" fmla="*/ 128918 h 577432"/>
              <a:gd name="connsiteX51" fmla="*/ 125436 w 577759"/>
              <a:gd name="connsiteY51" fmla="*/ 103118 h 577432"/>
              <a:gd name="connsiteX52" fmla="*/ 497753 w 577759"/>
              <a:gd name="connsiteY52" fmla="*/ 64639 h 577432"/>
              <a:gd name="connsiteX53" fmla="*/ 537748 w 577759"/>
              <a:gd name="connsiteY53" fmla="*/ 78225 h 577432"/>
              <a:gd name="connsiteX54" fmla="*/ 577398 w 577759"/>
              <a:gd name="connsiteY54" fmla="*/ 121516 h 577432"/>
              <a:gd name="connsiteX55" fmla="*/ 575554 w 577759"/>
              <a:gd name="connsiteY55" fmla="*/ 130727 h 577432"/>
              <a:gd name="connsiteX56" fmla="*/ 411424 w 577759"/>
              <a:gd name="connsiteY56" fmla="*/ 415345 h 577432"/>
              <a:gd name="connsiteX57" fmla="*/ 407735 w 577759"/>
              <a:gd name="connsiteY57" fmla="*/ 419029 h 577432"/>
              <a:gd name="connsiteX58" fmla="*/ 321982 w 577759"/>
              <a:gd name="connsiteY58" fmla="*/ 476137 h 577432"/>
              <a:gd name="connsiteX59" fmla="*/ 308151 w 577759"/>
              <a:gd name="connsiteY59" fmla="*/ 476137 h 577432"/>
              <a:gd name="connsiteX60" fmla="*/ 301696 w 577759"/>
              <a:gd name="connsiteY60" fmla="*/ 464163 h 577432"/>
              <a:gd name="connsiteX61" fmla="*/ 307229 w 577759"/>
              <a:gd name="connsiteY61" fmla="*/ 361921 h 577432"/>
              <a:gd name="connsiteX62" fmla="*/ 309073 w 577759"/>
              <a:gd name="connsiteY62" fmla="*/ 355473 h 577432"/>
              <a:gd name="connsiteX63" fmla="*/ 473203 w 577759"/>
              <a:gd name="connsiteY63" fmla="*/ 71777 h 577432"/>
              <a:gd name="connsiteX64" fmla="*/ 480580 w 577759"/>
              <a:gd name="connsiteY64" fmla="*/ 66250 h 577432"/>
              <a:gd name="connsiteX65" fmla="*/ 497753 w 577759"/>
              <a:gd name="connsiteY65" fmla="*/ 64639 h 577432"/>
              <a:gd name="connsiteX66" fmla="*/ 26751 w 577759"/>
              <a:gd name="connsiteY66" fmla="*/ 0 h 577432"/>
              <a:gd name="connsiteX67" fmla="*/ 420637 w 577759"/>
              <a:gd name="connsiteY67" fmla="*/ 0 h 577432"/>
              <a:gd name="connsiteX68" fmla="*/ 447388 w 577759"/>
              <a:gd name="connsiteY68" fmla="*/ 25786 h 577432"/>
              <a:gd name="connsiteX69" fmla="*/ 447388 w 577759"/>
              <a:gd name="connsiteY69" fmla="*/ 65387 h 577432"/>
              <a:gd name="connsiteX70" fmla="*/ 394808 w 577759"/>
              <a:gd name="connsiteY70" fmla="*/ 156560 h 577432"/>
              <a:gd name="connsiteX71" fmla="*/ 394808 w 577759"/>
              <a:gd name="connsiteY71" fmla="*/ 52494 h 577432"/>
              <a:gd name="connsiteX72" fmla="*/ 52580 w 577759"/>
              <a:gd name="connsiteY72" fmla="*/ 52494 h 577432"/>
              <a:gd name="connsiteX73" fmla="*/ 52580 w 577759"/>
              <a:gd name="connsiteY73" fmla="*/ 524938 h 577432"/>
              <a:gd name="connsiteX74" fmla="*/ 394808 w 577759"/>
              <a:gd name="connsiteY74" fmla="*/ 524938 h 577432"/>
              <a:gd name="connsiteX75" fmla="*/ 394808 w 577759"/>
              <a:gd name="connsiteY75" fmla="*/ 459551 h 577432"/>
              <a:gd name="connsiteX76" fmla="*/ 422482 w 577759"/>
              <a:gd name="connsiteY76" fmla="*/ 441132 h 577432"/>
              <a:gd name="connsiteX77" fmla="*/ 434474 w 577759"/>
              <a:gd name="connsiteY77" fmla="*/ 428239 h 577432"/>
              <a:gd name="connsiteX78" fmla="*/ 447388 w 577759"/>
              <a:gd name="connsiteY78" fmla="*/ 406137 h 577432"/>
              <a:gd name="connsiteX79" fmla="*/ 447388 w 577759"/>
              <a:gd name="connsiteY79" fmla="*/ 550725 h 577432"/>
              <a:gd name="connsiteX80" fmla="*/ 420637 w 577759"/>
              <a:gd name="connsiteY80" fmla="*/ 577432 h 577432"/>
              <a:gd name="connsiteX81" fmla="*/ 26751 w 577759"/>
              <a:gd name="connsiteY81" fmla="*/ 577432 h 577432"/>
              <a:gd name="connsiteX82" fmla="*/ 0 w 577759"/>
              <a:gd name="connsiteY82" fmla="*/ 550725 h 577432"/>
              <a:gd name="connsiteX83" fmla="*/ 0 w 577759"/>
              <a:gd name="connsiteY83" fmla="*/ 25786 h 577432"/>
              <a:gd name="connsiteX84" fmla="*/ 26751 w 577759"/>
              <a:gd name="connsiteY84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77759" h="577432">
                <a:moveTo>
                  <a:pt x="177088" y="396051"/>
                </a:moveTo>
                <a:cubicBezTo>
                  <a:pt x="179855" y="396051"/>
                  <a:pt x="183544" y="397892"/>
                  <a:pt x="185388" y="400653"/>
                </a:cubicBezTo>
                <a:cubicBezTo>
                  <a:pt x="189999" y="411696"/>
                  <a:pt x="185388" y="423659"/>
                  <a:pt x="178010" y="436543"/>
                </a:cubicBezTo>
                <a:cubicBezTo>
                  <a:pt x="180777" y="436543"/>
                  <a:pt x="182621" y="438384"/>
                  <a:pt x="184466" y="440224"/>
                </a:cubicBezTo>
                <a:cubicBezTo>
                  <a:pt x="185388" y="441145"/>
                  <a:pt x="185388" y="442065"/>
                  <a:pt x="186310" y="442985"/>
                </a:cubicBezTo>
                <a:cubicBezTo>
                  <a:pt x="191844" y="442065"/>
                  <a:pt x="197377" y="444826"/>
                  <a:pt x="201988" y="452188"/>
                </a:cubicBezTo>
                <a:cubicBezTo>
                  <a:pt x="203832" y="454949"/>
                  <a:pt x="204755" y="456789"/>
                  <a:pt x="204755" y="458630"/>
                </a:cubicBezTo>
                <a:cubicBezTo>
                  <a:pt x="229654" y="454028"/>
                  <a:pt x="249943" y="460470"/>
                  <a:pt x="274843" y="460470"/>
                </a:cubicBezTo>
                <a:cubicBezTo>
                  <a:pt x="287754" y="460470"/>
                  <a:pt x="287754" y="480716"/>
                  <a:pt x="274843" y="480716"/>
                </a:cubicBezTo>
                <a:cubicBezTo>
                  <a:pt x="253632" y="480716"/>
                  <a:pt x="226888" y="468753"/>
                  <a:pt x="206599" y="478876"/>
                </a:cubicBezTo>
                <a:cubicBezTo>
                  <a:pt x="202910" y="480716"/>
                  <a:pt x="198299" y="483477"/>
                  <a:pt x="194610" y="481636"/>
                </a:cubicBezTo>
                <a:cubicBezTo>
                  <a:pt x="189999" y="479796"/>
                  <a:pt x="184466" y="478876"/>
                  <a:pt x="183544" y="473354"/>
                </a:cubicBezTo>
                <a:cubicBezTo>
                  <a:pt x="183544" y="470593"/>
                  <a:pt x="183544" y="468753"/>
                  <a:pt x="183544" y="466912"/>
                </a:cubicBezTo>
                <a:cubicBezTo>
                  <a:pt x="181699" y="469673"/>
                  <a:pt x="180777" y="471513"/>
                  <a:pt x="178933" y="474274"/>
                </a:cubicBezTo>
                <a:cubicBezTo>
                  <a:pt x="173399" y="482557"/>
                  <a:pt x="156799" y="477035"/>
                  <a:pt x="161410" y="465992"/>
                </a:cubicBezTo>
                <a:cubicBezTo>
                  <a:pt x="161410" y="465992"/>
                  <a:pt x="161410" y="465072"/>
                  <a:pt x="162333" y="464151"/>
                </a:cubicBezTo>
                <a:cubicBezTo>
                  <a:pt x="162333" y="462311"/>
                  <a:pt x="163255" y="461391"/>
                  <a:pt x="163255" y="460470"/>
                </a:cubicBezTo>
                <a:cubicBezTo>
                  <a:pt x="161410" y="462311"/>
                  <a:pt x="158644" y="464151"/>
                  <a:pt x="156799" y="466912"/>
                </a:cubicBezTo>
                <a:cubicBezTo>
                  <a:pt x="150344" y="477035"/>
                  <a:pt x="132822" y="467832"/>
                  <a:pt x="140199" y="456789"/>
                </a:cubicBezTo>
                <a:cubicBezTo>
                  <a:pt x="144811" y="449427"/>
                  <a:pt x="149422" y="442985"/>
                  <a:pt x="154033" y="435623"/>
                </a:cubicBezTo>
                <a:cubicBezTo>
                  <a:pt x="135588" y="454028"/>
                  <a:pt x="118988" y="474274"/>
                  <a:pt x="103311" y="495441"/>
                </a:cubicBezTo>
                <a:cubicBezTo>
                  <a:pt x="95011" y="504643"/>
                  <a:pt x="78411" y="495441"/>
                  <a:pt x="85789" y="485318"/>
                </a:cubicBezTo>
                <a:cubicBezTo>
                  <a:pt x="104233" y="462311"/>
                  <a:pt x="122677" y="438384"/>
                  <a:pt x="143888" y="417217"/>
                </a:cubicBezTo>
                <a:cubicBezTo>
                  <a:pt x="152188" y="408935"/>
                  <a:pt x="163255" y="396051"/>
                  <a:pt x="177088" y="396051"/>
                </a:cubicBezTo>
                <a:close/>
                <a:moveTo>
                  <a:pt x="326592" y="382185"/>
                </a:moveTo>
                <a:lnTo>
                  <a:pt x="324748" y="412582"/>
                </a:lnTo>
                <a:cubicBezTo>
                  <a:pt x="329358" y="414424"/>
                  <a:pt x="334891" y="417187"/>
                  <a:pt x="340423" y="420871"/>
                </a:cubicBezTo>
                <a:cubicBezTo>
                  <a:pt x="345956" y="423635"/>
                  <a:pt x="350566" y="427319"/>
                  <a:pt x="355177" y="430082"/>
                </a:cubicBezTo>
                <a:lnTo>
                  <a:pt x="380995" y="413503"/>
                </a:lnTo>
                <a:cubicBezTo>
                  <a:pt x="376385" y="407976"/>
                  <a:pt x="369008" y="400607"/>
                  <a:pt x="356099" y="393238"/>
                </a:cubicBezTo>
                <a:cubicBezTo>
                  <a:pt x="343190" y="385869"/>
                  <a:pt x="333047" y="383106"/>
                  <a:pt x="326592" y="382185"/>
                </a:cubicBezTo>
                <a:close/>
                <a:moveTo>
                  <a:pt x="125443" y="299294"/>
                </a:moveTo>
                <a:lnTo>
                  <a:pt x="224189" y="299294"/>
                </a:lnTo>
                <a:cubicBezTo>
                  <a:pt x="238032" y="299294"/>
                  <a:pt x="250029" y="311272"/>
                  <a:pt x="250029" y="326015"/>
                </a:cubicBezTo>
                <a:cubicBezTo>
                  <a:pt x="250029" y="339836"/>
                  <a:pt x="238032" y="351815"/>
                  <a:pt x="224189" y="351815"/>
                </a:cubicBezTo>
                <a:lnTo>
                  <a:pt x="125443" y="351815"/>
                </a:lnTo>
                <a:cubicBezTo>
                  <a:pt x="110677" y="351815"/>
                  <a:pt x="98680" y="339836"/>
                  <a:pt x="98680" y="326015"/>
                </a:cubicBezTo>
                <a:cubicBezTo>
                  <a:pt x="98680" y="311272"/>
                  <a:pt x="110677" y="299294"/>
                  <a:pt x="125443" y="299294"/>
                </a:cubicBezTo>
                <a:close/>
                <a:moveTo>
                  <a:pt x="125436" y="200762"/>
                </a:moveTo>
                <a:lnTo>
                  <a:pt x="321952" y="200762"/>
                </a:lnTo>
                <a:cubicBezTo>
                  <a:pt x="336714" y="200762"/>
                  <a:pt x="348708" y="212740"/>
                  <a:pt x="348708" y="227483"/>
                </a:cubicBezTo>
                <a:cubicBezTo>
                  <a:pt x="348708" y="242226"/>
                  <a:pt x="336714" y="253283"/>
                  <a:pt x="321952" y="253283"/>
                </a:cubicBezTo>
                <a:lnTo>
                  <a:pt x="125436" y="253283"/>
                </a:lnTo>
                <a:cubicBezTo>
                  <a:pt x="110674" y="253283"/>
                  <a:pt x="98680" y="242226"/>
                  <a:pt x="98680" y="227483"/>
                </a:cubicBezTo>
                <a:cubicBezTo>
                  <a:pt x="98680" y="212740"/>
                  <a:pt x="110674" y="200762"/>
                  <a:pt x="125436" y="200762"/>
                </a:cubicBezTo>
                <a:close/>
                <a:moveTo>
                  <a:pt x="125436" y="103118"/>
                </a:moveTo>
                <a:lnTo>
                  <a:pt x="321952" y="103118"/>
                </a:lnTo>
                <a:cubicBezTo>
                  <a:pt x="336714" y="103118"/>
                  <a:pt x="348708" y="114175"/>
                  <a:pt x="348708" y="128918"/>
                </a:cubicBezTo>
                <a:cubicBezTo>
                  <a:pt x="348708" y="143660"/>
                  <a:pt x="336714" y="155639"/>
                  <a:pt x="321952" y="155639"/>
                </a:cubicBezTo>
                <a:lnTo>
                  <a:pt x="125436" y="155639"/>
                </a:lnTo>
                <a:cubicBezTo>
                  <a:pt x="110674" y="155639"/>
                  <a:pt x="98680" y="143660"/>
                  <a:pt x="98680" y="128918"/>
                </a:cubicBezTo>
                <a:cubicBezTo>
                  <a:pt x="98680" y="114175"/>
                  <a:pt x="110674" y="103118"/>
                  <a:pt x="125436" y="103118"/>
                </a:cubicBezTo>
                <a:close/>
                <a:moveTo>
                  <a:pt x="497753" y="64639"/>
                </a:moveTo>
                <a:cubicBezTo>
                  <a:pt x="507550" y="65329"/>
                  <a:pt x="521151" y="68553"/>
                  <a:pt x="537748" y="78225"/>
                </a:cubicBezTo>
                <a:cubicBezTo>
                  <a:pt x="570943" y="97568"/>
                  <a:pt x="576476" y="118753"/>
                  <a:pt x="577398" y="121516"/>
                </a:cubicBezTo>
                <a:cubicBezTo>
                  <a:pt x="578320" y="124279"/>
                  <a:pt x="577398" y="127964"/>
                  <a:pt x="575554" y="130727"/>
                </a:cubicBezTo>
                <a:lnTo>
                  <a:pt x="411424" y="415345"/>
                </a:lnTo>
                <a:cubicBezTo>
                  <a:pt x="410501" y="416266"/>
                  <a:pt x="409579" y="418108"/>
                  <a:pt x="407735" y="419029"/>
                </a:cubicBezTo>
                <a:lnTo>
                  <a:pt x="321982" y="476137"/>
                </a:lnTo>
                <a:cubicBezTo>
                  <a:pt x="317371" y="478900"/>
                  <a:pt x="312761" y="478900"/>
                  <a:pt x="308151" y="476137"/>
                </a:cubicBezTo>
                <a:cubicBezTo>
                  <a:pt x="303540" y="473374"/>
                  <a:pt x="300774" y="468768"/>
                  <a:pt x="301696" y="464163"/>
                </a:cubicBezTo>
                <a:lnTo>
                  <a:pt x="307229" y="361921"/>
                </a:lnTo>
                <a:cubicBezTo>
                  <a:pt x="308151" y="359158"/>
                  <a:pt x="308151" y="357316"/>
                  <a:pt x="309073" y="355473"/>
                </a:cubicBezTo>
                <a:lnTo>
                  <a:pt x="473203" y="71777"/>
                </a:lnTo>
                <a:cubicBezTo>
                  <a:pt x="475047" y="69014"/>
                  <a:pt x="477813" y="67172"/>
                  <a:pt x="480580" y="66250"/>
                </a:cubicBezTo>
                <a:cubicBezTo>
                  <a:pt x="481963" y="65790"/>
                  <a:pt x="487956" y="63948"/>
                  <a:pt x="497753" y="64639"/>
                </a:cubicBezTo>
                <a:close/>
                <a:moveTo>
                  <a:pt x="26751" y="0"/>
                </a:moveTo>
                <a:lnTo>
                  <a:pt x="420637" y="0"/>
                </a:lnTo>
                <a:cubicBezTo>
                  <a:pt x="435396" y="0"/>
                  <a:pt x="447388" y="11972"/>
                  <a:pt x="447388" y="25786"/>
                </a:cubicBezTo>
                <a:lnTo>
                  <a:pt x="447388" y="65387"/>
                </a:lnTo>
                <a:lnTo>
                  <a:pt x="394808" y="156560"/>
                </a:lnTo>
                <a:lnTo>
                  <a:pt x="394808" y="52494"/>
                </a:lnTo>
                <a:lnTo>
                  <a:pt x="52580" y="52494"/>
                </a:lnTo>
                <a:lnTo>
                  <a:pt x="52580" y="524938"/>
                </a:lnTo>
                <a:lnTo>
                  <a:pt x="394808" y="524938"/>
                </a:lnTo>
                <a:lnTo>
                  <a:pt x="394808" y="459551"/>
                </a:lnTo>
                <a:lnTo>
                  <a:pt x="422482" y="441132"/>
                </a:lnTo>
                <a:cubicBezTo>
                  <a:pt x="427094" y="437449"/>
                  <a:pt x="431706" y="432844"/>
                  <a:pt x="434474" y="428239"/>
                </a:cubicBezTo>
                <a:lnTo>
                  <a:pt x="447388" y="406137"/>
                </a:lnTo>
                <a:lnTo>
                  <a:pt x="447388" y="550725"/>
                </a:lnTo>
                <a:cubicBezTo>
                  <a:pt x="447388" y="565460"/>
                  <a:pt x="435396" y="577432"/>
                  <a:pt x="420637" y="577432"/>
                </a:cubicBezTo>
                <a:lnTo>
                  <a:pt x="26751" y="577432"/>
                </a:lnTo>
                <a:cubicBezTo>
                  <a:pt x="11992" y="577432"/>
                  <a:pt x="0" y="565460"/>
                  <a:pt x="0" y="550725"/>
                </a:cubicBezTo>
                <a:lnTo>
                  <a:pt x="0" y="25786"/>
                </a:lnTo>
                <a:cubicBezTo>
                  <a:pt x="0" y="11972"/>
                  <a:pt x="11992" y="0"/>
                  <a:pt x="26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2244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32836918-5D7A-4DF2-9019-A9FEB592E34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55675" y="4678363"/>
            <a:ext cx="9245600" cy="1230312"/>
            <a:chOff x="676279" y="4301201"/>
            <a:chExt cx="9245174" cy="1230382"/>
          </a:xfrm>
        </p:grpSpPr>
        <p:grpSp>
          <p:nvGrpSpPr>
            <p:cNvPr id="23563" name="íṥḻíḓè">
              <a:extLst>
                <a:ext uri="{FF2B5EF4-FFF2-40B4-BE49-F238E27FC236}">
                  <a16:creationId xmlns:a16="http://schemas.microsoft.com/office/drawing/2014/main" id="{1EC7ADF9-9623-40F5-A168-6363F1E00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279" y="4554181"/>
              <a:ext cx="9245172" cy="963744"/>
              <a:chOff x="676279" y="4554181"/>
              <a:chExt cx="9245172" cy="963744"/>
            </a:xfrm>
          </p:grpSpPr>
          <p:sp>
            <p:nvSpPr>
              <p:cNvPr id="31" name="îŝlïḍê">
                <a:extLst>
                  <a:ext uri="{FF2B5EF4-FFF2-40B4-BE49-F238E27FC236}">
                    <a16:creationId xmlns:a16="http://schemas.microsoft.com/office/drawing/2014/main" id="{6FC150D3-49BD-4D3C-92AB-FAD002BFAA5E}"/>
                  </a:ext>
                </a:extLst>
              </p:cNvPr>
              <p:cNvSpPr/>
              <p:nvPr/>
            </p:nvSpPr>
            <p:spPr>
              <a:xfrm>
                <a:off x="676279" y="4847332"/>
                <a:ext cx="2511309" cy="669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0680" y="14849"/>
                    </a:moveTo>
                    <a:cubicBezTo>
                      <a:pt x="20297" y="14559"/>
                      <a:pt x="19946" y="15186"/>
                      <a:pt x="19751" y="16252"/>
                    </a:cubicBezTo>
                    <a:cubicBezTo>
                      <a:pt x="19663" y="16732"/>
                      <a:pt x="19523" y="17036"/>
                      <a:pt x="19368" y="17036"/>
                    </a:cubicBezTo>
                    <a:lnTo>
                      <a:pt x="18751" y="17036"/>
                    </a:lnTo>
                    <a:cubicBezTo>
                      <a:pt x="18696" y="17036"/>
                      <a:pt x="18650" y="16864"/>
                      <a:pt x="18650" y="16654"/>
                    </a:cubicBezTo>
                    <a:lnTo>
                      <a:pt x="18650" y="13925"/>
                    </a:lnTo>
                    <a:cubicBezTo>
                      <a:pt x="18650" y="12442"/>
                      <a:pt x="18332" y="11239"/>
                      <a:pt x="17939" y="11239"/>
                    </a:cubicBezTo>
                    <a:lnTo>
                      <a:pt x="13653" y="11239"/>
                    </a:lnTo>
                    <a:cubicBezTo>
                      <a:pt x="13598" y="11239"/>
                      <a:pt x="13553" y="11068"/>
                      <a:pt x="13553" y="10858"/>
                    </a:cubicBezTo>
                    <a:lnTo>
                      <a:pt x="13553" y="2688"/>
                    </a:lnTo>
                    <a:cubicBezTo>
                      <a:pt x="13553" y="1203"/>
                      <a:pt x="13234" y="0"/>
                      <a:pt x="12841" y="0"/>
                    </a:cubicBezTo>
                    <a:lnTo>
                      <a:pt x="8556" y="0"/>
                    </a:lnTo>
                    <a:cubicBezTo>
                      <a:pt x="8165" y="0"/>
                      <a:pt x="7844" y="1210"/>
                      <a:pt x="7844" y="2689"/>
                    </a:cubicBezTo>
                    <a:lnTo>
                      <a:pt x="7844" y="5418"/>
                    </a:lnTo>
                    <a:cubicBezTo>
                      <a:pt x="7844" y="5627"/>
                      <a:pt x="7799" y="5797"/>
                      <a:pt x="7744" y="5797"/>
                    </a:cubicBezTo>
                    <a:lnTo>
                      <a:pt x="3458" y="5797"/>
                    </a:lnTo>
                    <a:cubicBezTo>
                      <a:pt x="3065" y="5797"/>
                      <a:pt x="2746" y="7000"/>
                      <a:pt x="2746" y="8485"/>
                    </a:cubicBezTo>
                    <a:lnTo>
                      <a:pt x="2746" y="16656"/>
                    </a:lnTo>
                    <a:cubicBezTo>
                      <a:pt x="2746" y="16865"/>
                      <a:pt x="2701" y="17035"/>
                      <a:pt x="2646" y="17035"/>
                    </a:cubicBezTo>
                    <a:lnTo>
                      <a:pt x="2028" y="17035"/>
                    </a:lnTo>
                    <a:cubicBezTo>
                      <a:pt x="1873" y="17035"/>
                      <a:pt x="1733" y="16731"/>
                      <a:pt x="1645" y="16251"/>
                    </a:cubicBezTo>
                    <a:cubicBezTo>
                      <a:pt x="1450" y="15185"/>
                      <a:pt x="1099" y="14559"/>
                      <a:pt x="716" y="14849"/>
                    </a:cubicBezTo>
                    <a:cubicBezTo>
                      <a:pt x="372" y="15110"/>
                      <a:pt x="92" y="16154"/>
                      <a:pt x="20" y="17453"/>
                    </a:cubicBezTo>
                    <a:cubicBezTo>
                      <a:pt x="-102" y="19658"/>
                      <a:pt x="340" y="21599"/>
                      <a:pt x="903" y="21599"/>
                    </a:cubicBezTo>
                    <a:cubicBezTo>
                      <a:pt x="1214" y="21599"/>
                      <a:pt x="1488" y="21004"/>
                      <a:pt x="1650" y="20100"/>
                    </a:cubicBezTo>
                    <a:cubicBezTo>
                      <a:pt x="1735" y="19626"/>
                      <a:pt x="1876" y="19343"/>
                      <a:pt x="2027" y="19343"/>
                    </a:cubicBezTo>
                    <a:lnTo>
                      <a:pt x="2645" y="19343"/>
                    </a:lnTo>
                    <a:cubicBezTo>
                      <a:pt x="3038" y="19343"/>
                      <a:pt x="3357" y="18139"/>
                      <a:pt x="3357" y="16654"/>
                    </a:cubicBezTo>
                    <a:lnTo>
                      <a:pt x="3357" y="8485"/>
                    </a:lnTo>
                    <a:cubicBezTo>
                      <a:pt x="3357" y="8275"/>
                      <a:pt x="3402" y="8104"/>
                      <a:pt x="3458" y="8104"/>
                    </a:cubicBezTo>
                    <a:lnTo>
                      <a:pt x="7743" y="8104"/>
                    </a:lnTo>
                    <a:cubicBezTo>
                      <a:pt x="8134" y="8104"/>
                      <a:pt x="8455" y="6894"/>
                      <a:pt x="8455" y="5415"/>
                    </a:cubicBezTo>
                    <a:lnTo>
                      <a:pt x="8455" y="2689"/>
                    </a:lnTo>
                    <a:cubicBezTo>
                      <a:pt x="8455" y="2478"/>
                      <a:pt x="8500" y="2307"/>
                      <a:pt x="8556" y="2307"/>
                    </a:cubicBezTo>
                    <a:lnTo>
                      <a:pt x="12840" y="2307"/>
                    </a:lnTo>
                    <a:cubicBezTo>
                      <a:pt x="12896" y="2307"/>
                      <a:pt x="12941" y="2478"/>
                      <a:pt x="12941" y="2689"/>
                    </a:cubicBezTo>
                    <a:lnTo>
                      <a:pt x="12941" y="12392"/>
                    </a:lnTo>
                    <a:cubicBezTo>
                      <a:pt x="12941" y="13029"/>
                      <a:pt x="13078" y="13546"/>
                      <a:pt x="13247" y="13546"/>
                    </a:cubicBezTo>
                    <a:lnTo>
                      <a:pt x="17939" y="13546"/>
                    </a:lnTo>
                    <a:cubicBezTo>
                      <a:pt x="17994" y="13546"/>
                      <a:pt x="18039" y="13716"/>
                      <a:pt x="18039" y="13924"/>
                    </a:cubicBezTo>
                    <a:lnTo>
                      <a:pt x="18039" y="16657"/>
                    </a:lnTo>
                    <a:cubicBezTo>
                      <a:pt x="18039" y="18140"/>
                      <a:pt x="18357" y="19343"/>
                      <a:pt x="18750" y="19343"/>
                    </a:cubicBezTo>
                    <a:lnTo>
                      <a:pt x="19369" y="19343"/>
                    </a:lnTo>
                    <a:cubicBezTo>
                      <a:pt x="19520" y="19343"/>
                      <a:pt x="19661" y="19627"/>
                      <a:pt x="19746" y="20101"/>
                    </a:cubicBezTo>
                    <a:cubicBezTo>
                      <a:pt x="19908" y="21005"/>
                      <a:pt x="20182" y="21600"/>
                      <a:pt x="20493" y="21600"/>
                    </a:cubicBezTo>
                    <a:cubicBezTo>
                      <a:pt x="21056" y="21600"/>
                      <a:pt x="21498" y="19658"/>
                      <a:pt x="21376" y="17454"/>
                    </a:cubicBezTo>
                    <a:cubicBezTo>
                      <a:pt x="21304" y="16155"/>
                      <a:pt x="21025" y="15110"/>
                      <a:pt x="20680" y="148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32" name="iṩlíďé">
                <a:extLst>
                  <a:ext uri="{FF2B5EF4-FFF2-40B4-BE49-F238E27FC236}">
                    <a16:creationId xmlns:a16="http://schemas.microsoft.com/office/drawing/2014/main" id="{BF2A3F20-9423-496E-BE69-2870A828C189}"/>
                  </a:ext>
                </a:extLst>
              </p:cNvPr>
              <p:cNvSpPr/>
              <p:nvPr/>
            </p:nvSpPr>
            <p:spPr>
              <a:xfrm>
                <a:off x="1695407" y="4553627"/>
                <a:ext cx="512739" cy="27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01</a:t>
                </a:r>
              </a:p>
            </p:txBody>
          </p:sp>
          <p:sp>
            <p:nvSpPr>
              <p:cNvPr id="33" name="iṧļïḑé">
                <a:extLst>
                  <a:ext uri="{FF2B5EF4-FFF2-40B4-BE49-F238E27FC236}">
                    <a16:creationId xmlns:a16="http://schemas.microsoft.com/office/drawing/2014/main" id="{9AC219C0-FAB0-421D-A051-BD78A794A8B6}"/>
                  </a:ext>
                </a:extLst>
              </p:cNvPr>
              <p:cNvSpPr/>
              <p:nvPr/>
            </p:nvSpPr>
            <p:spPr>
              <a:xfrm>
                <a:off x="1125521" y="4740963"/>
                <a:ext cx="514326" cy="277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02</a:t>
                </a:r>
              </a:p>
            </p:txBody>
          </p:sp>
          <p:sp>
            <p:nvSpPr>
              <p:cNvPr id="34" name="îşḻïḓê">
                <a:extLst>
                  <a:ext uri="{FF2B5EF4-FFF2-40B4-BE49-F238E27FC236}">
                    <a16:creationId xmlns:a16="http://schemas.microsoft.com/office/drawing/2014/main" id="{A51EA969-E102-415E-BF27-4B82C1B0AF72}"/>
                  </a:ext>
                </a:extLst>
              </p:cNvPr>
              <p:cNvSpPr/>
              <p:nvPr/>
            </p:nvSpPr>
            <p:spPr>
              <a:xfrm>
                <a:off x="2228782" y="4960050"/>
                <a:ext cx="514326" cy="277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03</a:t>
                </a:r>
              </a:p>
            </p:txBody>
          </p:sp>
          <p:sp>
            <p:nvSpPr>
              <p:cNvPr id="42" name="íṧļïḑè">
                <a:extLst>
                  <a:ext uri="{FF2B5EF4-FFF2-40B4-BE49-F238E27FC236}">
                    <a16:creationId xmlns:a16="http://schemas.microsoft.com/office/drawing/2014/main" id="{7CD9D781-8E43-48E5-9AB8-75EA4F50129A}"/>
                  </a:ext>
                </a:extLst>
              </p:cNvPr>
              <p:cNvSpPr/>
              <p:nvPr/>
            </p:nvSpPr>
            <p:spPr>
              <a:xfrm>
                <a:off x="3187588" y="5371237"/>
                <a:ext cx="6733865" cy="777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25000" lnSpcReduction="20000"/>
              </a:bodyPr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endParaRPr lang="zh-CN" altLang="zh-CN" sz="500"/>
              </a:p>
            </p:txBody>
          </p:sp>
        </p:grpSp>
        <p:grpSp>
          <p:nvGrpSpPr>
            <p:cNvPr id="23564" name="iśļiďé">
              <a:extLst>
                <a:ext uri="{FF2B5EF4-FFF2-40B4-BE49-F238E27FC236}">
                  <a16:creationId xmlns:a16="http://schemas.microsoft.com/office/drawing/2014/main" id="{95A8E9CA-C9FD-4441-9449-28E512C90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2866" y="4301201"/>
              <a:ext cx="339584" cy="1230382"/>
              <a:chOff x="-1" y="-1"/>
              <a:chExt cx="254687" cy="922783"/>
            </a:xfrm>
          </p:grpSpPr>
          <p:sp>
            <p:nvSpPr>
              <p:cNvPr id="29" name="íš1îďe">
                <a:extLst>
                  <a:ext uri="{FF2B5EF4-FFF2-40B4-BE49-F238E27FC236}">
                    <a16:creationId xmlns:a16="http://schemas.microsoft.com/office/drawing/2014/main" id="{947C4D2A-8EE0-4C16-967D-3B8ACF332CB3}"/>
                  </a:ext>
                </a:extLst>
              </p:cNvPr>
              <p:cNvSpPr/>
              <p:nvPr/>
            </p:nvSpPr>
            <p:spPr>
              <a:xfrm>
                <a:off x="22" y="-1"/>
                <a:ext cx="254781" cy="254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>
                <a:normAutofit lnSpcReduction="1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43" name="í$lîḋê">
                <a:extLst>
                  <a:ext uri="{FF2B5EF4-FFF2-40B4-BE49-F238E27FC236}">
                    <a16:creationId xmlns:a16="http://schemas.microsoft.com/office/drawing/2014/main" id="{363E0205-B966-4422-BE90-6841C46DDDFD}"/>
                  </a:ext>
                </a:extLst>
              </p:cNvPr>
              <p:cNvSpPr/>
              <p:nvPr/>
            </p:nvSpPr>
            <p:spPr>
              <a:xfrm>
                <a:off x="40501" y="738226"/>
                <a:ext cx="184538" cy="184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4" extrusionOk="0">
                    <a:moveTo>
                      <a:pt x="21366" y="8174"/>
                    </a:moveTo>
                    <a:cubicBezTo>
                      <a:pt x="21158" y="7927"/>
                      <a:pt x="20936" y="7845"/>
                      <a:pt x="20757" y="7792"/>
                    </a:cubicBezTo>
                    <a:cubicBezTo>
                      <a:pt x="20573" y="7743"/>
                      <a:pt x="20406" y="7730"/>
                      <a:pt x="20230" y="7729"/>
                    </a:cubicBezTo>
                    <a:lnTo>
                      <a:pt x="14163" y="7726"/>
                    </a:lnTo>
                    <a:cubicBezTo>
                      <a:pt x="14106" y="7729"/>
                      <a:pt x="13976" y="7691"/>
                      <a:pt x="13868" y="7607"/>
                    </a:cubicBezTo>
                    <a:cubicBezTo>
                      <a:pt x="13758" y="7525"/>
                      <a:pt x="13687" y="7411"/>
                      <a:pt x="13675" y="7356"/>
                    </a:cubicBezTo>
                    <a:lnTo>
                      <a:pt x="11917" y="1053"/>
                    </a:lnTo>
                    <a:cubicBezTo>
                      <a:pt x="11860" y="855"/>
                      <a:pt x="11796" y="675"/>
                      <a:pt x="11663" y="480"/>
                    </a:cubicBezTo>
                    <a:cubicBezTo>
                      <a:pt x="11543" y="304"/>
                      <a:pt x="11277" y="12"/>
                      <a:pt x="10795" y="0"/>
                    </a:cubicBezTo>
                    <a:cubicBezTo>
                      <a:pt x="10315" y="10"/>
                      <a:pt x="10047" y="303"/>
                      <a:pt x="9927" y="481"/>
                    </a:cubicBezTo>
                    <a:cubicBezTo>
                      <a:pt x="9795" y="677"/>
                      <a:pt x="9730" y="858"/>
                      <a:pt x="9674" y="1056"/>
                    </a:cubicBezTo>
                    <a:lnTo>
                      <a:pt x="7916" y="7355"/>
                    </a:lnTo>
                    <a:cubicBezTo>
                      <a:pt x="7904" y="7411"/>
                      <a:pt x="7833" y="7525"/>
                      <a:pt x="7722" y="7607"/>
                    </a:cubicBezTo>
                    <a:cubicBezTo>
                      <a:pt x="7615" y="7691"/>
                      <a:pt x="7485" y="7729"/>
                      <a:pt x="7429" y="7726"/>
                    </a:cubicBezTo>
                    <a:lnTo>
                      <a:pt x="1361" y="7729"/>
                    </a:lnTo>
                    <a:cubicBezTo>
                      <a:pt x="1126" y="7732"/>
                      <a:pt x="908" y="7748"/>
                      <a:pt x="644" y="7859"/>
                    </a:cubicBezTo>
                    <a:cubicBezTo>
                      <a:pt x="513" y="7917"/>
                      <a:pt x="362" y="8007"/>
                      <a:pt x="226" y="8173"/>
                    </a:cubicBezTo>
                    <a:cubicBezTo>
                      <a:pt x="88" y="8334"/>
                      <a:pt x="-5" y="8584"/>
                      <a:pt x="0" y="8808"/>
                    </a:cubicBezTo>
                    <a:cubicBezTo>
                      <a:pt x="7" y="9167"/>
                      <a:pt x="159" y="9386"/>
                      <a:pt x="283" y="9537"/>
                    </a:cubicBezTo>
                    <a:cubicBezTo>
                      <a:pt x="414" y="9691"/>
                      <a:pt x="553" y="9799"/>
                      <a:pt x="707" y="9902"/>
                    </a:cubicBezTo>
                    <a:lnTo>
                      <a:pt x="5597" y="13118"/>
                    </a:lnTo>
                    <a:cubicBezTo>
                      <a:pt x="5684" y="13155"/>
                      <a:pt x="5838" y="13426"/>
                      <a:pt x="5824" y="13606"/>
                    </a:cubicBezTo>
                    <a:cubicBezTo>
                      <a:pt x="5824" y="13651"/>
                      <a:pt x="5818" y="13688"/>
                      <a:pt x="5810" y="13715"/>
                    </a:cubicBezTo>
                    <a:lnTo>
                      <a:pt x="3909" y="19931"/>
                    </a:lnTo>
                    <a:cubicBezTo>
                      <a:pt x="3856" y="20111"/>
                      <a:pt x="3816" y="20284"/>
                      <a:pt x="3814" y="20496"/>
                    </a:cubicBezTo>
                    <a:cubicBezTo>
                      <a:pt x="3817" y="20674"/>
                      <a:pt x="3838" y="20905"/>
                      <a:pt x="4018" y="21165"/>
                    </a:cubicBezTo>
                    <a:cubicBezTo>
                      <a:pt x="4192" y="21433"/>
                      <a:pt x="4579" y="21600"/>
                      <a:pt x="4842" y="21584"/>
                    </a:cubicBezTo>
                    <a:cubicBezTo>
                      <a:pt x="5342" y="21556"/>
                      <a:pt x="5550" y="21359"/>
                      <a:pt x="5798" y="21172"/>
                    </a:cubicBezTo>
                    <a:lnTo>
                      <a:pt x="10579" y="17109"/>
                    </a:lnTo>
                    <a:cubicBezTo>
                      <a:pt x="10618" y="17073"/>
                      <a:pt x="10718" y="17031"/>
                      <a:pt x="10830" y="17031"/>
                    </a:cubicBezTo>
                    <a:cubicBezTo>
                      <a:pt x="10939" y="17031"/>
                      <a:pt x="11033" y="17069"/>
                      <a:pt x="11072" y="17103"/>
                    </a:cubicBezTo>
                    <a:lnTo>
                      <a:pt x="16111" y="21199"/>
                    </a:lnTo>
                    <a:cubicBezTo>
                      <a:pt x="16360" y="21380"/>
                      <a:pt x="16566" y="21567"/>
                      <a:pt x="17055" y="21593"/>
                    </a:cubicBezTo>
                    <a:cubicBezTo>
                      <a:pt x="17066" y="21594"/>
                      <a:pt x="17078" y="21594"/>
                      <a:pt x="17090" y="21594"/>
                    </a:cubicBezTo>
                    <a:cubicBezTo>
                      <a:pt x="17341" y="21594"/>
                      <a:pt x="17694" y="21442"/>
                      <a:pt x="17866" y="21188"/>
                    </a:cubicBezTo>
                    <a:cubicBezTo>
                      <a:pt x="18050" y="20931"/>
                      <a:pt x="18073" y="20695"/>
                      <a:pt x="18075" y="20521"/>
                    </a:cubicBezTo>
                    <a:cubicBezTo>
                      <a:pt x="18073" y="20293"/>
                      <a:pt x="18027" y="20110"/>
                      <a:pt x="17964" y="19917"/>
                    </a:cubicBezTo>
                    <a:lnTo>
                      <a:pt x="15827" y="13661"/>
                    </a:lnTo>
                    <a:cubicBezTo>
                      <a:pt x="15818" y="13635"/>
                      <a:pt x="15811" y="13597"/>
                      <a:pt x="15811" y="13550"/>
                    </a:cubicBezTo>
                    <a:cubicBezTo>
                      <a:pt x="15799" y="13381"/>
                      <a:pt x="15937" y="13140"/>
                      <a:pt x="16017" y="13106"/>
                    </a:cubicBezTo>
                    <a:lnTo>
                      <a:pt x="20883" y="9902"/>
                    </a:lnTo>
                    <a:cubicBezTo>
                      <a:pt x="21038" y="9799"/>
                      <a:pt x="21176" y="9690"/>
                      <a:pt x="21308" y="9537"/>
                    </a:cubicBezTo>
                    <a:cubicBezTo>
                      <a:pt x="21431" y="9384"/>
                      <a:pt x="21583" y="9166"/>
                      <a:pt x="21590" y="8807"/>
                    </a:cubicBezTo>
                    <a:cubicBezTo>
                      <a:pt x="21595" y="8585"/>
                      <a:pt x="21502" y="8335"/>
                      <a:pt x="21366" y="8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23565" name="î$ļíďè">
              <a:extLst>
                <a:ext uri="{FF2B5EF4-FFF2-40B4-BE49-F238E27FC236}">
                  <a16:creationId xmlns:a16="http://schemas.microsoft.com/office/drawing/2014/main" id="{946E4F30-20F4-4E92-9B4D-013F8E01B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2392" y="4301201"/>
              <a:ext cx="339584" cy="1230382"/>
              <a:chOff x="-1" y="-1"/>
              <a:chExt cx="254687" cy="922783"/>
            </a:xfrm>
          </p:grpSpPr>
          <p:sp>
            <p:nvSpPr>
              <p:cNvPr id="27" name="iSḷiḓê">
                <a:extLst>
                  <a:ext uri="{FF2B5EF4-FFF2-40B4-BE49-F238E27FC236}">
                    <a16:creationId xmlns:a16="http://schemas.microsoft.com/office/drawing/2014/main" id="{312579F6-7F81-4522-A440-1439121700E0}"/>
                  </a:ext>
                </a:extLst>
              </p:cNvPr>
              <p:cNvSpPr/>
              <p:nvPr/>
            </p:nvSpPr>
            <p:spPr>
              <a:xfrm>
                <a:off x="423" y="-1"/>
                <a:ext cx="254781" cy="254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>
                <a:normAutofit lnSpcReduction="1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44" name="iṣḻíďê">
                <a:extLst>
                  <a:ext uri="{FF2B5EF4-FFF2-40B4-BE49-F238E27FC236}">
                    <a16:creationId xmlns:a16="http://schemas.microsoft.com/office/drawing/2014/main" id="{B53A0C6D-2DF3-43A8-B164-16E438042E85}"/>
                  </a:ext>
                </a:extLst>
              </p:cNvPr>
              <p:cNvSpPr/>
              <p:nvPr/>
            </p:nvSpPr>
            <p:spPr>
              <a:xfrm>
                <a:off x="40902" y="738226"/>
                <a:ext cx="184537" cy="184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4" extrusionOk="0">
                    <a:moveTo>
                      <a:pt x="21366" y="8174"/>
                    </a:moveTo>
                    <a:cubicBezTo>
                      <a:pt x="21158" y="7927"/>
                      <a:pt x="20936" y="7845"/>
                      <a:pt x="20757" y="7792"/>
                    </a:cubicBezTo>
                    <a:cubicBezTo>
                      <a:pt x="20573" y="7743"/>
                      <a:pt x="20406" y="7730"/>
                      <a:pt x="20230" y="7729"/>
                    </a:cubicBezTo>
                    <a:lnTo>
                      <a:pt x="14163" y="7726"/>
                    </a:lnTo>
                    <a:cubicBezTo>
                      <a:pt x="14106" y="7729"/>
                      <a:pt x="13976" y="7691"/>
                      <a:pt x="13868" y="7607"/>
                    </a:cubicBezTo>
                    <a:cubicBezTo>
                      <a:pt x="13758" y="7525"/>
                      <a:pt x="13687" y="7411"/>
                      <a:pt x="13675" y="7356"/>
                    </a:cubicBezTo>
                    <a:lnTo>
                      <a:pt x="11917" y="1053"/>
                    </a:lnTo>
                    <a:cubicBezTo>
                      <a:pt x="11860" y="855"/>
                      <a:pt x="11796" y="675"/>
                      <a:pt x="11663" y="480"/>
                    </a:cubicBezTo>
                    <a:cubicBezTo>
                      <a:pt x="11543" y="304"/>
                      <a:pt x="11277" y="12"/>
                      <a:pt x="10795" y="0"/>
                    </a:cubicBezTo>
                    <a:cubicBezTo>
                      <a:pt x="10315" y="10"/>
                      <a:pt x="10047" y="303"/>
                      <a:pt x="9927" y="481"/>
                    </a:cubicBezTo>
                    <a:cubicBezTo>
                      <a:pt x="9795" y="677"/>
                      <a:pt x="9730" y="858"/>
                      <a:pt x="9674" y="1056"/>
                    </a:cubicBezTo>
                    <a:lnTo>
                      <a:pt x="7916" y="7355"/>
                    </a:lnTo>
                    <a:cubicBezTo>
                      <a:pt x="7904" y="7411"/>
                      <a:pt x="7833" y="7525"/>
                      <a:pt x="7722" y="7607"/>
                    </a:cubicBezTo>
                    <a:cubicBezTo>
                      <a:pt x="7615" y="7691"/>
                      <a:pt x="7485" y="7729"/>
                      <a:pt x="7429" y="7726"/>
                    </a:cubicBezTo>
                    <a:lnTo>
                      <a:pt x="1361" y="7729"/>
                    </a:lnTo>
                    <a:cubicBezTo>
                      <a:pt x="1126" y="7732"/>
                      <a:pt x="908" y="7748"/>
                      <a:pt x="644" y="7859"/>
                    </a:cubicBezTo>
                    <a:cubicBezTo>
                      <a:pt x="513" y="7917"/>
                      <a:pt x="362" y="8007"/>
                      <a:pt x="226" y="8173"/>
                    </a:cubicBezTo>
                    <a:cubicBezTo>
                      <a:pt x="88" y="8334"/>
                      <a:pt x="-5" y="8584"/>
                      <a:pt x="0" y="8808"/>
                    </a:cubicBezTo>
                    <a:cubicBezTo>
                      <a:pt x="7" y="9167"/>
                      <a:pt x="159" y="9386"/>
                      <a:pt x="283" y="9537"/>
                    </a:cubicBezTo>
                    <a:cubicBezTo>
                      <a:pt x="414" y="9691"/>
                      <a:pt x="553" y="9799"/>
                      <a:pt x="707" y="9902"/>
                    </a:cubicBezTo>
                    <a:lnTo>
                      <a:pt x="5597" y="13118"/>
                    </a:lnTo>
                    <a:cubicBezTo>
                      <a:pt x="5684" y="13155"/>
                      <a:pt x="5838" y="13426"/>
                      <a:pt x="5824" y="13606"/>
                    </a:cubicBezTo>
                    <a:cubicBezTo>
                      <a:pt x="5824" y="13651"/>
                      <a:pt x="5818" y="13688"/>
                      <a:pt x="5810" y="13715"/>
                    </a:cubicBezTo>
                    <a:lnTo>
                      <a:pt x="3909" y="19931"/>
                    </a:lnTo>
                    <a:cubicBezTo>
                      <a:pt x="3856" y="20111"/>
                      <a:pt x="3816" y="20284"/>
                      <a:pt x="3814" y="20496"/>
                    </a:cubicBezTo>
                    <a:cubicBezTo>
                      <a:pt x="3817" y="20674"/>
                      <a:pt x="3838" y="20905"/>
                      <a:pt x="4018" y="21165"/>
                    </a:cubicBezTo>
                    <a:cubicBezTo>
                      <a:pt x="4192" y="21433"/>
                      <a:pt x="4579" y="21600"/>
                      <a:pt x="4842" y="21584"/>
                    </a:cubicBezTo>
                    <a:cubicBezTo>
                      <a:pt x="5342" y="21556"/>
                      <a:pt x="5550" y="21359"/>
                      <a:pt x="5798" y="21172"/>
                    </a:cubicBezTo>
                    <a:lnTo>
                      <a:pt x="10579" y="17109"/>
                    </a:lnTo>
                    <a:cubicBezTo>
                      <a:pt x="10618" y="17073"/>
                      <a:pt x="10718" y="17031"/>
                      <a:pt x="10830" y="17031"/>
                    </a:cubicBezTo>
                    <a:cubicBezTo>
                      <a:pt x="10939" y="17031"/>
                      <a:pt x="11033" y="17069"/>
                      <a:pt x="11072" y="17103"/>
                    </a:cubicBezTo>
                    <a:lnTo>
                      <a:pt x="16111" y="21199"/>
                    </a:lnTo>
                    <a:cubicBezTo>
                      <a:pt x="16360" y="21380"/>
                      <a:pt x="16566" y="21567"/>
                      <a:pt x="17055" y="21593"/>
                    </a:cubicBezTo>
                    <a:cubicBezTo>
                      <a:pt x="17066" y="21594"/>
                      <a:pt x="17078" y="21594"/>
                      <a:pt x="17090" y="21594"/>
                    </a:cubicBezTo>
                    <a:cubicBezTo>
                      <a:pt x="17341" y="21594"/>
                      <a:pt x="17694" y="21442"/>
                      <a:pt x="17866" y="21188"/>
                    </a:cubicBezTo>
                    <a:cubicBezTo>
                      <a:pt x="18050" y="20931"/>
                      <a:pt x="18073" y="20695"/>
                      <a:pt x="18075" y="20521"/>
                    </a:cubicBezTo>
                    <a:cubicBezTo>
                      <a:pt x="18073" y="20293"/>
                      <a:pt x="18027" y="20110"/>
                      <a:pt x="17964" y="19917"/>
                    </a:cubicBezTo>
                    <a:lnTo>
                      <a:pt x="15827" y="13661"/>
                    </a:lnTo>
                    <a:cubicBezTo>
                      <a:pt x="15818" y="13635"/>
                      <a:pt x="15811" y="13597"/>
                      <a:pt x="15811" y="13550"/>
                    </a:cubicBezTo>
                    <a:cubicBezTo>
                      <a:pt x="15799" y="13381"/>
                      <a:pt x="15937" y="13140"/>
                      <a:pt x="16017" y="13106"/>
                    </a:cubicBezTo>
                    <a:lnTo>
                      <a:pt x="20883" y="9902"/>
                    </a:lnTo>
                    <a:cubicBezTo>
                      <a:pt x="21038" y="9799"/>
                      <a:pt x="21176" y="9690"/>
                      <a:pt x="21308" y="9537"/>
                    </a:cubicBezTo>
                    <a:cubicBezTo>
                      <a:pt x="21431" y="9384"/>
                      <a:pt x="21583" y="9166"/>
                      <a:pt x="21590" y="8807"/>
                    </a:cubicBezTo>
                    <a:cubicBezTo>
                      <a:pt x="21595" y="8585"/>
                      <a:pt x="21502" y="8335"/>
                      <a:pt x="21366" y="8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sp>
          <p:nvSpPr>
            <p:cNvPr id="45" name="isliḍê">
              <a:extLst>
                <a:ext uri="{FF2B5EF4-FFF2-40B4-BE49-F238E27FC236}">
                  <a16:creationId xmlns:a16="http://schemas.microsoft.com/office/drawing/2014/main" id="{618271F5-7AD2-4B8F-B152-68715797304E}"/>
                </a:ext>
              </a:extLst>
            </p:cNvPr>
            <p:cNvSpPr/>
            <p:nvPr/>
          </p:nvSpPr>
          <p:spPr>
            <a:xfrm>
              <a:off x="9675402" y="5285507"/>
              <a:ext cx="246051" cy="2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4" extrusionOk="0">
                  <a:moveTo>
                    <a:pt x="21366" y="8174"/>
                  </a:moveTo>
                  <a:cubicBezTo>
                    <a:pt x="21158" y="7927"/>
                    <a:pt x="20936" y="7845"/>
                    <a:pt x="20757" y="7792"/>
                  </a:cubicBezTo>
                  <a:cubicBezTo>
                    <a:pt x="20573" y="7743"/>
                    <a:pt x="20406" y="7730"/>
                    <a:pt x="20230" y="7729"/>
                  </a:cubicBezTo>
                  <a:lnTo>
                    <a:pt x="14163" y="7726"/>
                  </a:lnTo>
                  <a:cubicBezTo>
                    <a:pt x="14106" y="7729"/>
                    <a:pt x="13976" y="7691"/>
                    <a:pt x="13868" y="7607"/>
                  </a:cubicBezTo>
                  <a:cubicBezTo>
                    <a:pt x="13758" y="7525"/>
                    <a:pt x="13687" y="7411"/>
                    <a:pt x="13675" y="7356"/>
                  </a:cubicBezTo>
                  <a:lnTo>
                    <a:pt x="11917" y="1053"/>
                  </a:lnTo>
                  <a:cubicBezTo>
                    <a:pt x="11860" y="855"/>
                    <a:pt x="11796" y="675"/>
                    <a:pt x="11663" y="480"/>
                  </a:cubicBezTo>
                  <a:cubicBezTo>
                    <a:pt x="11543" y="304"/>
                    <a:pt x="11277" y="12"/>
                    <a:pt x="10795" y="0"/>
                  </a:cubicBezTo>
                  <a:cubicBezTo>
                    <a:pt x="10315" y="10"/>
                    <a:pt x="10047" y="303"/>
                    <a:pt x="9927" y="481"/>
                  </a:cubicBezTo>
                  <a:cubicBezTo>
                    <a:pt x="9795" y="677"/>
                    <a:pt x="9730" y="858"/>
                    <a:pt x="9674" y="1056"/>
                  </a:cubicBezTo>
                  <a:lnTo>
                    <a:pt x="7916" y="7355"/>
                  </a:lnTo>
                  <a:cubicBezTo>
                    <a:pt x="7904" y="7411"/>
                    <a:pt x="7833" y="7525"/>
                    <a:pt x="7722" y="7607"/>
                  </a:cubicBezTo>
                  <a:cubicBezTo>
                    <a:pt x="7615" y="7691"/>
                    <a:pt x="7485" y="7729"/>
                    <a:pt x="7429" y="7726"/>
                  </a:cubicBezTo>
                  <a:lnTo>
                    <a:pt x="1361" y="7729"/>
                  </a:lnTo>
                  <a:cubicBezTo>
                    <a:pt x="1126" y="7732"/>
                    <a:pt x="908" y="7748"/>
                    <a:pt x="644" y="7859"/>
                  </a:cubicBezTo>
                  <a:cubicBezTo>
                    <a:pt x="513" y="7917"/>
                    <a:pt x="362" y="8007"/>
                    <a:pt x="226" y="8173"/>
                  </a:cubicBezTo>
                  <a:cubicBezTo>
                    <a:pt x="88" y="8334"/>
                    <a:pt x="-5" y="8584"/>
                    <a:pt x="0" y="8808"/>
                  </a:cubicBezTo>
                  <a:cubicBezTo>
                    <a:pt x="7" y="9167"/>
                    <a:pt x="159" y="9386"/>
                    <a:pt x="283" y="9537"/>
                  </a:cubicBezTo>
                  <a:cubicBezTo>
                    <a:pt x="414" y="9691"/>
                    <a:pt x="553" y="9799"/>
                    <a:pt x="707" y="9902"/>
                  </a:cubicBezTo>
                  <a:lnTo>
                    <a:pt x="5597" y="13118"/>
                  </a:lnTo>
                  <a:cubicBezTo>
                    <a:pt x="5684" y="13155"/>
                    <a:pt x="5838" y="13426"/>
                    <a:pt x="5824" y="13606"/>
                  </a:cubicBezTo>
                  <a:cubicBezTo>
                    <a:pt x="5824" y="13651"/>
                    <a:pt x="5818" y="13688"/>
                    <a:pt x="5810" y="13715"/>
                  </a:cubicBezTo>
                  <a:lnTo>
                    <a:pt x="3909" y="19931"/>
                  </a:lnTo>
                  <a:cubicBezTo>
                    <a:pt x="3856" y="20111"/>
                    <a:pt x="3816" y="20284"/>
                    <a:pt x="3814" y="20496"/>
                  </a:cubicBezTo>
                  <a:cubicBezTo>
                    <a:pt x="3817" y="20674"/>
                    <a:pt x="3838" y="20905"/>
                    <a:pt x="4018" y="21165"/>
                  </a:cubicBezTo>
                  <a:cubicBezTo>
                    <a:pt x="4192" y="21433"/>
                    <a:pt x="4579" y="21600"/>
                    <a:pt x="4842" y="21584"/>
                  </a:cubicBezTo>
                  <a:cubicBezTo>
                    <a:pt x="5342" y="21556"/>
                    <a:pt x="5550" y="21359"/>
                    <a:pt x="5798" y="21172"/>
                  </a:cubicBezTo>
                  <a:lnTo>
                    <a:pt x="10579" y="17109"/>
                  </a:lnTo>
                  <a:cubicBezTo>
                    <a:pt x="10618" y="17073"/>
                    <a:pt x="10718" y="17031"/>
                    <a:pt x="10830" y="17031"/>
                  </a:cubicBezTo>
                  <a:cubicBezTo>
                    <a:pt x="10939" y="17031"/>
                    <a:pt x="11033" y="17069"/>
                    <a:pt x="11072" y="17103"/>
                  </a:cubicBezTo>
                  <a:lnTo>
                    <a:pt x="16111" y="21199"/>
                  </a:lnTo>
                  <a:cubicBezTo>
                    <a:pt x="16360" y="21380"/>
                    <a:pt x="16566" y="21567"/>
                    <a:pt x="17055" y="21593"/>
                  </a:cubicBezTo>
                  <a:cubicBezTo>
                    <a:pt x="17066" y="21594"/>
                    <a:pt x="17078" y="21594"/>
                    <a:pt x="17090" y="21594"/>
                  </a:cubicBezTo>
                  <a:cubicBezTo>
                    <a:pt x="17341" y="21594"/>
                    <a:pt x="17694" y="21442"/>
                    <a:pt x="17866" y="21188"/>
                  </a:cubicBezTo>
                  <a:cubicBezTo>
                    <a:pt x="18050" y="20931"/>
                    <a:pt x="18073" y="20695"/>
                    <a:pt x="18075" y="20521"/>
                  </a:cubicBezTo>
                  <a:cubicBezTo>
                    <a:pt x="18073" y="20293"/>
                    <a:pt x="18027" y="20110"/>
                    <a:pt x="17964" y="19917"/>
                  </a:cubicBezTo>
                  <a:lnTo>
                    <a:pt x="15827" y="13661"/>
                  </a:lnTo>
                  <a:cubicBezTo>
                    <a:pt x="15818" y="13635"/>
                    <a:pt x="15811" y="13597"/>
                    <a:pt x="15811" y="13550"/>
                  </a:cubicBezTo>
                  <a:cubicBezTo>
                    <a:pt x="15799" y="13381"/>
                    <a:pt x="15937" y="13140"/>
                    <a:pt x="16017" y="13106"/>
                  </a:cubicBezTo>
                  <a:lnTo>
                    <a:pt x="20883" y="9902"/>
                  </a:lnTo>
                  <a:cubicBezTo>
                    <a:pt x="21038" y="9799"/>
                    <a:pt x="21176" y="9690"/>
                    <a:pt x="21308" y="9537"/>
                  </a:cubicBezTo>
                  <a:cubicBezTo>
                    <a:pt x="21431" y="9384"/>
                    <a:pt x="21583" y="9166"/>
                    <a:pt x="21590" y="8807"/>
                  </a:cubicBezTo>
                  <a:cubicBezTo>
                    <a:pt x="21595" y="8585"/>
                    <a:pt x="21502" y="8335"/>
                    <a:pt x="21366" y="81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>
              <a:normAutofit fontScale="62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23555" name="组合 34">
            <a:extLst>
              <a:ext uri="{FF2B5EF4-FFF2-40B4-BE49-F238E27FC236}">
                <a16:creationId xmlns:a16="http://schemas.microsoft.com/office/drawing/2014/main" id="{DC6998B4-0FD1-4BEA-B775-68F69274A99F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23559" name="组合 36">
              <a:extLst>
                <a:ext uri="{FF2B5EF4-FFF2-40B4-BE49-F238E27FC236}">
                  <a16:creationId xmlns:a16="http://schemas.microsoft.com/office/drawing/2014/main" id="{E6583E77-6186-439B-9BD1-D1BD5B700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23561" name="图片 38">
                <a:extLst>
                  <a:ext uri="{FF2B5EF4-FFF2-40B4-BE49-F238E27FC236}">
                    <a16:creationId xmlns:a16="http://schemas.microsoft.com/office/drawing/2014/main" id="{ABE69AED-F212-41F9-807A-7DFB892CE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2" name="文本框 39">
                <a:extLst>
                  <a:ext uri="{FF2B5EF4-FFF2-40B4-BE49-F238E27FC236}">
                    <a16:creationId xmlns:a16="http://schemas.microsoft.com/office/drawing/2014/main" id="{581ADA8F-BED1-4E38-B855-A5B9B91C9D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23560" name="文本框 37">
              <a:extLst>
                <a:ext uri="{FF2B5EF4-FFF2-40B4-BE49-F238E27FC236}">
                  <a16:creationId xmlns:a16="http://schemas.microsoft.com/office/drawing/2014/main" id="{148ED6BE-F7F0-416C-AE95-C56E2393A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sp>
        <p:nvSpPr>
          <p:cNvPr id="41" name="iṧlîďe">
            <a:extLst>
              <a:ext uri="{FF2B5EF4-FFF2-40B4-BE49-F238E27FC236}">
                <a16:creationId xmlns:a16="http://schemas.microsoft.com/office/drawing/2014/main" id="{E47CD71F-80B8-4791-A0DF-5E79B4B07775}"/>
              </a:ext>
            </a:extLst>
          </p:cNvPr>
          <p:cNvSpPr/>
          <p:nvPr/>
        </p:nvSpPr>
        <p:spPr bwMode="auto">
          <a:xfrm>
            <a:off x="1462088" y="2868613"/>
            <a:ext cx="358775" cy="358775"/>
          </a:xfrm>
          <a:custGeom>
            <a:avLst/>
            <a:gdLst>
              <a:gd name="connsiteX0" fmla="*/ 177088 w 577759"/>
              <a:gd name="connsiteY0" fmla="*/ 396051 h 577432"/>
              <a:gd name="connsiteX1" fmla="*/ 185388 w 577759"/>
              <a:gd name="connsiteY1" fmla="*/ 400653 h 577432"/>
              <a:gd name="connsiteX2" fmla="*/ 178010 w 577759"/>
              <a:gd name="connsiteY2" fmla="*/ 436543 h 577432"/>
              <a:gd name="connsiteX3" fmla="*/ 184466 w 577759"/>
              <a:gd name="connsiteY3" fmla="*/ 440224 h 577432"/>
              <a:gd name="connsiteX4" fmla="*/ 186310 w 577759"/>
              <a:gd name="connsiteY4" fmla="*/ 442985 h 577432"/>
              <a:gd name="connsiteX5" fmla="*/ 201988 w 577759"/>
              <a:gd name="connsiteY5" fmla="*/ 452188 h 577432"/>
              <a:gd name="connsiteX6" fmla="*/ 204755 w 577759"/>
              <a:gd name="connsiteY6" fmla="*/ 458630 h 577432"/>
              <a:gd name="connsiteX7" fmla="*/ 274843 w 577759"/>
              <a:gd name="connsiteY7" fmla="*/ 460470 h 577432"/>
              <a:gd name="connsiteX8" fmla="*/ 274843 w 577759"/>
              <a:gd name="connsiteY8" fmla="*/ 480716 h 577432"/>
              <a:gd name="connsiteX9" fmla="*/ 206599 w 577759"/>
              <a:gd name="connsiteY9" fmla="*/ 478876 h 577432"/>
              <a:gd name="connsiteX10" fmla="*/ 194610 w 577759"/>
              <a:gd name="connsiteY10" fmla="*/ 481636 h 577432"/>
              <a:gd name="connsiteX11" fmla="*/ 183544 w 577759"/>
              <a:gd name="connsiteY11" fmla="*/ 473354 h 577432"/>
              <a:gd name="connsiteX12" fmla="*/ 183544 w 577759"/>
              <a:gd name="connsiteY12" fmla="*/ 466912 h 577432"/>
              <a:gd name="connsiteX13" fmla="*/ 178933 w 577759"/>
              <a:gd name="connsiteY13" fmla="*/ 474274 h 577432"/>
              <a:gd name="connsiteX14" fmla="*/ 161410 w 577759"/>
              <a:gd name="connsiteY14" fmla="*/ 465992 h 577432"/>
              <a:gd name="connsiteX15" fmla="*/ 162333 w 577759"/>
              <a:gd name="connsiteY15" fmla="*/ 464151 h 577432"/>
              <a:gd name="connsiteX16" fmla="*/ 163255 w 577759"/>
              <a:gd name="connsiteY16" fmla="*/ 460470 h 577432"/>
              <a:gd name="connsiteX17" fmla="*/ 156799 w 577759"/>
              <a:gd name="connsiteY17" fmla="*/ 466912 h 577432"/>
              <a:gd name="connsiteX18" fmla="*/ 140199 w 577759"/>
              <a:gd name="connsiteY18" fmla="*/ 456789 h 577432"/>
              <a:gd name="connsiteX19" fmla="*/ 154033 w 577759"/>
              <a:gd name="connsiteY19" fmla="*/ 435623 h 577432"/>
              <a:gd name="connsiteX20" fmla="*/ 103311 w 577759"/>
              <a:gd name="connsiteY20" fmla="*/ 495441 h 577432"/>
              <a:gd name="connsiteX21" fmla="*/ 85789 w 577759"/>
              <a:gd name="connsiteY21" fmla="*/ 485318 h 577432"/>
              <a:gd name="connsiteX22" fmla="*/ 143888 w 577759"/>
              <a:gd name="connsiteY22" fmla="*/ 417217 h 577432"/>
              <a:gd name="connsiteX23" fmla="*/ 177088 w 577759"/>
              <a:gd name="connsiteY23" fmla="*/ 396051 h 577432"/>
              <a:gd name="connsiteX24" fmla="*/ 326592 w 577759"/>
              <a:gd name="connsiteY24" fmla="*/ 382185 h 577432"/>
              <a:gd name="connsiteX25" fmla="*/ 324748 w 577759"/>
              <a:gd name="connsiteY25" fmla="*/ 412582 h 577432"/>
              <a:gd name="connsiteX26" fmla="*/ 340423 w 577759"/>
              <a:gd name="connsiteY26" fmla="*/ 420871 h 577432"/>
              <a:gd name="connsiteX27" fmla="*/ 355177 w 577759"/>
              <a:gd name="connsiteY27" fmla="*/ 430082 h 577432"/>
              <a:gd name="connsiteX28" fmla="*/ 380995 w 577759"/>
              <a:gd name="connsiteY28" fmla="*/ 413503 h 577432"/>
              <a:gd name="connsiteX29" fmla="*/ 356099 w 577759"/>
              <a:gd name="connsiteY29" fmla="*/ 393238 h 577432"/>
              <a:gd name="connsiteX30" fmla="*/ 326592 w 577759"/>
              <a:gd name="connsiteY30" fmla="*/ 382185 h 577432"/>
              <a:gd name="connsiteX31" fmla="*/ 125443 w 577759"/>
              <a:gd name="connsiteY31" fmla="*/ 299294 h 577432"/>
              <a:gd name="connsiteX32" fmla="*/ 224189 w 577759"/>
              <a:gd name="connsiteY32" fmla="*/ 299294 h 577432"/>
              <a:gd name="connsiteX33" fmla="*/ 250029 w 577759"/>
              <a:gd name="connsiteY33" fmla="*/ 326015 h 577432"/>
              <a:gd name="connsiteX34" fmla="*/ 224189 w 577759"/>
              <a:gd name="connsiteY34" fmla="*/ 351815 h 577432"/>
              <a:gd name="connsiteX35" fmla="*/ 125443 w 577759"/>
              <a:gd name="connsiteY35" fmla="*/ 351815 h 577432"/>
              <a:gd name="connsiteX36" fmla="*/ 98680 w 577759"/>
              <a:gd name="connsiteY36" fmla="*/ 326015 h 577432"/>
              <a:gd name="connsiteX37" fmla="*/ 125443 w 577759"/>
              <a:gd name="connsiteY37" fmla="*/ 299294 h 577432"/>
              <a:gd name="connsiteX38" fmla="*/ 125436 w 577759"/>
              <a:gd name="connsiteY38" fmla="*/ 200762 h 577432"/>
              <a:gd name="connsiteX39" fmla="*/ 321952 w 577759"/>
              <a:gd name="connsiteY39" fmla="*/ 200762 h 577432"/>
              <a:gd name="connsiteX40" fmla="*/ 348708 w 577759"/>
              <a:gd name="connsiteY40" fmla="*/ 227483 h 577432"/>
              <a:gd name="connsiteX41" fmla="*/ 321952 w 577759"/>
              <a:gd name="connsiteY41" fmla="*/ 253283 h 577432"/>
              <a:gd name="connsiteX42" fmla="*/ 125436 w 577759"/>
              <a:gd name="connsiteY42" fmla="*/ 253283 h 577432"/>
              <a:gd name="connsiteX43" fmla="*/ 98680 w 577759"/>
              <a:gd name="connsiteY43" fmla="*/ 227483 h 577432"/>
              <a:gd name="connsiteX44" fmla="*/ 125436 w 577759"/>
              <a:gd name="connsiteY44" fmla="*/ 200762 h 577432"/>
              <a:gd name="connsiteX45" fmla="*/ 125436 w 577759"/>
              <a:gd name="connsiteY45" fmla="*/ 103118 h 577432"/>
              <a:gd name="connsiteX46" fmla="*/ 321952 w 577759"/>
              <a:gd name="connsiteY46" fmla="*/ 103118 h 577432"/>
              <a:gd name="connsiteX47" fmla="*/ 348708 w 577759"/>
              <a:gd name="connsiteY47" fmla="*/ 128918 h 577432"/>
              <a:gd name="connsiteX48" fmla="*/ 321952 w 577759"/>
              <a:gd name="connsiteY48" fmla="*/ 155639 h 577432"/>
              <a:gd name="connsiteX49" fmla="*/ 125436 w 577759"/>
              <a:gd name="connsiteY49" fmla="*/ 155639 h 577432"/>
              <a:gd name="connsiteX50" fmla="*/ 98680 w 577759"/>
              <a:gd name="connsiteY50" fmla="*/ 128918 h 577432"/>
              <a:gd name="connsiteX51" fmla="*/ 125436 w 577759"/>
              <a:gd name="connsiteY51" fmla="*/ 103118 h 577432"/>
              <a:gd name="connsiteX52" fmla="*/ 497753 w 577759"/>
              <a:gd name="connsiteY52" fmla="*/ 64639 h 577432"/>
              <a:gd name="connsiteX53" fmla="*/ 537748 w 577759"/>
              <a:gd name="connsiteY53" fmla="*/ 78225 h 577432"/>
              <a:gd name="connsiteX54" fmla="*/ 577398 w 577759"/>
              <a:gd name="connsiteY54" fmla="*/ 121516 h 577432"/>
              <a:gd name="connsiteX55" fmla="*/ 575554 w 577759"/>
              <a:gd name="connsiteY55" fmla="*/ 130727 h 577432"/>
              <a:gd name="connsiteX56" fmla="*/ 411424 w 577759"/>
              <a:gd name="connsiteY56" fmla="*/ 415345 h 577432"/>
              <a:gd name="connsiteX57" fmla="*/ 407735 w 577759"/>
              <a:gd name="connsiteY57" fmla="*/ 419029 h 577432"/>
              <a:gd name="connsiteX58" fmla="*/ 321982 w 577759"/>
              <a:gd name="connsiteY58" fmla="*/ 476137 h 577432"/>
              <a:gd name="connsiteX59" fmla="*/ 308151 w 577759"/>
              <a:gd name="connsiteY59" fmla="*/ 476137 h 577432"/>
              <a:gd name="connsiteX60" fmla="*/ 301696 w 577759"/>
              <a:gd name="connsiteY60" fmla="*/ 464163 h 577432"/>
              <a:gd name="connsiteX61" fmla="*/ 307229 w 577759"/>
              <a:gd name="connsiteY61" fmla="*/ 361921 h 577432"/>
              <a:gd name="connsiteX62" fmla="*/ 309073 w 577759"/>
              <a:gd name="connsiteY62" fmla="*/ 355473 h 577432"/>
              <a:gd name="connsiteX63" fmla="*/ 473203 w 577759"/>
              <a:gd name="connsiteY63" fmla="*/ 71777 h 577432"/>
              <a:gd name="connsiteX64" fmla="*/ 480580 w 577759"/>
              <a:gd name="connsiteY64" fmla="*/ 66250 h 577432"/>
              <a:gd name="connsiteX65" fmla="*/ 497753 w 577759"/>
              <a:gd name="connsiteY65" fmla="*/ 64639 h 577432"/>
              <a:gd name="connsiteX66" fmla="*/ 26751 w 577759"/>
              <a:gd name="connsiteY66" fmla="*/ 0 h 577432"/>
              <a:gd name="connsiteX67" fmla="*/ 420637 w 577759"/>
              <a:gd name="connsiteY67" fmla="*/ 0 h 577432"/>
              <a:gd name="connsiteX68" fmla="*/ 447388 w 577759"/>
              <a:gd name="connsiteY68" fmla="*/ 25786 h 577432"/>
              <a:gd name="connsiteX69" fmla="*/ 447388 w 577759"/>
              <a:gd name="connsiteY69" fmla="*/ 65387 h 577432"/>
              <a:gd name="connsiteX70" fmla="*/ 394808 w 577759"/>
              <a:gd name="connsiteY70" fmla="*/ 156560 h 577432"/>
              <a:gd name="connsiteX71" fmla="*/ 394808 w 577759"/>
              <a:gd name="connsiteY71" fmla="*/ 52494 h 577432"/>
              <a:gd name="connsiteX72" fmla="*/ 52580 w 577759"/>
              <a:gd name="connsiteY72" fmla="*/ 52494 h 577432"/>
              <a:gd name="connsiteX73" fmla="*/ 52580 w 577759"/>
              <a:gd name="connsiteY73" fmla="*/ 524938 h 577432"/>
              <a:gd name="connsiteX74" fmla="*/ 394808 w 577759"/>
              <a:gd name="connsiteY74" fmla="*/ 524938 h 577432"/>
              <a:gd name="connsiteX75" fmla="*/ 394808 w 577759"/>
              <a:gd name="connsiteY75" fmla="*/ 459551 h 577432"/>
              <a:gd name="connsiteX76" fmla="*/ 422482 w 577759"/>
              <a:gd name="connsiteY76" fmla="*/ 441132 h 577432"/>
              <a:gd name="connsiteX77" fmla="*/ 434474 w 577759"/>
              <a:gd name="connsiteY77" fmla="*/ 428239 h 577432"/>
              <a:gd name="connsiteX78" fmla="*/ 447388 w 577759"/>
              <a:gd name="connsiteY78" fmla="*/ 406137 h 577432"/>
              <a:gd name="connsiteX79" fmla="*/ 447388 w 577759"/>
              <a:gd name="connsiteY79" fmla="*/ 550725 h 577432"/>
              <a:gd name="connsiteX80" fmla="*/ 420637 w 577759"/>
              <a:gd name="connsiteY80" fmla="*/ 577432 h 577432"/>
              <a:gd name="connsiteX81" fmla="*/ 26751 w 577759"/>
              <a:gd name="connsiteY81" fmla="*/ 577432 h 577432"/>
              <a:gd name="connsiteX82" fmla="*/ 0 w 577759"/>
              <a:gd name="connsiteY82" fmla="*/ 550725 h 577432"/>
              <a:gd name="connsiteX83" fmla="*/ 0 w 577759"/>
              <a:gd name="connsiteY83" fmla="*/ 25786 h 577432"/>
              <a:gd name="connsiteX84" fmla="*/ 26751 w 577759"/>
              <a:gd name="connsiteY84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77759" h="577432">
                <a:moveTo>
                  <a:pt x="177088" y="396051"/>
                </a:moveTo>
                <a:cubicBezTo>
                  <a:pt x="179855" y="396051"/>
                  <a:pt x="183544" y="397892"/>
                  <a:pt x="185388" y="400653"/>
                </a:cubicBezTo>
                <a:cubicBezTo>
                  <a:pt x="189999" y="411696"/>
                  <a:pt x="185388" y="423659"/>
                  <a:pt x="178010" y="436543"/>
                </a:cubicBezTo>
                <a:cubicBezTo>
                  <a:pt x="180777" y="436543"/>
                  <a:pt x="182621" y="438384"/>
                  <a:pt x="184466" y="440224"/>
                </a:cubicBezTo>
                <a:cubicBezTo>
                  <a:pt x="185388" y="441145"/>
                  <a:pt x="185388" y="442065"/>
                  <a:pt x="186310" y="442985"/>
                </a:cubicBezTo>
                <a:cubicBezTo>
                  <a:pt x="191844" y="442065"/>
                  <a:pt x="197377" y="444826"/>
                  <a:pt x="201988" y="452188"/>
                </a:cubicBezTo>
                <a:cubicBezTo>
                  <a:pt x="203832" y="454949"/>
                  <a:pt x="204755" y="456789"/>
                  <a:pt x="204755" y="458630"/>
                </a:cubicBezTo>
                <a:cubicBezTo>
                  <a:pt x="229654" y="454028"/>
                  <a:pt x="249943" y="460470"/>
                  <a:pt x="274843" y="460470"/>
                </a:cubicBezTo>
                <a:cubicBezTo>
                  <a:pt x="287754" y="460470"/>
                  <a:pt x="287754" y="480716"/>
                  <a:pt x="274843" y="480716"/>
                </a:cubicBezTo>
                <a:cubicBezTo>
                  <a:pt x="253632" y="480716"/>
                  <a:pt x="226888" y="468753"/>
                  <a:pt x="206599" y="478876"/>
                </a:cubicBezTo>
                <a:cubicBezTo>
                  <a:pt x="202910" y="480716"/>
                  <a:pt x="198299" y="483477"/>
                  <a:pt x="194610" y="481636"/>
                </a:cubicBezTo>
                <a:cubicBezTo>
                  <a:pt x="189999" y="479796"/>
                  <a:pt x="184466" y="478876"/>
                  <a:pt x="183544" y="473354"/>
                </a:cubicBezTo>
                <a:cubicBezTo>
                  <a:pt x="183544" y="470593"/>
                  <a:pt x="183544" y="468753"/>
                  <a:pt x="183544" y="466912"/>
                </a:cubicBezTo>
                <a:cubicBezTo>
                  <a:pt x="181699" y="469673"/>
                  <a:pt x="180777" y="471513"/>
                  <a:pt x="178933" y="474274"/>
                </a:cubicBezTo>
                <a:cubicBezTo>
                  <a:pt x="173399" y="482557"/>
                  <a:pt x="156799" y="477035"/>
                  <a:pt x="161410" y="465992"/>
                </a:cubicBezTo>
                <a:cubicBezTo>
                  <a:pt x="161410" y="465992"/>
                  <a:pt x="161410" y="465072"/>
                  <a:pt x="162333" y="464151"/>
                </a:cubicBezTo>
                <a:cubicBezTo>
                  <a:pt x="162333" y="462311"/>
                  <a:pt x="163255" y="461391"/>
                  <a:pt x="163255" y="460470"/>
                </a:cubicBezTo>
                <a:cubicBezTo>
                  <a:pt x="161410" y="462311"/>
                  <a:pt x="158644" y="464151"/>
                  <a:pt x="156799" y="466912"/>
                </a:cubicBezTo>
                <a:cubicBezTo>
                  <a:pt x="150344" y="477035"/>
                  <a:pt x="132822" y="467832"/>
                  <a:pt x="140199" y="456789"/>
                </a:cubicBezTo>
                <a:cubicBezTo>
                  <a:pt x="144811" y="449427"/>
                  <a:pt x="149422" y="442985"/>
                  <a:pt x="154033" y="435623"/>
                </a:cubicBezTo>
                <a:cubicBezTo>
                  <a:pt x="135588" y="454028"/>
                  <a:pt x="118988" y="474274"/>
                  <a:pt x="103311" y="495441"/>
                </a:cubicBezTo>
                <a:cubicBezTo>
                  <a:pt x="95011" y="504643"/>
                  <a:pt x="78411" y="495441"/>
                  <a:pt x="85789" y="485318"/>
                </a:cubicBezTo>
                <a:cubicBezTo>
                  <a:pt x="104233" y="462311"/>
                  <a:pt x="122677" y="438384"/>
                  <a:pt x="143888" y="417217"/>
                </a:cubicBezTo>
                <a:cubicBezTo>
                  <a:pt x="152188" y="408935"/>
                  <a:pt x="163255" y="396051"/>
                  <a:pt x="177088" y="396051"/>
                </a:cubicBezTo>
                <a:close/>
                <a:moveTo>
                  <a:pt x="326592" y="382185"/>
                </a:moveTo>
                <a:lnTo>
                  <a:pt x="324748" y="412582"/>
                </a:lnTo>
                <a:cubicBezTo>
                  <a:pt x="329358" y="414424"/>
                  <a:pt x="334891" y="417187"/>
                  <a:pt x="340423" y="420871"/>
                </a:cubicBezTo>
                <a:cubicBezTo>
                  <a:pt x="345956" y="423635"/>
                  <a:pt x="350566" y="427319"/>
                  <a:pt x="355177" y="430082"/>
                </a:cubicBezTo>
                <a:lnTo>
                  <a:pt x="380995" y="413503"/>
                </a:lnTo>
                <a:cubicBezTo>
                  <a:pt x="376385" y="407976"/>
                  <a:pt x="369008" y="400607"/>
                  <a:pt x="356099" y="393238"/>
                </a:cubicBezTo>
                <a:cubicBezTo>
                  <a:pt x="343190" y="385869"/>
                  <a:pt x="333047" y="383106"/>
                  <a:pt x="326592" y="382185"/>
                </a:cubicBezTo>
                <a:close/>
                <a:moveTo>
                  <a:pt x="125443" y="299294"/>
                </a:moveTo>
                <a:lnTo>
                  <a:pt x="224189" y="299294"/>
                </a:lnTo>
                <a:cubicBezTo>
                  <a:pt x="238032" y="299294"/>
                  <a:pt x="250029" y="311272"/>
                  <a:pt x="250029" y="326015"/>
                </a:cubicBezTo>
                <a:cubicBezTo>
                  <a:pt x="250029" y="339836"/>
                  <a:pt x="238032" y="351815"/>
                  <a:pt x="224189" y="351815"/>
                </a:cubicBezTo>
                <a:lnTo>
                  <a:pt x="125443" y="351815"/>
                </a:lnTo>
                <a:cubicBezTo>
                  <a:pt x="110677" y="351815"/>
                  <a:pt x="98680" y="339836"/>
                  <a:pt x="98680" y="326015"/>
                </a:cubicBezTo>
                <a:cubicBezTo>
                  <a:pt x="98680" y="311272"/>
                  <a:pt x="110677" y="299294"/>
                  <a:pt x="125443" y="299294"/>
                </a:cubicBezTo>
                <a:close/>
                <a:moveTo>
                  <a:pt x="125436" y="200762"/>
                </a:moveTo>
                <a:lnTo>
                  <a:pt x="321952" y="200762"/>
                </a:lnTo>
                <a:cubicBezTo>
                  <a:pt x="336714" y="200762"/>
                  <a:pt x="348708" y="212740"/>
                  <a:pt x="348708" y="227483"/>
                </a:cubicBezTo>
                <a:cubicBezTo>
                  <a:pt x="348708" y="242226"/>
                  <a:pt x="336714" y="253283"/>
                  <a:pt x="321952" y="253283"/>
                </a:cubicBezTo>
                <a:lnTo>
                  <a:pt x="125436" y="253283"/>
                </a:lnTo>
                <a:cubicBezTo>
                  <a:pt x="110674" y="253283"/>
                  <a:pt x="98680" y="242226"/>
                  <a:pt x="98680" y="227483"/>
                </a:cubicBezTo>
                <a:cubicBezTo>
                  <a:pt x="98680" y="212740"/>
                  <a:pt x="110674" y="200762"/>
                  <a:pt x="125436" y="200762"/>
                </a:cubicBezTo>
                <a:close/>
                <a:moveTo>
                  <a:pt x="125436" y="103118"/>
                </a:moveTo>
                <a:lnTo>
                  <a:pt x="321952" y="103118"/>
                </a:lnTo>
                <a:cubicBezTo>
                  <a:pt x="336714" y="103118"/>
                  <a:pt x="348708" y="114175"/>
                  <a:pt x="348708" y="128918"/>
                </a:cubicBezTo>
                <a:cubicBezTo>
                  <a:pt x="348708" y="143660"/>
                  <a:pt x="336714" y="155639"/>
                  <a:pt x="321952" y="155639"/>
                </a:cubicBezTo>
                <a:lnTo>
                  <a:pt x="125436" y="155639"/>
                </a:lnTo>
                <a:cubicBezTo>
                  <a:pt x="110674" y="155639"/>
                  <a:pt x="98680" y="143660"/>
                  <a:pt x="98680" y="128918"/>
                </a:cubicBezTo>
                <a:cubicBezTo>
                  <a:pt x="98680" y="114175"/>
                  <a:pt x="110674" y="103118"/>
                  <a:pt x="125436" y="103118"/>
                </a:cubicBezTo>
                <a:close/>
                <a:moveTo>
                  <a:pt x="497753" y="64639"/>
                </a:moveTo>
                <a:cubicBezTo>
                  <a:pt x="507550" y="65329"/>
                  <a:pt x="521151" y="68553"/>
                  <a:pt x="537748" y="78225"/>
                </a:cubicBezTo>
                <a:cubicBezTo>
                  <a:pt x="570943" y="97568"/>
                  <a:pt x="576476" y="118753"/>
                  <a:pt x="577398" y="121516"/>
                </a:cubicBezTo>
                <a:cubicBezTo>
                  <a:pt x="578320" y="124279"/>
                  <a:pt x="577398" y="127964"/>
                  <a:pt x="575554" y="130727"/>
                </a:cubicBezTo>
                <a:lnTo>
                  <a:pt x="411424" y="415345"/>
                </a:lnTo>
                <a:cubicBezTo>
                  <a:pt x="410501" y="416266"/>
                  <a:pt x="409579" y="418108"/>
                  <a:pt x="407735" y="419029"/>
                </a:cubicBezTo>
                <a:lnTo>
                  <a:pt x="321982" y="476137"/>
                </a:lnTo>
                <a:cubicBezTo>
                  <a:pt x="317371" y="478900"/>
                  <a:pt x="312761" y="478900"/>
                  <a:pt x="308151" y="476137"/>
                </a:cubicBezTo>
                <a:cubicBezTo>
                  <a:pt x="303540" y="473374"/>
                  <a:pt x="300774" y="468768"/>
                  <a:pt x="301696" y="464163"/>
                </a:cubicBezTo>
                <a:lnTo>
                  <a:pt x="307229" y="361921"/>
                </a:lnTo>
                <a:cubicBezTo>
                  <a:pt x="308151" y="359158"/>
                  <a:pt x="308151" y="357316"/>
                  <a:pt x="309073" y="355473"/>
                </a:cubicBezTo>
                <a:lnTo>
                  <a:pt x="473203" y="71777"/>
                </a:lnTo>
                <a:cubicBezTo>
                  <a:pt x="475047" y="69014"/>
                  <a:pt x="477813" y="67172"/>
                  <a:pt x="480580" y="66250"/>
                </a:cubicBezTo>
                <a:cubicBezTo>
                  <a:pt x="481963" y="65790"/>
                  <a:pt x="487956" y="63948"/>
                  <a:pt x="497753" y="64639"/>
                </a:cubicBezTo>
                <a:close/>
                <a:moveTo>
                  <a:pt x="26751" y="0"/>
                </a:moveTo>
                <a:lnTo>
                  <a:pt x="420637" y="0"/>
                </a:lnTo>
                <a:cubicBezTo>
                  <a:pt x="435396" y="0"/>
                  <a:pt x="447388" y="11972"/>
                  <a:pt x="447388" y="25786"/>
                </a:cubicBezTo>
                <a:lnTo>
                  <a:pt x="447388" y="65387"/>
                </a:lnTo>
                <a:lnTo>
                  <a:pt x="394808" y="156560"/>
                </a:lnTo>
                <a:lnTo>
                  <a:pt x="394808" y="52494"/>
                </a:lnTo>
                <a:lnTo>
                  <a:pt x="52580" y="52494"/>
                </a:lnTo>
                <a:lnTo>
                  <a:pt x="52580" y="524938"/>
                </a:lnTo>
                <a:lnTo>
                  <a:pt x="394808" y="524938"/>
                </a:lnTo>
                <a:lnTo>
                  <a:pt x="394808" y="459551"/>
                </a:lnTo>
                <a:lnTo>
                  <a:pt x="422482" y="441132"/>
                </a:lnTo>
                <a:cubicBezTo>
                  <a:pt x="427094" y="437449"/>
                  <a:pt x="431706" y="432844"/>
                  <a:pt x="434474" y="428239"/>
                </a:cubicBezTo>
                <a:lnTo>
                  <a:pt x="447388" y="406137"/>
                </a:lnTo>
                <a:lnTo>
                  <a:pt x="447388" y="550725"/>
                </a:lnTo>
                <a:cubicBezTo>
                  <a:pt x="447388" y="565460"/>
                  <a:pt x="435396" y="577432"/>
                  <a:pt x="420637" y="577432"/>
                </a:cubicBezTo>
                <a:lnTo>
                  <a:pt x="26751" y="577432"/>
                </a:lnTo>
                <a:cubicBezTo>
                  <a:pt x="11992" y="577432"/>
                  <a:pt x="0" y="565460"/>
                  <a:pt x="0" y="550725"/>
                </a:cubicBezTo>
                <a:lnTo>
                  <a:pt x="0" y="25786"/>
                </a:lnTo>
                <a:cubicBezTo>
                  <a:pt x="0" y="11972"/>
                  <a:pt x="11992" y="0"/>
                  <a:pt x="26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3557" name="ïṡḷïḍè">
            <a:extLst>
              <a:ext uri="{FF2B5EF4-FFF2-40B4-BE49-F238E27FC236}">
                <a16:creationId xmlns:a16="http://schemas.microsoft.com/office/drawing/2014/main" id="{290F303F-EBF8-465E-A2F9-5E9BA213F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703513"/>
            <a:ext cx="8810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en-US" altLang="zh-CN" sz="2000">
                <a:latin typeface="微软雅黑" panose="020B0503020204020204" pitchFamily="34" charset="-122"/>
              </a:rPr>
              <a:t>      </a:t>
            </a:r>
            <a:r>
              <a:rPr lang="zh-CN" altLang="zh-CN" sz="2000">
                <a:latin typeface="微软雅黑" panose="020B0503020204020204" pitchFamily="34" charset="-122"/>
              </a:rPr>
              <a:t>围绕一流学科建设，打造若干有品牌影响力的平台，积极对接现有的国家（部）级科研平台，在我校建立分中心或分室，力争在全校建成</a:t>
            </a:r>
            <a:r>
              <a:rPr lang="en-US" altLang="zh-CN" sz="2000">
                <a:latin typeface="微软雅黑" panose="020B0503020204020204" pitchFamily="34" charset="-122"/>
              </a:rPr>
              <a:t>2——3</a:t>
            </a:r>
            <a:r>
              <a:rPr lang="zh-CN" altLang="zh-CN" sz="2000">
                <a:latin typeface="微软雅黑" panose="020B0503020204020204" pitchFamily="34" charset="-122"/>
              </a:rPr>
              <a:t>个更高水平、有影响力的平台。</a:t>
            </a:r>
            <a:endParaRPr lang="en-US" altLang="zh-CN" sz="2000">
              <a:latin typeface="微软雅黑" panose="020B0503020204020204" pitchFamily="34" charset="-122"/>
            </a:endParaRPr>
          </a:p>
        </p:txBody>
      </p:sp>
      <p:sp>
        <p:nvSpPr>
          <p:cNvPr id="23558" name="iślíḑe">
            <a:extLst>
              <a:ext uri="{FF2B5EF4-FFF2-40B4-BE49-F238E27FC236}">
                <a16:creationId xmlns:a16="http://schemas.microsoft.com/office/drawing/2014/main" id="{CE7A49BD-2605-4EB3-9ADE-564077FEF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1808163"/>
            <a:ext cx="6615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>
                <a:latin typeface="微软雅黑" panose="020B0503020204020204" pitchFamily="34" charset="-122"/>
              </a:rPr>
              <a:t>第二，按照“品牌</a:t>
            </a:r>
            <a:r>
              <a:rPr lang="en-US" altLang="zh-CN">
                <a:latin typeface="微软雅黑" panose="020B0503020204020204" pitchFamily="34" charset="-122"/>
              </a:rPr>
              <a:t>+</a:t>
            </a:r>
            <a:r>
              <a:rPr lang="zh-CN" altLang="zh-CN">
                <a:latin typeface="微软雅黑" panose="020B0503020204020204" pitchFamily="34" charset="-122"/>
              </a:rPr>
              <a:t>加盟”目标</a:t>
            </a:r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zh-CN" altLang="zh-CN" sz="1800"/>
          </a:p>
        </p:txBody>
      </p:sp>
    </p:spTree>
  </p:cSld>
  <p:clrMapOvr>
    <a:masterClrMapping/>
  </p:clrMapOvr>
  <p:transition spd="slow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2244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BABC25DE-DE17-468C-B6CB-DF6C59571A8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55675" y="4678363"/>
            <a:ext cx="9245600" cy="1230312"/>
            <a:chOff x="676279" y="4301201"/>
            <a:chExt cx="9245174" cy="1230382"/>
          </a:xfrm>
        </p:grpSpPr>
        <p:grpSp>
          <p:nvGrpSpPr>
            <p:cNvPr id="24587" name="íṥḻíḓè">
              <a:extLst>
                <a:ext uri="{FF2B5EF4-FFF2-40B4-BE49-F238E27FC236}">
                  <a16:creationId xmlns:a16="http://schemas.microsoft.com/office/drawing/2014/main" id="{CEF143A6-08DC-44C1-8DFB-F9952C20B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279" y="4554181"/>
              <a:ext cx="9245172" cy="963744"/>
              <a:chOff x="676279" y="4554181"/>
              <a:chExt cx="9245172" cy="963744"/>
            </a:xfrm>
          </p:grpSpPr>
          <p:sp>
            <p:nvSpPr>
              <p:cNvPr id="31" name="îŝlïḍê">
                <a:extLst>
                  <a:ext uri="{FF2B5EF4-FFF2-40B4-BE49-F238E27FC236}">
                    <a16:creationId xmlns:a16="http://schemas.microsoft.com/office/drawing/2014/main" id="{DF98B763-7039-4646-9104-46FC8BDD283C}"/>
                  </a:ext>
                </a:extLst>
              </p:cNvPr>
              <p:cNvSpPr/>
              <p:nvPr/>
            </p:nvSpPr>
            <p:spPr>
              <a:xfrm>
                <a:off x="676279" y="4847332"/>
                <a:ext cx="2511309" cy="669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0680" y="14849"/>
                    </a:moveTo>
                    <a:cubicBezTo>
                      <a:pt x="20297" y="14559"/>
                      <a:pt x="19946" y="15186"/>
                      <a:pt x="19751" y="16252"/>
                    </a:cubicBezTo>
                    <a:cubicBezTo>
                      <a:pt x="19663" y="16732"/>
                      <a:pt x="19523" y="17036"/>
                      <a:pt x="19368" y="17036"/>
                    </a:cubicBezTo>
                    <a:lnTo>
                      <a:pt x="18751" y="17036"/>
                    </a:lnTo>
                    <a:cubicBezTo>
                      <a:pt x="18696" y="17036"/>
                      <a:pt x="18650" y="16864"/>
                      <a:pt x="18650" y="16654"/>
                    </a:cubicBezTo>
                    <a:lnTo>
                      <a:pt x="18650" y="13925"/>
                    </a:lnTo>
                    <a:cubicBezTo>
                      <a:pt x="18650" y="12442"/>
                      <a:pt x="18332" y="11239"/>
                      <a:pt x="17939" y="11239"/>
                    </a:cubicBezTo>
                    <a:lnTo>
                      <a:pt x="13653" y="11239"/>
                    </a:lnTo>
                    <a:cubicBezTo>
                      <a:pt x="13598" y="11239"/>
                      <a:pt x="13553" y="11068"/>
                      <a:pt x="13553" y="10858"/>
                    </a:cubicBezTo>
                    <a:lnTo>
                      <a:pt x="13553" y="2688"/>
                    </a:lnTo>
                    <a:cubicBezTo>
                      <a:pt x="13553" y="1203"/>
                      <a:pt x="13234" y="0"/>
                      <a:pt x="12841" y="0"/>
                    </a:cubicBezTo>
                    <a:lnTo>
                      <a:pt x="8556" y="0"/>
                    </a:lnTo>
                    <a:cubicBezTo>
                      <a:pt x="8165" y="0"/>
                      <a:pt x="7844" y="1210"/>
                      <a:pt x="7844" y="2689"/>
                    </a:cubicBezTo>
                    <a:lnTo>
                      <a:pt x="7844" y="5418"/>
                    </a:lnTo>
                    <a:cubicBezTo>
                      <a:pt x="7844" y="5627"/>
                      <a:pt x="7799" y="5797"/>
                      <a:pt x="7744" y="5797"/>
                    </a:cubicBezTo>
                    <a:lnTo>
                      <a:pt x="3458" y="5797"/>
                    </a:lnTo>
                    <a:cubicBezTo>
                      <a:pt x="3065" y="5797"/>
                      <a:pt x="2746" y="7000"/>
                      <a:pt x="2746" y="8485"/>
                    </a:cubicBezTo>
                    <a:lnTo>
                      <a:pt x="2746" y="16656"/>
                    </a:lnTo>
                    <a:cubicBezTo>
                      <a:pt x="2746" y="16865"/>
                      <a:pt x="2701" y="17035"/>
                      <a:pt x="2646" y="17035"/>
                    </a:cubicBezTo>
                    <a:lnTo>
                      <a:pt x="2028" y="17035"/>
                    </a:lnTo>
                    <a:cubicBezTo>
                      <a:pt x="1873" y="17035"/>
                      <a:pt x="1733" y="16731"/>
                      <a:pt x="1645" y="16251"/>
                    </a:cubicBezTo>
                    <a:cubicBezTo>
                      <a:pt x="1450" y="15185"/>
                      <a:pt x="1099" y="14559"/>
                      <a:pt x="716" y="14849"/>
                    </a:cubicBezTo>
                    <a:cubicBezTo>
                      <a:pt x="372" y="15110"/>
                      <a:pt x="92" y="16154"/>
                      <a:pt x="20" y="17453"/>
                    </a:cubicBezTo>
                    <a:cubicBezTo>
                      <a:pt x="-102" y="19658"/>
                      <a:pt x="340" y="21599"/>
                      <a:pt x="903" y="21599"/>
                    </a:cubicBezTo>
                    <a:cubicBezTo>
                      <a:pt x="1214" y="21599"/>
                      <a:pt x="1488" y="21004"/>
                      <a:pt x="1650" y="20100"/>
                    </a:cubicBezTo>
                    <a:cubicBezTo>
                      <a:pt x="1735" y="19626"/>
                      <a:pt x="1876" y="19343"/>
                      <a:pt x="2027" y="19343"/>
                    </a:cubicBezTo>
                    <a:lnTo>
                      <a:pt x="2645" y="19343"/>
                    </a:lnTo>
                    <a:cubicBezTo>
                      <a:pt x="3038" y="19343"/>
                      <a:pt x="3357" y="18139"/>
                      <a:pt x="3357" y="16654"/>
                    </a:cubicBezTo>
                    <a:lnTo>
                      <a:pt x="3357" y="8485"/>
                    </a:lnTo>
                    <a:cubicBezTo>
                      <a:pt x="3357" y="8275"/>
                      <a:pt x="3402" y="8104"/>
                      <a:pt x="3458" y="8104"/>
                    </a:cubicBezTo>
                    <a:lnTo>
                      <a:pt x="7743" y="8104"/>
                    </a:lnTo>
                    <a:cubicBezTo>
                      <a:pt x="8134" y="8104"/>
                      <a:pt x="8455" y="6894"/>
                      <a:pt x="8455" y="5415"/>
                    </a:cubicBezTo>
                    <a:lnTo>
                      <a:pt x="8455" y="2689"/>
                    </a:lnTo>
                    <a:cubicBezTo>
                      <a:pt x="8455" y="2478"/>
                      <a:pt x="8500" y="2307"/>
                      <a:pt x="8556" y="2307"/>
                    </a:cubicBezTo>
                    <a:lnTo>
                      <a:pt x="12840" y="2307"/>
                    </a:lnTo>
                    <a:cubicBezTo>
                      <a:pt x="12896" y="2307"/>
                      <a:pt x="12941" y="2478"/>
                      <a:pt x="12941" y="2689"/>
                    </a:cubicBezTo>
                    <a:lnTo>
                      <a:pt x="12941" y="12392"/>
                    </a:lnTo>
                    <a:cubicBezTo>
                      <a:pt x="12941" y="13029"/>
                      <a:pt x="13078" y="13546"/>
                      <a:pt x="13247" y="13546"/>
                    </a:cubicBezTo>
                    <a:lnTo>
                      <a:pt x="17939" y="13546"/>
                    </a:lnTo>
                    <a:cubicBezTo>
                      <a:pt x="17994" y="13546"/>
                      <a:pt x="18039" y="13716"/>
                      <a:pt x="18039" y="13924"/>
                    </a:cubicBezTo>
                    <a:lnTo>
                      <a:pt x="18039" y="16657"/>
                    </a:lnTo>
                    <a:cubicBezTo>
                      <a:pt x="18039" y="18140"/>
                      <a:pt x="18357" y="19343"/>
                      <a:pt x="18750" y="19343"/>
                    </a:cubicBezTo>
                    <a:lnTo>
                      <a:pt x="19369" y="19343"/>
                    </a:lnTo>
                    <a:cubicBezTo>
                      <a:pt x="19520" y="19343"/>
                      <a:pt x="19661" y="19627"/>
                      <a:pt x="19746" y="20101"/>
                    </a:cubicBezTo>
                    <a:cubicBezTo>
                      <a:pt x="19908" y="21005"/>
                      <a:pt x="20182" y="21600"/>
                      <a:pt x="20493" y="21600"/>
                    </a:cubicBezTo>
                    <a:cubicBezTo>
                      <a:pt x="21056" y="21600"/>
                      <a:pt x="21498" y="19658"/>
                      <a:pt x="21376" y="17454"/>
                    </a:cubicBezTo>
                    <a:cubicBezTo>
                      <a:pt x="21304" y="16155"/>
                      <a:pt x="21025" y="15110"/>
                      <a:pt x="20680" y="148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32" name="iṩlíďé">
                <a:extLst>
                  <a:ext uri="{FF2B5EF4-FFF2-40B4-BE49-F238E27FC236}">
                    <a16:creationId xmlns:a16="http://schemas.microsoft.com/office/drawing/2014/main" id="{A3F7E10C-7839-497D-8440-96AB89300A43}"/>
                  </a:ext>
                </a:extLst>
              </p:cNvPr>
              <p:cNvSpPr/>
              <p:nvPr/>
            </p:nvSpPr>
            <p:spPr>
              <a:xfrm>
                <a:off x="1695407" y="4553627"/>
                <a:ext cx="512739" cy="27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01</a:t>
                </a:r>
              </a:p>
            </p:txBody>
          </p:sp>
          <p:sp>
            <p:nvSpPr>
              <p:cNvPr id="33" name="iṧļïḑé">
                <a:extLst>
                  <a:ext uri="{FF2B5EF4-FFF2-40B4-BE49-F238E27FC236}">
                    <a16:creationId xmlns:a16="http://schemas.microsoft.com/office/drawing/2014/main" id="{5A36810A-E0EA-4E38-A29E-C7693D51E865}"/>
                  </a:ext>
                </a:extLst>
              </p:cNvPr>
              <p:cNvSpPr/>
              <p:nvPr/>
            </p:nvSpPr>
            <p:spPr>
              <a:xfrm>
                <a:off x="1125521" y="4740963"/>
                <a:ext cx="514326" cy="277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02</a:t>
                </a:r>
              </a:p>
            </p:txBody>
          </p:sp>
          <p:sp>
            <p:nvSpPr>
              <p:cNvPr id="34" name="îşḻïḓê">
                <a:extLst>
                  <a:ext uri="{FF2B5EF4-FFF2-40B4-BE49-F238E27FC236}">
                    <a16:creationId xmlns:a16="http://schemas.microsoft.com/office/drawing/2014/main" id="{099635B5-1A28-4232-AF48-178E455A0165}"/>
                  </a:ext>
                </a:extLst>
              </p:cNvPr>
              <p:cNvSpPr/>
              <p:nvPr/>
            </p:nvSpPr>
            <p:spPr>
              <a:xfrm>
                <a:off x="2228782" y="4960050"/>
                <a:ext cx="514326" cy="277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03</a:t>
                </a:r>
              </a:p>
            </p:txBody>
          </p:sp>
          <p:sp>
            <p:nvSpPr>
              <p:cNvPr id="42" name="íṧļïḑè">
                <a:extLst>
                  <a:ext uri="{FF2B5EF4-FFF2-40B4-BE49-F238E27FC236}">
                    <a16:creationId xmlns:a16="http://schemas.microsoft.com/office/drawing/2014/main" id="{2C214D4F-1D54-4982-A54F-3A39DA19B953}"/>
                  </a:ext>
                </a:extLst>
              </p:cNvPr>
              <p:cNvSpPr/>
              <p:nvPr/>
            </p:nvSpPr>
            <p:spPr>
              <a:xfrm>
                <a:off x="3187588" y="5371237"/>
                <a:ext cx="6733865" cy="777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25000" lnSpcReduction="20000"/>
              </a:bodyPr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endParaRPr lang="zh-CN" altLang="zh-CN" sz="500"/>
              </a:p>
            </p:txBody>
          </p:sp>
        </p:grpSp>
        <p:grpSp>
          <p:nvGrpSpPr>
            <p:cNvPr id="24588" name="iśļiďé">
              <a:extLst>
                <a:ext uri="{FF2B5EF4-FFF2-40B4-BE49-F238E27FC236}">
                  <a16:creationId xmlns:a16="http://schemas.microsoft.com/office/drawing/2014/main" id="{FC9D3A35-1177-4245-9F14-FB3F9057D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2866" y="4301201"/>
              <a:ext cx="339584" cy="1230382"/>
              <a:chOff x="-1" y="-1"/>
              <a:chExt cx="254687" cy="922783"/>
            </a:xfrm>
          </p:grpSpPr>
          <p:sp>
            <p:nvSpPr>
              <p:cNvPr id="29" name="íš1îďe">
                <a:extLst>
                  <a:ext uri="{FF2B5EF4-FFF2-40B4-BE49-F238E27FC236}">
                    <a16:creationId xmlns:a16="http://schemas.microsoft.com/office/drawing/2014/main" id="{611DD91A-C1F4-4554-BF96-21DEF8F67B82}"/>
                  </a:ext>
                </a:extLst>
              </p:cNvPr>
              <p:cNvSpPr/>
              <p:nvPr/>
            </p:nvSpPr>
            <p:spPr>
              <a:xfrm>
                <a:off x="22" y="-1"/>
                <a:ext cx="254781" cy="254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>
                <a:normAutofit lnSpcReduction="1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43" name="í$lîḋê">
                <a:extLst>
                  <a:ext uri="{FF2B5EF4-FFF2-40B4-BE49-F238E27FC236}">
                    <a16:creationId xmlns:a16="http://schemas.microsoft.com/office/drawing/2014/main" id="{EFA57B43-DEAA-43FA-BA7B-D8B76FC7E2D3}"/>
                  </a:ext>
                </a:extLst>
              </p:cNvPr>
              <p:cNvSpPr/>
              <p:nvPr/>
            </p:nvSpPr>
            <p:spPr>
              <a:xfrm>
                <a:off x="40501" y="738226"/>
                <a:ext cx="184538" cy="184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4" extrusionOk="0">
                    <a:moveTo>
                      <a:pt x="21366" y="8174"/>
                    </a:moveTo>
                    <a:cubicBezTo>
                      <a:pt x="21158" y="7927"/>
                      <a:pt x="20936" y="7845"/>
                      <a:pt x="20757" y="7792"/>
                    </a:cubicBezTo>
                    <a:cubicBezTo>
                      <a:pt x="20573" y="7743"/>
                      <a:pt x="20406" y="7730"/>
                      <a:pt x="20230" y="7729"/>
                    </a:cubicBezTo>
                    <a:lnTo>
                      <a:pt x="14163" y="7726"/>
                    </a:lnTo>
                    <a:cubicBezTo>
                      <a:pt x="14106" y="7729"/>
                      <a:pt x="13976" y="7691"/>
                      <a:pt x="13868" y="7607"/>
                    </a:cubicBezTo>
                    <a:cubicBezTo>
                      <a:pt x="13758" y="7525"/>
                      <a:pt x="13687" y="7411"/>
                      <a:pt x="13675" y="7356"/>
                    </a:cubicBezTo>
                    <a:lnTo>
                      <a:pt x="11917" y="1053"/>
                    </a:lnTo>
                    <a:cubicBezTo>
                      <a:pt x="11860" y="855"/>
                      <a:pt x="11796" y="675"/>
                      <a:pt x="11663" y="480"/>
                    </a:cubicBezTo>
                    <a:cubicBezTo>
                      <a:pt x="11543" y="304"/>
                      <a:pt x="11277" y="12"/>
                      <a:pt x="10795" y="0"/>
                    </a:cubicBezTo>
                    <a:cubicBezTo>
                      <a:pt x="10315" y="10"/>
                      <a:pt x="10047" y="303"/>
                      <a:pt x="9927" y="481"/>
                    </a:cubicBezTo>
                    <a:cubicBezTo>
                      <a:pt x="9795" y="677"/>
                      <a:pt x="9730" y="858"/>
                      <a:pt x="9674" y="1056"/>
                    </a:cubicBezTo>
                    <a:lnTo>
                      <a:pt x="7916" y="7355"/>
                    </a:lnTo>
                    <a:cubicBezTo>
                      <a:pt x="7904" y="7411"/>
                      <a:pt x="7833" y="7525"/>
                      <a:pt x="7722" y="7607"/>
                    </a:cubicBezTo>
                    <a:cubicBezTo>
                      <a:pt x="7615" y="7691"/>
                      <a:pt x="7485" y="7729"/>
                      <a:pt x="7429" y="7726"/>
                    </a:cubicBezTo>
                    <a:lnTo>
                      <a:pt x="1361" y="7729"/>
                    </a:lnTo>
                    <a:cubicBezTo>
                      <a:pt x="1126" y="7732"/>
                      <a:pt x="908" y="7748"/>
                      <a:pt x="644" y="7859"/>
                    </a:cubicBezTo>
                    <a:cubicBezTo>
                      <a:pt x="513" y="7917"/>
                      <a:pt x="362" y="8007"/>
                      <a:pt x="226" y="8173"/>
                    </a:cubicBezTo>
                    <a:cubicBezTo>
                      <a:pt x="88" y="8334"/>
                      <a:pt x="-5" y="8584"/>
                      <a:pt x="0" y="8808"/>
                    </a:cubicBezTo>
                    <a:cubicBezTo>
                      <a:pt x="7" y="9167"/>
                      <a:pt x="159" y="9386"/>
                      <a:pt x="283" y="9537"/>
                    </a:cubicBezTo>
                    <a:cubicBezTo>
                      <a:pt x="414" y="9691"/>
                      <a:pt x="553" y="9799"/>
                      <a:pt x="707" y="9902"/>
                    </a:cubicBezTo>
                    <a:lnTo>
                      <a:pt x="5597" y="13118"/>
                    </a:lnTo>
                    <a:cubicBezTo>
                      <a:pt x="5684" y="13155"/>
                      <a:pt x="5838" y="13426"/>
                      <a:pt x="5824" y="13606"/>
                    </a:cubicBezTo>
                    <a:cubicBezTo>
                      <a:pt x="5824" y="13651"/>
                      <a:pt x="5818" y="13688"/>
                      <a:pt x="5810" y="13715"/>
                    </a:cubicBezTo>
                    <a:lnTo>
                      <a:pt x="3909" y="19931"/>
                    </a:lnTo>
                    <a:cubicBezTo>
                      <a:pt x="3856" y="20111"/>
                      <a:pt x="3816" y="20284"/>
                      <a:pt x="3814" y="20496"/>
                    </a:cubicBezTo>
                    <a:cubicBezTo>
                      <a:pt x="3817" y="20674"/>
                      <a:pt x="3838" y="20905"/>
                      <a:pt x="4018" y="21165"/>
                    </a:cubicBezTo>
                    <a:cubicBezTo>
                      <a:pt x="4192" y="21433"/>
                      <a:pt x="4579" y="21600"/>
                      <a:pt x="4842" y="21584"/>
                    </a:cubicBezTo>
                    <a:cubicBezTo>
                      <a:pt x="5342" y="21556"/>
                      <a:pt x="5550" y="21359"/>
                      <a:pt x="5798" y="21172"/>
                    </a:cubicBezTo>
                    <a:lnTo>
                      <a:pt x="10579" y="17109"/>
                    </a:lnTo>
                    <a:cubicBezTo>
                      <a:pt x="10618" y="17073"/>
                      <a:pt x="10718" y="17031"/>
                      <a:pt x="10830" y="17031"/>
                    </a:cubicBezTo>
                    <a:cubicBezTo>
                      <a:pt x="10939" y="17031"/>
                      <a:pt x="11033" y="17069"/>
                      <a:pt x="11072" y="17103"/>
                    </a:cubicBezTo>
                    <a:lnTo>
                      <a:pt x="16111" y="21199"/>
                    </a:lnTo>
                    <a:cubicBezTo>
                      <a:pt x="16360" y="21380"/>
                      <a:pt x="16566" y="21567"/>
                      <a:pt x="17055" y="21593"/>
                    </a:cubicBezTo>
                    <a:cubicBezTo>
                      <a:pt x="17066" y="21594"/>
                      <a:pt x="17078" y="21594"/>
                      <a:pt x="17090" y="21594"/>
                    </a:cubicBezTo>
                    <a:cubicBezTo>
                      <a:pt x="17341" y="21594"/>
                      <a:pt x="17694" y="21442"/>
                      <a:pt x="17866" y="21188"/>
                    </a:cubicBezTo>
                    <a:cubicBezTo>
                      <a:pt x="18050" y="20931"/>
                      <a:pt x="18073" y="20695"/>
                      <a:pt x="18075" y="20521"/>
                    </a:cubicBezTo>
                    <a:cubicBezTo>
                      <a:pt x="18073" y="20293"/>
                      <a:pt x="18027" y="20110"/>
                      <a:pt x="17964" y="19917"/>
                    </a:cubicBezTo>
                    <a:lnTo>
                      <a:pt x="15827" y="13661"/>
                    </a:lnTo>
                    <a:cubicBezTo>
                      <a:pt x="15818" y="13635"/>
                      <a:pt x="15811" y="13597"/>
                      <a:pt x="15811" y="13550"/>
                    </a:cubicBezTo>
                    <a:cubicBezTo>
                      <a:pt x="15799" y="13381"/>
                      <a:pt x="15937" y="13140"/>
                      <a:pt x="16017" y="13106"/>
                    </a:cubicBezTo>
                    <a:lnTo>
                      <a:pt x="20883" y="9902"/>
                    </a:lnTo>
                    <a:cubicBezTo>
                      <a:pt x="21038" y="9799"/>
                      <a:pt x="21176" y="9690"/>
                      <a:pt x="21308" y="9537"/>
                    </a:cubicBezTo>
                    <a:cubicBezTo>
                      <a:pt x="21431" y="9384"/>
                      <a:pt x="21583" y="9166"/>
                      <a:pt x="21590" y="8807"/>
                    </a:cubicBezTo>
                    <a:cubicBezTo>
                      <a:pt x="21595" y="8585"/>
                      <a:pt x="21502" y="8335"/>
                      <a:pt x="21366" y="8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24589" name="î$ļíďè">
              <a:extLst>
                <a:ext uri="{FF2B5EF4-FFF2-40B4-BE49-F238E27FC236}">
                  <a16:creationId xmlns:a16="http://schemas.microsoft.com/office/drawing/2014/main" id="{142644D9-4637-433D-AD6D-648097CB9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2392" y="4301201"/>
              <a:ext cx="339584" cy="1230382"/>
              <a:chOff x="-1" y="-1"/>
              <a:chExt cx="254687" cy="922783"/>
            </a:xfrm>
          </p:grpSpPr>
          <p:sp>
            <p:nvSpPr>
              <p:cNvPr id="27" name="iSḷiḓê">
                <a:extLst>
                  <a:ext uri="{FF2B5EF4-FFF2-40B4-BE49-F238E27FC236}">
                    <a16:creationId xmlns:a16="http://schemas.microsoft.com/office/drawing/2014/main" id="{061BC233-3782-486D-8EAC-7CCFC595CA5B}"/>
                  </a:ext>
                </a:extLst>
              </p:cNvPr>
              <p:cNvSpPr/>
              <p:nvPr/>
            </p:nvSpPr>
            <p:spPr>
              <a:xfrm>
                <a:off x="423" y="-1"/>
                <a:ext cx="254781" cy="254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>
                <a:normAutofit lnSpcReduction="1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44" name="iṣḻíďê">
                <a:extLst>
                  <a:ext uri="{FF2B5EF4-FFF2-40B4-BE49-F238E27FC236}">
                    <a16:creationId xmlns:a16="http://schemas.microsoft.com/office/drawing/2014/main" id="{2DF54581-5736-4CC9-A7CF-2489ACE50E31}"/>
                  </a:ext>
                </a:extLst>
              </p:cNvPr>
              <p:cNvSpPr/>
              <p:nvPr/>
            </p:nvSpPr>
            <p:spPr>
              <a:xfrm>
                <a:off x="40902" y="738226"/>
                <a:ext cx="184537" cy="184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4" extrusionOk="0">
                    <a:moveTo>
                      <a:pt x="21366" y="8174"/>
                    </a:moveTo>
                    <a:cubicBezTo>
                      <a:pt x="21158" y="7927"/>
                      <a:pt x="20936" y="7845"/>
                      <a:pt x="20757" y="7792"/>
                    </a:cubicBezTo>
                    <a:cubicBezTo>
                      <a:pt x="20573" y="7743"/>
                      <a:pt x="20406" y="7730"/>
                      <a:pt x="20230" y="7729"/>
                    </a:cubicBezTo>
                    <a:lnTo>
                      <a:pt x="14163" y="7726"/>
                    </a:lnTo>
                    <a:cubicBezTo>
                      <a:pt x="14106" y="7729"/>
                      <a:pt x="13976" y="7691"/>
                      <a:pt x="13868" y="7607"/>
                    </a:cubicBezTo>
                    <a:cubicBezTo>
                      <a:pt x="13758" y="7525"/>
                      <a:pt x="13687" y="7411"/>
                      <a:pt x="13675" y="7356"/>
                    </a:cubicBezTo>
                    <a:lnTo>
                      <a:pt x="11917" y="1053"/>
                    </a:lnTo>
                    <a:cubicBezTo>
                      <a:pt x="11860" y="855"/>
                      <a:pt x="11796" y="675"/>
                      <a:pt x="11663" y="480"/>
                    </a:cubicBezTo>
                    <a:cubicBezTo>
                      <a:pt x="11543" y="304"/>
                      <a:pt x="11277" y="12"/>
                      <a:pt x="10795" y="0"/>
                    </a:cubicBezTo>
                    <a:cubicBezTo>
                      <a:pt x="10315" y="10"/>
                      <a:pt x="10047" y="303"/>
                      <a:pt x="9927" y="481"/>
                    </a:cubicBezTo>
                    <a:cubicBezTo>
                      <a:pt x="9795" y="677"/>
                      <a:pt x="9730" y="858"/>
                      <a:pt x="9674" y="1056"/>
                    </a:cubicBezTo>
                    <a:lnTo>
                      <a:pt x="7916" y="7355"/>
                    </a:lnTo>
                    <a:cubicBezTo>
                      <a:pt x="7904" y="7411"/>
                      <a:pt x="7833" y="7525"/>
                      <a:pt x="7722" y="7607"/>
                    </a:cubicBezTo>
                    <a:cubicBezTo>
                      <a:pt x="7615" y="7691"/>
                      <a:pt x="7485" y="7729"/>
                      <a:pt x="7429" y="7726"/>
                    </a:cubicBezTo>
                    <a:lnTo>
                      <a:pt x="1361" y="7729"/>
                    </a:lnTo>
                    <a:cubicBezTo>
                      <a:pt x="1126" y="7732"/>
                      <a:pt x="908" y="7748"/>
                      <a:pt x="644" y="7859"/>
                    </a:cubicBezTo>
                    <a:cubicBezTo>
                      <a:pt x="513" y="7917"/>
                      <a:pt x="362" y="8007"/>
                      <a:pt x="226" y="8173"/>
                    </a:cubicBezTo>
                    <a:cubicBezTo>
                      <a:pt x="88" y="8334"/>
                      <a:pt x="-5" y="8584"/>
                      <a:pt x="0" y="8808"/>
                    </a:cubicBezTo>
                    <a:cubicBezTo>
                      <a:pt x="7" y="9167"/>
                      <a:pt x="159" y="9386"/>
                      <a:pt x="283" y="9537"/>
                    </a:cubicBezTo>
                    <a:cubicBezTo>
                      <a:pt x="414" y="9691"/>
                      <a:pt x="553" y="9799"/>
                      <a:pt x="707" y="9902"/>
                    </a:cubicBezTo>
                    <a:lnTo>
                      <a:pt x="5597" y="13118"/>
                    </a:lnTo>
                    <a:cubicBezTo>
                      <a:pt x="5684" y="13155"/>
                      <a:pt x="5838" y="13426"/>
                      <a:pt x="5824" y="13606"/>
                    </a:cubicBezTo>
                    <a:cubicBezTo>
                      <a:pt x="5824" y="13651"/>
                      <a:pt x="5818" y="13688"/>
                      <a:pt x="5810" y="13715"/>
                    </a:cubicBezTo>
                    <a:lnTo>
                      <a:pt x="3909" y="19931"/>
                    </a:lnTo>
                    <a:cubicBezTo>
                      <a:pt x="3856" y="20111"/>
                      <a:pt x="3816" y="20284"/>
                      <a:pt x="3814" y="20496"/>
                    </a:cubicBezTo>
                    <a:cubicBezTo>
                      <a:pt x="3817" y="20674"/>
                      <a:pt x="3838" y="20905"/>
                      <a:pt x="4018" y="21165"/>
                    </a:cubicBezTo>
                    <a:cubicBezTo>
                      <a:pt x="4192" y="21433"/>
                      <a:pt x="4579" y="21600"/>
                      <a:pt x="4842" y="21584"/>
                    </a:cubicBezTo>
                    <a:cubicBezTo>
                      <a:pt x="5342" y="21556"/>
                      <a:pt x="5550" y="21359"/>
                      <a:pt x="5798" y="21172"/>
                    </a:cubicBezTo>
                    <a:lnTo>
                      <a:pt x="10579" y="17109"/>
                    </a:lnTo>
                    <a:cubicBezTo>
                      <a:pt x="10618" y="17073"/>
                      <a:pt x="10718" y="17031"/>
                      <a:pt x="10830" y="17031"/>
                    </a:cubicBezTo>
                    <a:cubicBezTo>
                      <a:pt x="10939" y="17031"/>
                      <a:pt x="11033" y="17069"/>
                      <a:pt x="11072" y="17103"/>
                    </a:cubicBezTo>
                    <a:lnTo>
                      <a:pt x="16111" y="21199"/>
                    </a:lnTo>
                    <a:cubicBezTo>
                      <a:pt x="16360" y="21380"/>
                      <a:pt x="16566" y="21567"/>
                      <a:pt x="17055" y="21593"/>
                    </a:cubicBezTo>
                    <a:cubicBezTo>
                      <a:pt x="17066" y="21594"/>
                      <a:pt x="17078" y="21594"/>
                      <a:pt x="17090" y="21594"/>
                    </a:cubicBezTo>
                    <a:cubicBezTo>
                      <a:pt x="17341" y="21594"/>
                      <a:pt x="17694" y="21442"/>
                      <a:pt x="17866" y="21188"/>
                    </a:cubicBezTo>
                    <a:cubicBezTo>
                      <a:pt x="18050" y="20931"/>
                      <a:pt x="18073" y="20695"/>
                      <a:pt x="18075" y="20521"/>
                    </a:cubicBezTo>
                    <a:cubicBezTo>
                      <a:pt x="18073" y="20293"/>
                      <a:pt x="18027" y="20110"/>
                      <a:pt x="17964" y="19917"/>
                    </a:cubicBezTo>
                    <a:lnTo>
                      <a:pt x="15827" y="13661"/>
                    </a:lnTo>
                    <a:cubicBezTo>
                      <a:pt x="15818" y="13635"/>
                      <a:pt x="15811" y="13597"/>
                      <a:pt x="15811" y="13550"/>
                    </a:cubicBezTo>
                    <a:cubicBezTo>
                      <a:pt x="15799" y="13381"/>
                      <a:pt x="15937" y="13140"/>
                      <a:pt x="16017" y="13106"/>
                    </a:cubicBezTo>
                    <a:lnTo>
                      <a:pt x="20883" y="9902"/>
                    </a:lnTo>
                    <a:cubicBezTo>
                      <a:pt x="21038" y="9799"/>
                      <a:pt x="21176" y="9690"/>
                      <a:pt x="21308" y="9537"/>
                    </a:cubicBezTo>
                    <a:cubicBezTo>
                      <a:pt x="21431" y="9384"/>
                      <a:pt x="21583" y="9166"/>
                      <a:pt x="21590" y="8807"/>
                    </a:cubicBezTo>
                    <a:cubicBezTo>
                      <a:pt x="21595" y="8585"/>
                      <a:pt x="21502" y="8335"/>
                      <a:pt x="21366" y="8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sp>
          <p:nvSpPr>
            <p:cNvPr id="45" name="isliḍê">
              <a:extLst>
                <a:ext uri="{FF2B5EF4-FFF2-40B4-BE49-F238E27FC236}">
                  <a16:creationId xmlns:a16="http://schemas.microsoft.com/office/drawing/2014/main" id="{14CFB56B-14AB-4FBE-B2E6-BED59D9EAB69}"/>
                </a:ext>
              </a:extLst>
            </p:cNvPr>
            <p:cNvSpPr/>
            <p:nvPr/>
          </p:nvSpPr>
          <p:spPr>
            <a:xfrm>
              <a:off x="9675402" y="5285507"/>
              <a:ext cx="246051" cy="2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4" extrusionOk="0">
                  <a:moveTo>
                    <a:pt x="21366" y="8174"/>
                  </a:moveTo>
                  <a:cubicBezTo>
                    <a:pt x="21158" y="7927"/>
                    <a:pt x="20936" y="7845"/>
                    <a:pt x="20757" y="7792"/>
                  </a:cubicBezTo>
                  <a:cubicBezTo>
                    <a:pt x="20573" y="7743"/>
                    <a:pt x="20406" y="7730"/>
                    <a:pt x="20230" y="7729"/>
                  </a:cubicBezTo>
                  <a:lnTo>
                    <a:pt x="14163" y="7726"/>
                  </a:lnTo>
                  <a:cubicBezTo>
                    <a:pt x="14106" y="7729"/>
                    <a:pt x="13976" y="7691"/>
                    <a:pt x="13868" y="7607"/>
                  </a:cubicBezTo>
                  <a:cubicBezTo>
                    <a:pt x="13758" y="7525"/>
                    <a:pt x="13687" y="7411"/>
                    <a:pt x="13675" y="7356"/>
                  </a:cubicBezTo>
                  <a:lnTo>
                    <a:pt x="11917" y="1053"/>
                  </a:lnTo>
                  <a:cubicBezTo>
                    <a:pt x="11860" y="855"/>
                    <a:pt x="11796" y="675"/>
                    <a:pt x="11663" y="480"/>
                  </a:cubicBezTo>
                  <a:cubicBezTo>
                    <a:pt x="11543" y="304"/>
                    <a:pt x="11277" y="12"/>
                    <a:pt x="10795" y="0"/>
                  </a:cubicBezTo>
                  <a:cubicBezTo>
                    <a:pt x="10315" y="10"/>
                    <a:pt x="10047" y="303"/>
                    <a:pt x="9927" y="481"/>
                  </a:cubicBezTo>
                  <a:cubicBezTo>
                    <a:pt x="9795" y="677"/>
                    <a:pt x="9730" y="858"/>
                    <a:pt x="9674" y="1056"/>
                  </a:cubicBezTo>
                  <a:lnTo>
                    <a:pt x="7916" y="7355"/>
                  </a:lnTo>
                  <a:cubicBezTo>
                    <a:pt x="7904" y="7411"/>
                    <a:pt x="7833" y="7525"/>
                    <a:pt x="7722" y="7607"/>
                  </a:cubicBezTo>
                  <a:cubicBezTo>
                    <a:pt x="7615" y="7691"/>
                    <a:pt x="7485" y="7729"/>
                    <a:pt x="7429" y="7726"/>
                  </a:cubicBezTo>
                  <a:lnTo>
                    <a:pt x="1361" y="7729"/>
                  </a:lnTo>
                  <a:cubicBezTo>
                    <a:pt x="1126" y="7732"/>
                    <a:pt x="908" y="7748"/>
                    <a:pt x="644" y="7859"/>
                  </a:cubicBezTo>
                  <a:cubicBezTo>
                    <a:pt x="513" y="7917"/>
                    <a:pt x="362" y="8007"/>
                    <a:pt x="226" y="8173"/>
                  </a:cubicBezTo>
                  <a:cubicBezTo>
                    <a:pt x="88" y="8334"/>
                    <a:pt x="-5" y="8584"/>
                    <a:pt x="0" y="8808"/>
                  </a:cubicBezTo>
                  <a:cubicBezTo>
                    <a:pt x="7" y="9167"/>
                    <a:pt x="159" y="9386"/>
                    <a:pt x="283" y="9537"/>
                  </a:cubicBezTo>
                  <a:cubicBezTo>
                    <a:pt x="414" y="9691"/>
                    <a:pt x="553" y="9799"/>
                    <a:pt x="707" y="9902"/>
                  </a:cubicBezTo>
                  <a:lnTo>
                    <a:pt x="5597" y="13118"/>
                  </a:lnTo>
                  <a:cubicBezTo>
                    <a:pt x="5684" y="13155"/>
                    <a:pt x="5838" y="13426"/>
                    <a:pt x="5824" y="13606"/>
                  </a:cubicBezTo>
                  <a:cubicBezTo>
                    <a:pt x="5824" y="13651"/>
                    <a:pt x="5818" y="13688"/>
                    <a:pt x="5810" y="13715"/>
                  </a:cubicBezTo>
                  <a:lnTo>
                    <a:pt x="3909" y="19931"/>
                  </a:lnTo>
                  <a:cubicBezTo>
                    <a:pt x="3856" y="20111"/>
                    <a:pt x="3816" y="20284"/>
                    <a:pt x="3814" y="20496"/>
                  </a:cubicBezTo>
                  <a:cubicBezTo>
                    <a:pt x="3817" y="20674"/>
                    <a:pt x="3838" y="20905"/>
                    <a:pt x="4018" y="21165"/>
                  </a:cubicBezTo>
                  <a:cubicBezTo>
                    <a:pt x="4192" y="21433"/>
                    <a:pt x="4579" y="21600"/>
                    <a:pt x="4842" y="21584"/>
                  </a:cubicBezTo>
                  <a:cubicBezTo>
                    <a:pt x="5342" y="21556"/>
                    <a:pt x="5550" y="21359"/>
                    <a:pt x="5798" y="21172"/>
                  </a:cubicBezTo>
                  <a:lnTo>
                    <a:pt x="10579" y="17109"/>
                  </a:lnTo>
                  <a:cubicBezTo>
                    <a:pt x="10618" y="17073"/>
                    <a:pt x="10718" y="17031"/>
                    <a:pt x="10830" y="17031"/>
                  </a:cubicBezTo>
                  <a:cubicBezTo>
                    <a:pt x="10939" y="17031"/>
                    <a:pt x="11033" y="17069"/>
                    <a:pt x="11072" y="17103"/>
                  </a:cubicBezTo>
                  <a:lnTo>
                    <a:pt x="16111" y="21199"/>
                  </a:lnTo>
                  <a:cubicBezTo>
                    <a:pt x="16360" y="21380"/>
                    <a:pt x="16566" y="21567"/>
                    <a:pt x="17055" y="21593"/>
                  </a:cubicBezTo>
                  <a:cubicBezTo>
                    <a:pt x="17066" y="21594"/>
                    <a:pt x="17078" y="21594"/>
                    <a:pt x="17090" y="21594"/>
                  </a:cubicBezTo>
                  <a:cubicBezTo>
                    <a:pt x="17341" y="21594"/>
                    <a:pt x="17694" y="21442"/>
                    <a:pt x="17866" y="21188"/>
                  </a:cubicBezTo>
                  <a:cubicBezTo>
                    <a:pt x="18050" y="20931"/>
                    <a:pt x="18073" y="20695"/>
                    <a:pt x="18075" y="20521"/>
                  </a:cubicBezTo>
                  <a:cubicBezTo>
                    <a:pt x="18073" y="20293"/>
                    <a:pt x="18027" y="20110"/>
                    <a:pt x="17964" y="19917"/>
                  </a:cubicBezTo>
                  <a:lnTo>
                    <a:pt x="15827" y="13661"/>
                  </a:lnTo>
                  <a:cubicBezTo>
                    <a:pt x="15818" y="13635"/>
                    <a:pt x="15811" y="13597"/>
                    <a:pt x="15811" y="13550"/>
                  </a:cubicBezTo>
                  <a:cubicBezTo>
                    <a:pt x="15799" y="13381"/>
                    <a:pt x="15937" y="13140"/>
                    <a:pt x="16017" y="13106"/>
                  </a:cubicBezTo>
                  <a:lnTo>
                    <a:pt x="20883" y="9902"/>
                  </a:lnTo>
                  <a:cubicBezTo>
                    <a:pt x="21038" y="9799"/>
                    <a:pt x="21176" y="9690"/>
                    <a:pt x="21308" y="9537"/>
                  </a:cubicBezTo>
                  <a:cubicBezTo>
                    <a:pt x="21431" y="9384"/>
                    <a:pt x="21583" y="9166"/>
                    <a:pt x="21590" y="8807"/>
                  </a:cubicBezTo>
                  <a:cubicBezTo>
                    <a:pt x="21595" y="8585"/>
                    <a:pt x="21502" y="8335"/>
                    <a:pt x="21366" y="81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>
              <a:normAutofit fontScale="62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24579" name="组合 34">
            <a:extLst>
              <a:ext uri="{FF2B5EF4-FFF2-40B4-BE49-F238E27FC236}">
                <a16:creationId xmlns:a16="http://schemas.microsoft.com/office/drawing/2014/main" id="{38629FDD-DA73-4060-B3A4-64F1CDA57443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24583" name="组合 36">
              <a:extLst>
                <a:ext uri="{FF2B5EF4-FFF2-40B4-BE49-F238E27FC236}">
                  <a16:creationId xmlns:a16="http://schemas.microsoft.com/office/drawing/2014/main" id="{16D38743-410C-4491-BA19-89F2303D9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24585" name="图片 38">
                <a:extLst>
                  <a:ext uri="{FF2B5EF4-FFF2-40B4-BE49-F238E27FC236}">
                    <a16:creationId xmlns:a16="http://schemas.microsoft.com/office/drawing/2014/main" id="{626F15A2-C9B5-41C4-B520-54B89D8A3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6" name="文本框 39">
                <a:extLst>
                  <a:ext uri="{FF2B5EF4-FFF2-40B4-BE49-F238E27FC236}">
                    <a16:creationId xmlns:a16="http://schemas.microsoft.com/office/drawing/2014/main" id="{154EC4B0-211E-4697-8333-2CB6F26EA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24584" name="文本框 37">
              <a:extLst>
                <a:ext uri="{FF2B5EF4-FFF2-40B4-BE49-F238E27FC236}">
                  <a16:creationId xmlns:a16="http://schemas.microsoft.com/office/drawing/2014/main" id="{865734CC-2BFC-433F-B4BA-50E06EBE1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sp>
        <p:nvSpPr>
          <p:cNvPr id="41" name="iṧlîďe">
            <a:extLst>
              <a:ext uri="{FF2B5EF4-FFF2-40B4-BE49-F238E27FC236}">
                <a16:creationId xmlns:a16="http://schemas.microsoft.com/office/drawing/2014/main" id="{3A8BEB0B-56A2-44AB-9E1C-BA4AE3758F0F}"/>
              </a:ext>
            </a:extLst>
          </p:cNvPr>
          <p:cNvSpPr/>
          <p:nvPr/>
        </p:nvSpPr>
        <p:spPr bwMode="auto">
          <a:xfrm>
            <a:off x="1462088" y="2868613"/>
            <a:ext cx="358775" cy="358775"/>
          </a:xfrm>
          <a:custGeom>
            <a:avLst/>
            <a:gdLst>
              <a:gd name="connsiteX0" fmla="*/ 177088 w 577759"/>
              <a:gd name="connsiteY0" fmla="*/ 396051 h 577432"/>
              <a:gd name="connsiteX1" fmla="*/ 185388 w 577759"/>
              <a:gd name="connsiteY1" fmla="*/ 400653 h 577432"/>
              <a:gd name="connsiteX2" fmla="*/ 178010 w 577759"/>
              <a:gd name="connsiteY2" fmla="*/ 436543 h 577432"/>
              <a:gd name="connsiteX3" fmla="*/ 184466 w 577759"/>
              <a:gd name="connsiteY3" fmla="*/ 440224 h 577432"/>
              <a:gd name="connsiteX4" fmla="*/ 186310 w 577759"/>
              <a:gd name="connsiteY4" fmla="*/ 442985 h 577432"/>
              <a:gd name="connsiteX5" fmla="*/ 201988 w 577759"/>
              <a:gd name="connsiteY5" fmla="*/ 452188 h 577432"/>
              <a:gd name="connsiteX6" fmla="*/ 204755 w 577759"/>
              <a:gd name="connsiteY6" fmla="*/ 458630 h 577432"/>
              <a:gd name="connsiteX7" fmla="*/ 274843 w 577759"/>
              <a:gd name="connsiteY7" fmla="*/ 460470 h 577432"/>
              <a:gd name="connsiteX8" fmla="*/ 274843 w 577759"/>
              <a:gd name="connsiteY8" fmla="*/ 480716 h 577432"/>
              <a:gd name="connsiteX9" fmla="*/ 206599 w 577759"/>
              <a:gd name="connsiteY9" fmla="*/ 478876 h 577432"/>
              <a:gd name="connsiteX10" fmla="*/ 194610 w 577759"/>
              <a:gd name="connsiteY10" fmla="*/ 481636 h 577432"/>
              <a:gd name="connsiteX11" fmla="*/ 183544 w 577759"/>
              <a:gd name="connsiteY11" fmla="*/ 473354 h 577432"/>
              <a:gd name="connsiteX12" fmla="*/ 183544 w 577759"/>
              <a:gd name="connsiteY12" fmla="*/ 466912 h 577432"/>
              <a:gd name="connsiteX13" fmla="*/ 178933 w 577759"/>
              <a:gd name="connsiteY13" fmla="*/ 474274 h 577432"/>
              <a:gd name="connsiteX14" fmla="*/ 161410 w 577759"/>
              <a:gd name="connsiteY14" fmla="*/ 465992 h 577432"/>
              <a:gd name="connsiteX15" fmla="*/ 162333 w 577759"/>
              <a:gd name="connsiteY15" fmla="*/ 464151 h 577432"/>
              <a:gd name="connsiteX16" fmla="*/ 163255 w 577759"/>
              <a:gd name="connsiteY16" fmla="*/ 460470 h 577432"/>
              <a:gd name="connsiteX17" fmla="*/ 156799 w 577759"/>
              <a:gd name="connsiteY17" fmla="*/ 466912 h 577432"/>
              <a:gd name="connsiteX18" fmla="*/ 140199 w 577759"/>
              <a:gd name="connsiteY18" fmla="*/ 456789 h 577432"/>
              <a:gd name="connsiteX19" fmla="*/ 154033 w 577759"/>
              <a:gd name="connsiteY19" fmla="*/ 435623 h 577432"/>
              <a:gd name="connsiteX20" fmla="*/ 103311 w 577759"/>
              <a:gd name="connsiteY20" fmla="*/ 495441 h 577432"/>
              <a:gd name="connsiteX21" fmla="*/ 85789 w 577759"/>
              <a:gd name="connsiteY21" fmla="*/ 485318 h 577432"/>
              <a:gd name="connsiteX22" fmla="*/ 143888 w 577759"/>
              <a:gd name="connsiteY22" fmla="*/ 417217 h 577432"/>
              <a:gd name="connsiteX23" fmla="*/ 177088 w 577759"/>
              <a:gd name="connsiteY23" fmla="*/ 396051 h 577432"/>
              <a:gd name="connsiteX24" fmla="*/ 326592 w 577759"/>
              <a:gd name="connsiteY24" fmla="*/ 382185 h 577432"/>
              <a:gd name="connsiteX25" fmla="*/ 324748 w 577759"/>
              <a:gd name="connsiteY25" fmla="*/ 412582 h 577432"/>
              <a:gd name="connsiteX26" fmla="*/ 340423 w 577759"/>
              <a:gd name="connsiteY26" fmla="*/ 420871 h 577432"/>
              <a:gd name="connsiteX27" fmla="*/ 355177 w 577759"/>
              <a:gd name="connsiteY27" fmla="*/ 430082 h 577432"/>
              <a:gd name="connsiteX28" fmla="*/ 380995 w 577759"/>
              <a:gd name="connsiteY28" fmla="*/ 413503 h 577432"/>
              <a:gd name="connsiteX29" fmla="*/ 356099 w 577759"/>
              <a:gd name="connsiteY29" fmla="*/ 393238 h 577432"/>
              <a:gd name="connsiteX30" fmla="*/ 326592 w 577759"/>
              <a:gd name="connsiteY30" fmla="*/ 382185 h 577432"/>
              <a:gd name="connsiteX31" fmla="*/ 125443 w 577759"/>
              <a:gd name="connsiteY31" fmla="*/ 299294 h 577432"/>
              <a:gd name="connsiteX32" fmla="*/ 224189 w 577759"/>
              <a:gd name="connsiteY32" fmla="*/ 299294 h 577432"/>
              <a:gd name="connsiteX33" fmla="*/ 250029 w 577759"/>
              <a:gd name="connsiteY33" fmla="*/ 326015 h 577432"/>
              <a:gd name="connsiteX34" fmla="*/ 224189 w 577759"/>
              <a:gd name="connsiteY34" fmla="*/ 351815 h 577432"/>
              <a:gd name="connsiteX35" fmla="*/ 125443 w 577759"/>
              <a:gd name="connsiteY35" fmla="*/ 351815 h 577432"/>
              <a:gd name="connsiteX36" fmla="*/ 98680 w 577759"/>
              <a:gd name="connsiteY36" fmla="*/ 326015 h 577432"/>
              <a:gd name="connsiteX37" fmla="*/ 125443 w 577759"/>
              <a:gd name="connsiteY37" fmla="*/ 299294 h 577432"/>
              <a:gd name="connsiteX38" fmla="*/ 125436 w 577759"/>
              <a:gd name="connsiteY38" fmla="*/ 200762 h 577432"/>
              <a:gd name="connsiteX39" fmla="*/ 321952 w 577759"/>
              <a:gd name="connsiteY39" fmla="*/ 200762 h 577432"/>
              <a:gd name="connsiteX40" fmla="*/ 348708 w 577759"/>
              <a:gd name="connsiteY40" fmla="*/ 227483 h 577432"/>
              <a:gd name="connsiteX41" fmla="*/ 321952 w 577759"/>
              <a:gd name="connsiteY41" fmla="*/ 253283 h 577432"/>
              <a:gd name="connsiteX42" fmla="*/ 125436 w 577759"/>
              <a:gd name="connsiteY42" fmla="*/ 253283 h 577432"/>
              <a:gd name="connsiteX43" fmla="*/ 98680 w 577759"/>
              <a:gd name="connsiteY43" fmla="*/ 227483 h 577432"/>
              <a:gd name="connsiteX44" fmla="*/ 125436 w 577759"/>
              <a:gd name="connsiteY44" fmla="*/ 200762 h 577432"/>
              <a:gd name="connsiteX45" fmla="*/ 125436 w 577759"/>
              <a:gd name="connsiteY45" fmla="*/ 103118 h 577432"/>
              <a:gd name="connsiteX46" fmla="*/ 321952 w 577759"/>
              <a:gd name="connsiteY46" fmla="*/ 103118 h 577432"/>
              <a:gd name="connsiteX47" fmla="*/ 348708 w 577759"/>
              <a:gd name="connsiteY47" fmla="*/ 128918 h 577432"/>
              <a:gd name="connsiteX48" fmla="*/ 321952 w 577759"/>
              <a:gd name="connsiteY48" fmla="*/ 155639 h 577432"/>
              <a:gd name="connsiteX49" fmla="*/ 125436 w 577759"/>
              <a:gd name="connsiteY49" fmla="*/ 155639 h 577432"/>
              <a:gd name="connsiteX50" fmla="*/ 98680 w 577759"/>
              <a:gd name="connsiteY50" fmla="*/ 128918 h 577432"/>
              <a:gd name="connsiteX51" fmla="*/ 125436 w 577759"/>
              <a:gd name="connsiteY51" fmla="*/ 103118 h 577432"/>
              <a:gd name="connsiteX52" fmla="*/ 497753 w 577759"/>
              <a:gd name="connsiteY52" fmla="*/ 64639 h 577432"/>
              <a:gd name="connsiteX53" fmla="*/ 537748 w 577759"/>
              <a:gd name="connsiteY53" fmla="*/ 78225 h 577432"/>
              <a:gd name="connsiteX54" fmla="*/ 577398 w 577759"/>
              <a:gd name="connsiteY54" fmla="*/ 121516 h 577432"/>
              <a:gd name="connsiteX55" fmla="*/ 575554 w 577759"/>
              <a:gd name="connsiteY55" fmla="*/ 130727 h 577432"/>
              <a:gd name="connsiteX56" fmla="*/ 411424 w 577759"/>
              <a:gd name="connsiteY56" fmla="*/ 415345 h 577432"/>
              <a:gd name="connsiteX57" fmla="*/ 407735 w 577759"/>
              <a:gd name="connsiteY57" fmla="*/ 419029 h 577432"/>
              <a:gd name="connsiteX58" fmla="*/ 321982 w 577759"/>
              <a:gd name="connsiteY58" fmla="*/ 476137 h 577432"/>
              <a:gd name="connsiteX59" fmla="*/ 308151 w 577759"/>
              <a:gd name="connsiteY59" fmla="*/ 476137 h 577432"/>
              <a:gd name="connsiteX60" fmla="*/ 301696 w 577759"/>
              <a:gd name="connsiteY60" fmla="*/ 464163 h 577432"/>
              <a:gd name="connsiteX61" fmla="*/ 307229 w 577759"/>
              <a:gd name="connsiteY61" fmla="*/ 361921 h 577432"/>
              <a:gd name="connsiteX62" fmla="*/ 309073 w 577759"/>
              <a:gd name="connsiteY62" fmla="*/ 355473 h 577432"/>
              <a:gd name="connsiteX63" fmla="*/ 473203 w 577759"/>
              <a:gd name="connsiteY63" fmla="*/ 71777 h 577432"/>
              <a:gd name="connsiteX64" fmla="*/ 480580 w 577759"/>
              <a:gd name="connsiteY64" fmla="*/ 66250 h 577432"/>
              <a:gd name="connsiteX65" fmla="*/ 497753 w 577759"/>
              <a:gd name="connsiteY65" fmla="*/ 64639 h 577432"/>
              <a:gd name="connsiteX66" fmla="*/ 26751 w 577759"/>
              <a:gd name="connsiteY66" fmla="*/ 0 h 577432"/>
              <a:gd name="connsiteX67" fmla="*/ 420637 w 577759"/>
              <a:gd name="connsiteY67" fmla="*/ 0 h 577432"/>
              <a:gd name="connsiteX68" fmla="*/ 447388 w 577759"/>
              <a:gd name="connsiteY68" fmla="*/ 25786 h 577432"/>
              <a:gd name="connsiteX69" fmla="*/ 447388 w 577759"/>
              <a:gd name="connsiteY69" fmla="*/ 65387 h 577432"/>
              <a:gd name="connsiteX70" fmla="*/ 394808 w 577759"/>
              <a:gd name="connsiteY70" fmla="*/ 156560 h 577432"/>
              <a:gd name="connsiteX71" fmla="*/ 394808 w 577759"/>
              <a:gd name="connsiteY71" fmla="*/ 52494 h 577432"/>
              <a:gd name="connsiteX72" fmla="*/ 52580 w 577759"/>
              <a:gd name="connsiteY72" fmla="*/ 52494 h 577432"/>
              <a:gd name="connsiteX73" fmla="*/ 52580 w 577759"/>
              <a:gd name="connsiteY73" fmla="*/ 524938 h 577432"/>
              <a:gd name="connsiteX74" fmla="*/ 394808 w 577759"/>
              <a:gd name="connsiteY74" fmla="*/ 524938 h 577432"/>
              <a:gd name="connsiteX75" fmla="*/ 394808 w 577759"/>
              <a:gd name="connsiteY75" fmla="*/ 459551 h 577432"/>
              <a:gd name="connsiteX76" fmla="*/ 422482 w 577759"/>
              <a:gd name="connsiteY76" fmla="*/ 441132 h 577432"/>
              <a:gd name="connsiteX77" fmla="*/ 434474 w 577759"/>
              <a:gd name="connsiteY77" fmla="*/ 428239 h 577432"/>
              <a:gd name="connsiteX78" fmla="*/ 447388 w 577759"/>
              <a:gd name="connsiteY78" fmla="*/ 406137 h 577432"/>
              <a:gd name="connsiteX79" fmla="*/ 447388 w 577759"/>
              <a:gd name="connsiteY79" fmla="*/ 550725 h 577432"/>
              <a:gd name="connsiteX80" fmla="*/ 420637 w 577759"/>
              <a:gd name="connsiteY80" fmla="*/ 577432 h 577432"/>
              <a:gd name="connsiteX81" fmla="*/ 26751 w 577759"/>
              <a:gd name="connsiteY81" fmla="*/ 577432 h 577432"/>
              <a:gd name="connsiteX82" fmla="*/ 0 w 577759"/>
              <a:gd name="connsiteY82" fmla="*/ 550725 h 577432"/>
              <a:gd name="connsiteX83" fmla="*/ 0 w 577759"/>
              <a:gd name="connsiteY83" fmla="*/ 25786 h 577432"/>
              <a:gd name="connsiteX84" fmla="*/ 26751 w 577759"/>
              <a:gd name="connsiteY84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77759" h="577432">
                <a:moveTo>
                  <a:pt x="177088" y="396051"/>
                </a:moveTo>
                <a:cubicBezTo>
                  <a:pt x="179855" y="396051"/>
                  <a:pt x="183544" y="397892"/>
                  <a:pt x="185388" y="400653"/>
                </a:cubicBezTo>
                <a:cubicBezTo>
                  <a:pt x="189999" y="411696"/>
                  <a:pt x="185388" y="423659"/>
                  <a:pt x="178010" y="436543"/>
                </a:cubicBezTo>
                <a:cubicBezTo>
                  <a:pt x="180777" y="436543"/>
                  <a:pt x="182621" y="438384"/>
                  <a:pt x="184466" y="440224"/>
                </a:cubicBezTo>
                <a:cubicBezTo>
                  <a:pt x="185388" y="441145"/>
                  <a:pt x="185388" y="442065"/>
                  <a:pt x="186310" y="442985"/>
                </a:cubicBezTo>
                <a:cubicBezTo>
                  <a:pt x="191844" y="442065"/>
                  <a:pt x="197377" y="444826"/>
                  <a:pt x="201988" y="452188"/>
                </a:cubicBezTo>
                <a:cubicBezTo>
                  <a:pt x="203832" y="454949"/>
                  <a:pt x="204755" y="456789"/>
                  <a:pt x="204755" y="458630"/>
                </a:cubicBezTo>
                <a:cubicBezTo>
                  <a:pt x="229654" y="454028"/>
                  <a:pt x="249943" y="460470"/>
                  <a:pt x="274843" y="460470"/>
                </a:cubicBezTo>
                <a:cubicBezTo>
                  <a:pt x="287754" y="460470"/>
                  <a:pt x="287754" y="480716"/>
                  <a:pt x="274843" y="480716"/>
                </a:cubicBezTo>
                <a:cubicBezTo>
                  <a:pt x="253632" y="480716"/>
                  <a:pt x="226888" y="468753"/>
                  <a:pt x="206599" y="478876"/>
                </a:cubicBezTo>
                <a:cubicBezTo>
                  <a:pt x="202910" y="480716"/>
                  <a:pt x="198299" y="483477"/>
                  <a:pt x="194610" y="481636"/>
                </a:cubicBezTo>
                <a:cubicBezTo>
                  <a:pt x="189999" y="479796"/>
                  <a:pt x="184466" y="478876"/>
                  <a:pt x="183544" y="473354"/>
                </a:cubicBezTo>
                <a:cubicBezTo>
                  <a:pt x="183544" y="470593"/>
                  <a:pt x="183544" y="468753"/>
                  <a:pt x="183544" y="466912"/>
                </a:cubicBezTo>
                <a:cubicBezTo>
                  <a:pt x="181699" y="469673"/>
                  <a:pt x="180777" y="471513"/>
                  <a:pt x="178933" y="474274"/>
                </a:cubicBezTo>
                <a:cubicBezTo>
                  <a:pt x="173399" y="482557"/>
                  <a:pt x="156799" y="477035"/>
                  <a:pt x="161410" y="465992"/>
                </a:cubicBezTo>
                <a:cubicBezTo>
                  <a:pt x="161410" y="465992"/>
                  <a:pt x="161410" y="465072"/>
                  <a:pt x="162333" y="464151"/>
                </a:cubicBezTo>
                <a:cubicBezTo>
                  <a:pt x="162333" y="462311"/>
                  <a:pt x="163255" y="461391"/>
                  <a:pt x="163255" y="460470"/>
                </a:cubicBezTo>
                <a:cubicBezTo>
                  <a:pt x="161410" y="462311"/>
                  <a:pt x="158644" y="464151"/>
                  <a:pt x="156799" y="466912"/>
                </a:cubicBezTo>
                <a:cubicBezTo>
                  <a:pt x="150344" y="477035"/>
                  <a:pt x="132822" y="467832"/>
                  <a:pt x="140199" y="456789"/>
                </a:cubicBezTo>
                <a:cubicBezTo>
                  <a:pt x="144811" y="449427"/>
                  <a:pt x="149422" y="442985"/>
                  <a:pt x="154033" y="435623"/>
                </a:cubicBezTo>
                <a:cubicBezTo>
                  <a:pt x="135588" y="454028"/>
                  <a:pt x="118988" y="474274"/>
                  <a:pt x="103311" y="495441"/>
                </a:cubicBezTo>
                <a:cubicBezTo>
                  <a:pt x="95011" y="504643"/>
                  <a:pt x="78411" y="495441"/>
                  <a:pt x="85789" y="485318"/>
                </a:cubicBezTo>
                <a:cubicBezTo>
                  <a:pt x="104233" y="462311"/>
                  <a:pt x="122677" y="438384"/>
                  <a:pt x="143888" y="417217"/>
                </a:cubicBezTo>
                <a:cubicBezTo>
                  <a:pt x="152188" y="408935"/>
                  <a:pt x="163255" y="396051"/>
                  <a:pt x="177088" y="396051"/>
                </a:cubicBezTo>
                <a:close/>
                <a:moveTo>
                  <a:pt x="326592" y="382185"/>
                </a:moveTo>
                <a:lnTo>
                  <a:pt x="324748" y="412582"/>
                </a:lnTo>
                <a:cubicBezTo>
                  <a:pt x="329358" y="414424"/>
                  <a:pt x="334891" y="417187"/>
                  <a:pt x="340423" y="420871"/>
                </a:cubicBezTo>
                <a:cubicBezTo>
                  <a:pt x="345956" y="423635"/>
                  <a:pt x="350566" y="427319"/>
                  <a:pt x="355177" y="430082"/>
                </a:cubicBezTo>
                <a:lnTo>
                  <a:pt x="380995" y="413503"/>
                </a:lnTo>
                <a:cubicBezTo>
                  <a:pt x="376385" y="407976"/>
                  <a:pt x="369008" y="400607"/>
                  <a:pt x="356099" y="393238"/>
                </a:cubicBezTo>
                <a:cubicBezTo>
                  <a:pt x="343190" y="385869"/>
                  <a:pt x="333047" y="383106"/>
                  <a:pt x="326592" y="382185"/>
                </a:cubicBezTo>
                <a:close/>
                <a:moveTo>
                  <a:pt x="125443" y="299294"/>
                </a:moveTo>
                <a:lnTo>
                  <a:pt x="224189" y="299294"/>
                </a:lnTo>
                <a:cubicBezTo>
                  <a:pt x="238032" y="299294"/>
                  <a:pt x="250029" y="311272"/>
                  <a:pt x="250029" y="326015"/>
                </a:cubicBezTo>
                <a:cubicBezTo>
                  <a:pt x="250029" y="339836"/>
                  <a:pt x="238032" y="351815"/>
                  <a:pt x="224189" y="351815"/>
                </a:cubicBezTo>
                <a:lnTo>
                  <a:pt x="125443" y="351815"/>
                </a:lnTo>
                <a:cubicBezTo>
                  <a:pt x="110677" y="351815"/>
                  <a:pt x="98680" y="339836"/>
                  <a:pt x="98680" y="326015"/>
                </a:cubicBezTo>
                <a:cubicBezTo>
                  <a:pt x="98680" y="311272"/>
                  <a:pt x="110677" y="299294"/>
                  <a:pt x="125443" y="299294"/>
                </a:cubicBezTo>
                <a:close/>
                <a:moveTo>
                  <a:pt x="125436" y="200762"/>
                </a:moveTo>
                <a:lnTo>
                  <a:pt x="321952" y="200762"/>
                </a:lnTo>
                <a:cubicBezTo>
                  <a:pt x="336714" y="200762"/>
                  <a:pt x="348708" y="212740"/>
                  <a:pt x="348708" y="227483"/>
                </a:cubicBezTo>
                <a:cubicBezTo>
                  <a:pt x="348708" y="242226"/>
                  <a:pt x="336714" y="253283"/>
                  <a:pt x="321952" y="253283"/>
                </a:cubicBezTo>
                <a:lnTo>
                  <a:pt x="125436" y="253283"/>
                </a:lnTo>
                <a:cubicBezTo>
                  <a:pt x="110674" y="253283"/>
                  <a:pt x="98680" y="242226"/>
                  <a:pt x="98680" y="227483"/>
                </a:cubicBezTo>
                <a:cubicBezTo>
                  <a:pt x="98680" y="212740"/>
                  <a:pt x="110674" y="200762"/>
                  <a:pt x="125436" y="200762"/>
                </a:cubicBezTo>
                <a:close/>
                <a:moveTo>
                  <a:pt x="125436" y="103118"/>
                </a:moveTo>
                <a:lnTo>
                  <a:pt x="321952" y="103118"/>
                </a:lnTo>
                <a:cubicBezTo>
                  <a:pt x="336714" y="103118"/>
                  <a:pt x="348708" y="114175"/>
                  <a:pt x="348708" y="128918"/>
                </a:cubicBezTo>
                <a:cubicBezTo>
                  <a:pt x="348708" y="143660"/>
                  <a:pt x="336714" y="155639"/>
                  <a:pt x="321952" y="155639"/>
                </a:cubicBezTo>
                <a:lnTo>
                  <a:pt x="125436" y="155639"/>
                </a:lnTo>
                <a:cubicBezTo>
                  <a:pt x="110674" y="155639"/>
                  <a:pt x="98680" y="143660"/>
                  <a:pt x="98680" y="128918"/>
                </a:cubicBezTo>
                <a:cubicBezTo>
                  <a:pt x="98680" y="114175"/>
                  <a:pt x="110674" y="103118"/>
                  <a:pt x="125436" y="103118"/>
                </a:cubicBezTo>
                <a:close/>
                <a:moveTo>
                  <a:pt x="497753" y="64639"/>
                </a:moveTo>
                <a:cubicBezTo>
                  <a:pt x="507550" y="65329"/>
                  <a:pt x="521151" y="68553"/>
                  <a:pt x="537748" y="78225"/>
                </a:cubicBezTo>
                <a:cubicBezTo>
                  <a:pt x="570943" y="97568"/>
                  <a:pt x="576476" y="118753"/>
                  <a:pt x="577398" y="121516"/>
                </a:cubicBezTo>
                <a:cubicBezTo>
                  <a:pt x="578320" y="124279"/>
                  <a:pt x="577398" y="127964"/>
                  <a:pt x="575554" y="130727"/>
                </a:cubicBezTo>
                <a:lnTo>
                  <a:pt x="411424" y="415345"/>
                </a:lnTo>
                <a:cubicBezTo>
                  <a:pt x="410501" y="416266"/>
                  <a:pt x="409579" y="418108"/>
                  <a:pt x="407735" y="419029"/>
                </a:cubicBezTo>
                <a:lnTo>
                  <a:pt x="321982" y="476137"/>
                </a:lnTo>
                <a:cubicBezTo>
                  <a:pt x="317371" y="478900"/>
                  <a:pt x="312761" y="478900"/>
                  <a:pt x="308151" y="476137"/>
                </a:cubicBezTo>
                <a:cubicBezTo>
                  <a:pt x="303540" y="473374"/>
                  <a:pt x="300774" y="468768"/>
                  <a:pt x="301696" y="464163"/>
                </a:cubicBezTo>
                <a:lnTo>
                  <a:pt x="307229" y="361921"/>
                </a:lnTo>
                <a:cubicBezTo>
                  <a:pt x="308151" y="359158"/>
                  <a:pt x="308151" y="357316"/>
                  <a:pt x="309073" y="355473"/>
                </a:cubicBezTo>
                <a:lnTo>
                  <a:pt x="473203" y="71777"/>
                </a:lnTo>
                <a:cubicBezTo>
                  <a:pt x="475047" y="69014"/>
                  <a:pt x="477813" y="67172"/>
                  <a:pt x="480580" y="66250"/>
                </a:cubicBezTo>
                <a:cubicBezTo>
                  <a:pt x="481963" y="65790"/>
                  <a:pt x="487956" y="63948"/>
                  <a:pt x="497753" y="64639"/>
                </a:cubicBezTo>
                <a:close/>
                <a:moveTo>
                  <a:pt x="26751" y="0"/>
                </a:moveTo>
                <a:lnTo>
                  <a:pt x="420637" y="0"/>
                </a:lnTo>
                <a:cubicBezTo>
                  <a:pt x="435396" y="0"/>
                  <a:pt x="447388" y="11972"/>
                  <a:pt x="447388" y="25786"/>
                </a:cubicBezTo>
                <a:lnTo>
                  <a:pt x="447388" y="65387"/>
                </a:lnTo>
                <a:lnTo>
                  <a:pt x="394808" y="156560"/>
                </a:lnTo>
                <a:lnTo>
                  <a:pt x="394808" y="52494"/>
                </a:lnTo>
                <a:lnTo>
                  <a:pt x="52580" y="52494"/>
                </a:lnTo>
                <a:lnTo>
                  <a:pt x="52580" y="524938"/>
                </a:lnTo>
                <a:lnTo>
                  <a:pt x="394808" y="524938"/>
                </a:lnTo>
                <a:lnTo>
                  <a:pt x="394808" y="459551"/>
                </a:lnTo>
                <a:lnTo>
                  <a:pt x="422482" y="441132"/>
                </a:lnTo>
                <a:cubicBezTo>
                  <a:pt x="427094" y="437449"/>
                  <a:pt x="431706" y="432844"/>
                  <a:pt x="434474" y="428239"/>
                </a:cubicBezTo>
                <a:lnTo>
                  <a:pt x="447388" y="406137"/>
                </a:lnTo>
                <a:lnTo>
                  <a:pt x="447388" y="550725"/>
                </a:lnTo>
                <a:cubicBezTo>
                  <a:pt x="447388" y="565460"/>
                  <a:pt x="435396" y="577432"/>
                  <a:pt x="420637" y="577432"/>
                </a:cubicBezTo>
                <a:lnTo>
                  <a:pt x="26751" y="577432"/>
                </a:lnTo>
                <a:cubicBezTo>
                  <a:pt x="11992" y="577432"/>
                  <a:pt x="0" y="565460"/>
                  <a:pt x="0" y="550725"/>
                </a:cubicBezTo>
                <a:lnTo>
                  <a:pt x="0" y="25786"/>
                </a:lnTo>
                <a:cubicBezTo>
                  <a:pt x="0" y="11972"/>
                  <a:pt x="11992" y="0"/>
                  <a:pt x="26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4581" name="iślíḑe">
            <a:extLst>
              <a:ext uri="{FF2B5EF4-FFF2-40B4-BE49-F238E27FC236}">
                <a16:creationId xmlns:a16="http://schemas.microsoft.com/office/drawing/2014/main" id="{72A3ED98-0C67-4875-AB8B-41F4467E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1808163"/>
            <a:ext cx="661511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>
                <a:latin typeface="微软雅黑" panose="020B0503020204020204" pitchFamily="34" charset="-122"/>
              </a:rPr>
              <a:t>第三，按照“考核</a:t>
            </a:r>
            <a:r>
              <a:rPr lang="en-US" altLang="zh-CN">
                <a:latin typeface="微软雅黑" panose="020B0503020204020204" pitchFamily="34" charset="-122"/>
              </a:rPr>
              <a:t>+</a:t>
            </a:r>
            <a:r>
              <a:rPr lang="zh-CN" altLang="zh-CN">
                <a:latin typeface="微软雅黑" panose="020B0503020204020204" pitchFamily="34" charset="-122"/>
              </a:rPr>
              <a:t>评价”评估</a:t>
            </a:r>
          </a:p>
        </p:txBody>
      </p:sp>
      <p:sp>
        <p:nvSpPr>
          <p:cNvPr id="24582" name="ïṡḷïḍè">
            <a:extLst>
              <a:ext uri="{FF2B5EF4-FFF2-40B4-BE49-F238E27FC236}">
                <a16:creationId xmlns:a16="http://schemas.microsoft.com/office/drawing/2014/main" id="{5497066A-A3CE-4504-9A93-31A260E67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2752725"/>
            <a:ext cx="88122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en-US" altLang="zh-CN" sz="2000">
                <a:latin typeface="微软雅黑" panose="020B0503020204020204" pitchFamily="34" charset="-122"/>
              </a:rPr>
              <a:t>      </a:t>
            </a:r>
            <a:r>
              <a:rPr lang="zh-CN" altLang="zh-CN" sz="2000">
                <a:latin typeface="微软雅黑" panose="020B0503020204020204" pitchFamily="34" charset="-122"/>
              </a:rPr>
              <a:t>完善各类科研平台考核评估方式，既要按照校内量化考核和绩效考核要求，又要邀请专家进行同行评价，实行定量评价与定性评价相结合，重点评价其学术价值及影响。</a:t>
            </a:r>
            <a:endParaRPr lang="en-US" altLang="zh-CN" sz="20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5">
            <a:extLst>
              <a:ext uri="{FF2B5EF4-FFF2-40B4-BE49-F238E27FC236}">
                <a16:creationId xmlns:a16="http://schemas.microsoft.com/office/drawing/2014/main" id="{BDD2A381-AE96-4EF9-9FC3-6C397953F903}"/>
              </a:ext>
            </a:extLst>
          </p:cNvPr>
          <p:cNvGrpSpPr>
            <a:grpSpLocks/>
          </p:cNvGrpSpPr>
          <p:nvPr/>
        </p:nvGrpSpPr>
        <p:grpSpPr bwMode="auto">
          <a:xfrm>
            <a:off x="1519238" y="1541463"/>
            <a:ext cx="9153525" cy="3917950"/>
            <a:chOff x="1518920" y="1680061"/>
            <a:chExt cx="9154160" cy="3918537"/>
          </a:xfrm>
        </p:grpSpPr>
        <p:grpSp>
          <p:nvGrpSpPr>
            <p:cNvPr id="4102" name="8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  <a:extLst>
                <a:ext uri="{FF2B5EF4-FFF2-40B4-BE49-F238E27FC236}">
                  <a16:creationId xmlns:a16="http://schemas.microsoft.com/office/drawing/2014/main" id="{FCF17B81-66C5-481A-9363-127974EAA517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518920" y="1680061"/>
              <a:ext cx="9154160" cy="3766731"/>
              <a:chOff x="2732067" y="2096852"/>
              <a:chExt cx="8118813" cy="3340709"/>
            </a:xfrm>
          </p:grpSpPr>
          <p:grpSp>
            <p:nvGrpSpPr>
              <p:cNvPr id="4104" name="íSľiḍê">
                <a:extLst>
                  <a:ext uri="{FF2B5EF4-FFF2-40B4-BE49-F238E27FC236}">
                    <a16:creationId xmlns:a16="http://schemas.microsoft.com/office/drawing/2014/main" id="{D195A867-3A3D-4D47-921D-6B75CCDEE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88550" y="2096852"/>
                <a:ext cx="3962330" cy="3340709"/>
                <a:chOff x="5582984" y="6920"/>
                <a:chExt cx="3962330" cy="3340709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C22B6A73-28BF-405C-93F0-4B8A10C03B6D}"/>
                    </a:ext>
                  </a:extLst>
                </p:cNvPr>
                <p:cNvCxnSpPr/>
                <p:nvPr/>
              </p:nvCxnSpPr>
              <p:spPr>
                <a:xfrm>
                  <a:off x="5583063" y="6920"/>
                  <a:ext cx="0" cy="334016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í$ḷïḍê">
                  <a:extLst>
                    <a:ext uri="{FF2B5EF4-FFF2-40B4-BE49-F238E27FC236}">
                      <a16:creationId xmlns:a16="http://schemas.microsoft.com/office/drawing/2014/main" id="{55125789-EB60-43C9-9EAA-CAE99EADC282}"/>
                    </a:ext>
                  </a:extLst>
                </p:cNvPr>
                <p:cNvSpPr txBox="1"/>
                <p:nvPr/>
              </p:nvSpPr>
              <p:spPr>
                <a:xfrm>
                  <a:off x="6685565" y="6920"/>
                  <a:ext cx="2859749" cy="612550"/>
                </a:xfrm>
                <a:prstGeom prst="rect">
                  <a:avLst/>
                </a:prstGeom>
                <a:noFill/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4000" b="1" spc="600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  <p:sp>
            <p:nvSpPr>
              <p:cNvPr id="4" name="îṩļîďe">
                <a:extLst>
                  <a:ext uri="{FF2B5EF4-FFF2-40B4-BE49-F238E27FC236}">
                    <a16:creationId xmlns:a16="http://schemas.microsoft.com/office/drawing/2014/main" id="{556254A5-0B67-435C-B42E-F5283865B3EC}"/>
                  </a:ext>
                </a:extLst>
              </p:cNvPr>
              <p:cNvSpPr/>
              <p:nvPr/>
            </p:nvSpPr>
            <p:spPr>
              <a:xfrm>
                <a:off x="2732067" y="2096852"/>
                <a:ext cx="613289" cy="613289"/>
              </a:xfrm>
              <a:prstGeom prst="round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blipFill>
                      <a:blip r:embed="rId4"/>
                      <a:tile tx="0" ty="0" sx="100000" sy="100000" flip="none" algn="tr"/>
                    </a:blipFill>
                  </a:rPr>
                  <a:t>01</a:t>
                </a:r>
              </a:p>
            </p:txBody>
          </p:sp>
          <p:sp>
            <p:nvSpPr>
              <p:cNvPr id="4106" name="ïšḷidê">
                <a:extLst>
                  <a:ext uri="{FF2B5EF4-FFF2-40B4-BE49-F238E27FC236}">
                    <a16:creationId xmlns:a16="http://schemas.microsoft.com/office/drawing/2014/main" id="{B577A399-342D-4C24-8F4C-D92A3CC83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8074" y="2158811"/>
                <a:ext cx="4211476" cy="344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/>
                  <a:t>建设回顾</a:t>
                </a:r>
              </a:p>
            </p:txBody>
          </p:sp>
          <p:sp>
            <p:nvSpPr>
              <p:cNvPr id="7" name="îṥlîdè">
                <a:extLst>
                  <a:ext uri="{FF2B5EF4-FFF2-40B4-BE49-F238E27FC236}">
                    <a16:creationId xmlns:a16="http://schemas.microsoft.com/office/drawing/2014/main" id="{424BAA4F-52A2-48B9-8CA2-A1B9D9D60AB9}"/>
                  </a:ext>
                </a:extLst>
              </p:cNvPr>
              <p:cNvSpPr/>
              <p:nvPr/>
            </p:nvSpPr>
            <p:spPr>
              <a:xfrm>
                <a:off x="2732067" y="3415345"/>
                <a:ext cx="613289" cy="613289"/>
              </a:xfrm>
              <a:prstGeom prst="roundRect">
                <a:avLst/>
              </a:prstGeom>
              <a:solidFill>
                <a:schemeClr val="accent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blipFill>
                      <a:blip r:embed="rId4"/>
                      <a:tile tx="0" ty="0" sx="100000" sy="100000" flip="none" algn="tr"/>
                    </a:blipFill>
                  </a:rPr>
                  <a:t>02</a:t>
                </a:r>
              </a:p>
            </p:txBody>
          </p:sp>
          <p:sp>
            <p:nvSpPr>
              <p:cNvPr id="4108" name="isľïdé">
                <a:extLst>
                  <a:ext uri="{FF2B5EF4-FFF2-40B4-BE49-F238E27FC236}">
                    <a16:creationId xmlns:a16="http://schemas.microsoft.com/office/drawing/2014/main" id="{A79A22D2-F105-4888-91D4-782800884D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8074" y="3450096"/>
                <a:ext cx="4211476" cy="34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3200" b="1"/>
                  <a:t>问题</a:t>
                </a:r>
                <a:r>
                  <a:rPr lang="zh-CN" altLang="en-US" sz="3200" b="1"/>
                  <a:t>与瓶颈</a:t>
                </a:r>
              </a:p>
            </p:txBody>
          </p:sp>
          <p:sp>
            <p:nvSpPr>
              <p:cNvPr id="10" name="ïṧľíḋé">
                <a:extLst>
                  <a:ext uri="{FF2B5EF4-FFF2-40B4-BE49-F238E27FC236}">
                    <a16:creationId xmlns:a16="http://schemas.microsoft.com/office/drawing/2014/main" id="{A172A30C-A338-4DB3-9D2C-62217D10F19C}"/>
                  </a:ext>
                </a:extLst>
              </p:cNvPr>
              <p:cNvSpPr/>
              <p:nvPr/>
            </p:nvSpPr>
            <p:spPr>
              <a:xfrm>
                <a:off x="2732067" y="4731962"/>
                <a:ext cx="613289" cy="613289"/>
              </a:xfrm>
              <a:prstGeom prst="roundRect">
                <a:avLst/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>
                    <a:blipFill>
                      <a:blip r:embed="rId4"/>
                      <a:tile tx="0" ty="0" sx="100000" sy="100000" flip="none" algn="tr"/>
                    </a:blipFill>
                  </a:rPr>
                  <a:t>03</a:t>
                </a:r>
              </a:p>
            </p:txBody>
          </p:sp>
          <p:sp>
            <p:nvSpPr>
              <p:cNvPr id="4110" name="îSlíḍê">
                <a:extLst>
                  <a:ext uri="{FF2B5EF4-FFF2-40B4-BE49-F238E27FC236}">
                    <a16:creationId xmlns:a16="http://schemas.microsoft.com/office/drawing/2014/main" id="{D6196B07-0E82-4A81-AB42-655F72E6E8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8074" y="4739973"/>
                <a:ext cx="4211476" cy="346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/>
                  <a:t>发展规划</a:t>
                </a:r>
              </a:p>
            </p:txBody>
          </p:sp>
        </p:grpSp>
        <p:pic>
          <p:nvPicPr>
            <p:cNvPr id="4103" name="图片 14">
              <a:extLst>
                <a:ext uri="{FF2B5EF4-FFF2-40B4-BE49-F238E27FC236}">
                  <a16:creationId xmlns:a16="http://schemas.microsoft.com/office/drawing/2014/main" id="{EDF7C326-2130-4668-8A5A-40E49D614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474" y="2371560"/>
              <a:ext cx="3230214" cy="32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文本框 16">
            <a:extLst>
              <a:ext uri="{FF2B5EF4-FFF2-40B4-BE49-F238E27FC236}">
                <a16:creationId xmlns:a16="http://schemas.microsoft.com/office/drawing/2014/main" id="{62DDBBF9-4F8B-4DAA-8807-3D56989D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106613"/>
            <a:ext cx="3302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E1F8FC"/>
                </a:solidFill>
                <a:sym typeface="+mn-lt"/>
              </a:rPr>
              <a:t>CONSTRUCTION REVIEW</a:t>
            </a:r>
            <a:endParaRPr lang="zh-CN" altLang="en-US" sz="1000" b="1">
              <a:solidFill>
                <a:srgbClr val="E1F8FC"/>
              </a:solidFill>
              <a:sym typeface="+mn-lt"/>
            </a:endParaRPr>
          </a:p>
        </p:txBody>
      </p:sp>
      <p:sp>
        <p:nvSpPr>
          <p:cNvPr id="4100" name="文本框 17">
            <a:extLst>
              <a:ext uri="{FF2B5EF4-FFF2-40B4-BE49-F238E27FC236}">
                <a16:creationId xmlns:a16="http://schemas.microsoft.com/office/drawing/2014/main" id="{1FE4AE2F-73E1-43F5-89B6-B7EDC148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992688"/>
            <a:ext cx="33004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E1F8FC"/>
                </a:solidFill>
                <a:sym typeface="+mn-lt"/>
              </a:rPr>
              <a:t>DEVELOPMENT PLANNING</a:t>
            </a:r>
            <a:endParaRPr lang="zh-CN" altLang="en-US" sz="1000" b="1">
              <a:solidFill>
                <a:srgbClr val="E1F8FC"/>
              </a:solidFill>
              <a:sym typeface="+mn-lt"/>
            </a:endParaRPr>
          </a:p>
        </p:txBody>
      </p:sp>
      <p:sp>
        <p:nvSpPr>
          <p:cNvPr id="4101" name="文本框 18">
            <a:extLst>
              <a:ext uri="{FF2B5EF4-FFF2-40B4-BE49-F238E27FC236}">
                <a16:creationId xmlns:a16="http://schemas.microsoft.com/office/drawing/2014/main" id="{85CE0CC0-1DD0-4DAB-AFF9-109D4597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3506788"/>
            <a:ext cx="3786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E1F8FC"/>
                </a:solidFill>
                <a:sym typeface="+mn-lt"/>
              </a:rPr>
              <a:t>PROBLEMS AND BOTTLENECKS</a:t>
            </a:r>
            <a:endParaRPr lang="zh-CN" altLang="en-US" sz="1000" b="1">
              <a:solidFill>
                <a:srgbClr val="E1F8FC"/>
              </a:solidFill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2244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AB2F33DA-8CDC-4BEF-ADBA-7C3C1222E2A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55675" y="4678363"/>
            <a:ext cx="9245600" cy="1230312"/>
            <a:chOff x="676279" y="4301201"/>
            <a:chExt cx="9245174" cy="1230382"/>
          </a:xfrm>
        </p:grpSpPr>
        <p:grpSp>
          <p:nvGrpSpPr>
            <p:cNvPr id="25611" name="íṥḻíḓè">
              <a:extLst>
                <a:ext uri="{FF2B5EF4-FFF2-40B4-BE49-F238E27FC236}">
                  <a16:creationId xmlns:a16="http://schemas.microsoft.com/office/drawing/2014/main" id="{AEA5D99A-7FD7-4B8C-A162-623482709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279" y="4554181"/>
              <a:ext cx="9245172" cy="963744"/>
              <a:chOff x="676279" y="4554181"/>
              <a:chExt cx="9245172" cy="963744"/>
            </a:xfrm>
          </p:grpSpPr>
          <p:sp>
            <p:nvSpPr>
              <p:cNvPr id="31" name="îŝlïḍê">
                <a:extLst>
                  <a:ext uri="{FF2B5EF4-FFF2-40B4-BE49-F238E27FC236}">
                    <a16:creationId xmlns:a16="http://schemas.microsoft.com/office/drawing/2014/main" id="{13FD4784-05BF-4FC5-BDB4-6A929F7458F0}"/>
                  </a:ext>
                </a:extLst>
              </p:cNvPr>
              <p:cNvSpPr/>
              <p:nvPr/>
            </p:nvSpPr>
            <p:spPr>
              <a:xfrm>
                <a:off x="676279" y="4847332"/>
                <a:ext cx="2511309" cy="669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0680" y="14849"/>
                    </a:moveTo>
                    <a:cubicBezTo>
                      <a:pt x="20297" y="14559"/>
                      <a:pt x="19946" y="15186"/>
                      <a:pt x="19751" y="16252"/>
                    </a:cubicBezTo>
                    <a:cubicBezTo>
                      <a:pt x="19663" y="16732"/>
                      <a:pt x="19523" y="17036"/>
                      <a:pt x="19368" y="17036"/>
                    </a:cubicBezTo>
                    <a:lnTo>
                      <a:pt x="18751" y="17036"/>
                    </a:lnTo>
                    <a:cubicBezTo>
                      <a:pt x="18696" y="17036"/>
                      <a:pt x="18650" y="16864"/>
                      <a:pt x="18650" y="16654"/>
                    </a:cubicBezTo>
                    <a:lnTo>
                      <a:pt x="18650" y="13925"/>
                    </a:lnTo>
                    <a:cubicBezTo>
                      <a:pt x="18650" y="12442"/>
                      <a:pt x="18332" y="11239"/>
                      <a:pt x="17939" y="11239"/>
                    </a:cubicBezTo>
                    <a:lnTo>
                      <a:pt x="13653" y="11239"/>
                    </a:lnTo>
                    <a:cubicBezTo>
                      <a:pt x="13598" y="11239"/>
                      <a:pt x="13553" y="11068"/>
                      <a:pt x="13553" y="10858"/>
                    </a:cubicBezTo>
                    <a:lnTo>
                      <a:pt x="13553" y="2688"/>
                    </a:lnTo>
                    <a:cubicBezTo>
                      <a:pt x="13553" y="1203"/>
                      <a:pt x="13234" y="0"/>
                      <a:pt x="12841" y="0"/>
                    </a:cubicBezTo>
                    <a:lnTo>
                      <a:pt x="8556" y="0"/>
                    </a:lnTo>
                    <a:cubicBezTo>
                      <a:pt x="8165" y="0"/>
                      <a:pt x="7844" y="1210"/>
                      <a:pt x="7844" y="2689"/>
                    </a:cubicBezTo>
                    <a:lnTo>
                      <a:pt x="7844" y="5418"/>
                    </a:lnTo>
                    <a:cubicBezTo>
                      <a:pt x="7844" y="5627"/>
                      <a:pt x="7799" y="5797"/>
                      <a:pt x="7744" y="5797"/>
                    </a:cubicBezTo>
                    <a:lnTo>
                      <a:pt x="3458" y="5797"/>
                    </a:lnTo>
                    <a:cubicBezTo>
                      <a:pt x="3065" y="5797"/>
                      <a:pt x="2746" y="7000"/>
                      <a:pt x="2746" y="8485"/>
                    </a:cubicBezTo>
                    <a:lnTo>
                      <a:pt x="2746" y="16656"/>
                    </a:lnTo>
                    <a:cubicBezTo>
                      <a:pt x="2746" y="16865"/>
                      <a:pt x="2701" y="17035"/>
                      <a:pt x="2646" y="17035"/>
                    </a:cubicBezTo>
                    <a:lnTo>
                      <a:pt x="2028" y="17035"/>
                    </a:lnTo>
                    <a:cubicBezTo>
                      <a:pt x="1873" y="17035"/>
                      <a:pt x="1733" y="16731"/>
                      <a:pt x="1645" y="16251"/>
                    </a:cubicBezTo>
                    <a:cubicBezTo>
                      <a:pt x="1450" y="15185"/>
                      <a:pt x="1099" y="14559"/>
                      <a:pt x="716" y="14849"/>
                    </a:cubicBezTo>
                    <a:cubicBezTo>
                      <a:pt x="372" y="15110"/>
                      <a:pt x="92" y="16154"/>
                      <a:pt x="20" y="17453"/>
                    </a:cubicBezTo>
                    <a:cubicBezTo>
                      <a:pt x="-102" y="19658"/>
                      <a:pt x="340" y="21599"/>
                      <a:pt x="903" y="21599"/>
                    </a:cubicBezTo>
                    <a:cubicBezTo>
                      <a:pt x="1214" y="21599"/>
                      <a:pt x="1488" y="21004"/>
                      <a:pt x="1650" y="20100"/>
                    </a:cubicBezTo>
                    <a:cubicBezTo>
                      <a:pt x="1735" y="19626"/>
                      <a:pt x="1876" y="19343"/>
                      <a:pt x="2027" y="19343"/>
                    </a:cubicBezTo>
                    <a:lnTo>
                      <a:pt x="2645" y="19343"/>
                    </a:lnTo>
                    <a:cubicBezTo>
                      <a:pt x="3038" y="19343"/>
                      <a:pt x="3357" y="18139"/>
                      <a:pt x="3357" y="16654"/>
                    </a:cubicBezTo>
                    <a:lnTo>
                      <a:pt x="3357" y="8485"/>
                    </a:lnTo>
                    <a:cubicBezTo>
                      <a:pt x="3357" y="8275"/>
                      <a:pt x="3402" y="8104"/>
                      <a:pt x="3458" y="8104"/>
                    </a:cubicBezTo>
                    <a:lnTo>
                      <a:pt x="7743" y="8104"/>
                    </a:lnTo>
                    <a:cubicBezTo>
                      <a:pt x="8134" y="8104"/>
                      <a:pt x="8455" y="6894"/>
                      <a:pt x="8455" y="5415"/>
                    </a:cubicBezTo>
                    <a:lnTo>
                      <a:pt x="8455" y="2689"/>
                    </a:lnTo>
                    <a:cubicBezTo>
                      <a:pt x="8455" y="2478"/>
                      <a:pt x="8500" y="2307"/>
                      <a:pt x="8556" y="2307"/>
                    </a:cubicBezTo>
                    <a:lnTo>
                      <a:pt x="12840" y="2307"/>
                    </a:lnTo>
                    <a:cubicBezTo>
                      <a:pt x="12896" y="2307"/>
                      <a:pt x="12941" y="2478"/>
                      <a:pt x="12941" y="2689"/>
                    </a:cubicBezTo>
                    <a:lnTo>
                      <a:pt x="12941" y="12392"/>
                    </a:lnTo>
                    <a:cubicBezTo>
                      <a:pt x="12941" y="13029"/>
                      <a:pt x="13078" y="13546"/>
                      <a:pt x="13247" y="13546"/>
                    </a:cubicBezTo>
                    <a:lnTo>
                      <a:pt x="17939" y="13546"/>
                    </a:lnTo>
                    <a:cubicBezTo>
                      <a:pt x="17994" y="13546"/>
                      <a:pt x="18039" y="13716"/>
                      <a:pt x="18039" y="13924"/>
                    </a:cubicBezTo>
                    <a:lnTo>
                      <a:pt x="18039" y="16657"/>
                    </a:lnTo>
                    <a:cubicBezTo>
                      <a:pt x="18039" y="18140"/>
                      <a:pt x="18357" y="19343"/>
                      <a:pt x="18750" y="19343"/>
                    </a:cubicBezTo>
                    <a:lnTo>
                      <a:pt x="19369" y="19343"/>
                    </a:lnTo>
                    <a:cubicBezTo>
                      <a:pt x="19520" y="19343"/>
                      <a:pt x="19661" y="19627"/>
                      <a:pt x="19746" y="20101"/>
                    </a:cubicBezTo>
                    <a:cubicBezTo>
                      <a:pt x="19908" y="21005"/>
                      <a:pt x="20182" y="21600"/>
                      <a:pt x="20493" y="21600"/>
                    </a:cubicBezTo>
                    <a:cubicBezTo>
                      <a:pt x="21056" y="21600"/>
                      <a:pt x="21498" y="19658"/>
                      <a:pt x="21376" y="17454"/>
                    </a:cubicBezTo>
                    <a:cubicBezTo>
                      <a:pt x="21304" y="16155"/>
                      <a:pt x="21025" y="15110"/>
                      <a:pt x="20680" y="148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32" name="iṩlíďé">
                <a:extLst>
                  <a:ext uri="{FF2B5EF4-FFF2-40B4-BE49-F238E27FC236}">
                    <a16:creationId xmlns:a16="http://schemas.microsoft.com/office/drawing/2014/main" id="{ECC216E2-AEE2-475A-A46A-D1955D152BA3}"/>
                  </a:ext>
                </a:extLst>
              </p:cNvPr>
              <p:cNvSpPr/>
              <p:nvPr/>
            </p:nvSpPr>
            <p:spPr>
              <a:xfrm>
                <a:off x="1695407" y="4553627"/>
                <a:ext cx="512739" cy="27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01</a:t>
                </a:r>
              </a:p>
            </p:txBody>
          </p:sp>
          <p:sp>
            <p:nvSpPr>
              <p:cNvPr id="33" name="iṧļïḑé">
                <a:extLst>
                  <a:ext uri="{FF2B5EF4-FFF2-40B4-BE49-F238E27FC236}">
                    <a16:creationId xmlns:a16="http://schemas.microsoft.com/office/drawing/2014/main" id="{6381B1DE-A69B-4DE7-84EE-25BC15314D9B}"/>
                  </a:ext>
                </a:extLst>
              </p:cNvPr>
              <p:cNvSpPr/>
              <p:nvPr/>
            </p:nvSpPr>
            <p:spPr>
              <a:xfrm>
                <a:off x="1125521" y="4740963"/>
                <a:ext cx="514326" cy="277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02</a:t>
                </a:r>
              </a:p>
            </p:txBody>
          </p:sp>
          <p:sp>
            <p:nvSpPr>
              <p:cNvPr id="34" name="îşḻïḓê">
                <a:extLst>
                  <a:ext uri="{FF2B5EF4-FFF2-40B4-BE49-F238E27FC236}">
                    <a16:creationId xmlns:a16="http://schemas.microsoft.com/office/drawing/2014/main" id="{E72734E8-125F-482C-8017-0DCCD1E50620}"/>
                  </a:ext>
                </a:extLst>
              </p:cNvPr>
              <p:cNvSpPr/>
              <p:nvPr/>
            </p:nvSpPr>
            <p:spPr>
              <a:xfrm>
                <a:off x="2228782" y="4960050"/>
                <a:ext cx="514326" cy="277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>
                <a:normAutofit fontScale="77500" lnSpcReduction="20000"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595959"/>
                    </a:solidFill>
                    <a:uFill>
                      <a:solidFill>
                        <a:srgbClr val="595959"/>
                      </a:solidFill>
                    </a:uFill>
                  </a:defRPr>
                </a:lvl1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chemeClr val="tx1"/>
                    </a:solidFill>
                    <a:uFillTx/>
                    <a:latin typeface="+mn-lt"/>
                    <a:ea typeface="+mn-ea"/>
                  </a:rPr>
                  <a:t>03</a:t>
                </a:r>
              </a:p>
            </p:txBody>
          </p:sp>
          <p:sp>
            <p:nvSpPr>
              <p:cNvPr id="42" name="íṧļïḑè">
                <a:extLst>
                  <a:ext uri="{FF2B5EF4-FFF2-40B4-BE49-F238E27FC236}">
                    <a16:creationId xmlns:a16="http://schemas.microsoft.com/office/drawing/2014/main" id="{29C08040-B2B7-4FA9-B109-3B6D8404FD00}"/>
                  </a:ext>
                </a:extLst>
              </p:cNvPr>
              <p:cNvSpPr/>
              <p:nvPr/>
            </p:nvSpPr>
            <p:spPr>
              <a:xfrm>
                <a:off x="3187588" y="5371237"/>
                <a:ext cx="6733865" cy="777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25000" lnSpcReduction="20000"/>
              </a:bodyPr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endParaRPr lang="zh-CN" altLang="zh-CN" sz="500"/>
              </a:p>
            </p:txBody>
          </p:sp>
        </p:grpSp>
        <p:grpSp>
          <p:nvGrpSpPr>
            <p:cNvPr id="25612" name="iśļiďé">
              <a:extLst>
                <a:ext uri="{FF2B5EF4-FFF2-40B4-BE49-F238E27FC236}">
                  <a16:creationId xmlns:a16="http://schemas.microsoft.com/office/drawing/2014/main" id="{C78006F9-9378-47BB-A23C-033A463F6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2866" y="4301201"/>
              <a:ext cx="339584" cy="1230382"/>
              <a:chOff x="-1" y="-1"/>
              <a:chExt cx="254687" cy="922783"/>
            </a:xfrm>
          </p:grpSpPr>
          <p:sp>
            <p:nvSpPr>
              <p:cNvPr id="29" name="íš1îďe">
                <a:extLst>
                  <a:ext uri="{FF2B5EF4-FFF2-40B4-BE49-F238E27FC236}">
                    <a16:creationId xmlns:a16="http://schemas.microsoft.com/office/drawing/2014/main" id="{C60C32FF-BB7A-4663-9D55-576599AD0CF6}"/>
                  </a:ext>
                </a:extLst>
              </p:cNvPr>
              <p:cNvSpPr/>
              <p:nvPr/>
            </p:nvSpPr>
            <p:spPr>
              <a:xfrm>
                <a:off x="22" y="-1"/>
                <a:ext cx="254781" cy="254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>
                <a:normAutofit lnSpcReduction="1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43" name="í$lîḋê">
                <a:extLst>
                  <a:ext uri="{FF2B5EF4-FFF2-40B4-BE49-F238E27FC236}">
                    <a16:creationId xmlns:a16="http://schemas.microsoft.com/office/drawing/2014/main" id="{6D6762FD-A003-430D-BAE1-9517AAC55409}"/>
                  </a:ext>
                </a:extLst>
              </p:cNvPr>
              <p:cNvSpPr/>
              <p:nvPr/>
            </p:nvSpPr>
            <p:spPr>
              <a:xfrm>
                <a:off x="40501" y="738226"/>
                <a:ext cx="184538" cy="184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4" extrusionOk="0">
                    <a:moveTo>
                      <a:pt x="21366" y="8174"/>
                    </a:moveTo>
                    <a:cubicBezTo>
                      <a:pt x="21158" y="7927"/>
                      <a:pt x="20936" y="7845"/>
                      <a:pt x="20757" y="7792"/>
                    </a:cubicBezTo>
                    <a:cubicBezTo>
                      <a:pt x="20573" y="7743"/>
                      <a:pt x="20406" y="7730"/>
                      <a:pt x="20230" y="7729"/>
                    </a:cubicBezTo>
                    <a:lnTo>
                      <a:pt x="14163" y="7726"/>
                    </a:lnTo>
                    <a:cubicBezTo>
                      <a:pt x="14106" y="7729"/>
                      <a:pt x="13976" y="7691"/>
                      <a:pt x="13868" y="7607"/>
                    </a:cubicBezTo>
                    <a:cubicBezTo>
                      <a:pt x="13758" y="7525"/>
                      <a:pt x="13687" y="7411"/>
                      <a:pt x="13675" y="7356"/>
                    </a:cubicBezTo>
                    <a:lnTo>
                      <a:pt x="11917" y="1053"/>
                    </a:lnTo>
                    <a:cubicBezTo>
                      <a:pt x="11860" y="855"/>
                      <a:pt x="11796" y="675"/>
                      <a:pt x="11663" y="480"/>
                    </a:cubicBezTo>
                    <a:cubicBezTo>
                      <a:pt x="11543" y="304"/>
                      <a:pt x="11277" y="12"/>
                      <a:pt x="10795" y="0"/>
                    </a:cubicBezTo>
                    <a:cubicBezTo>
                      <a:pt x="10315" y="10"/>
                      <a:pt x="10047" y="303"/>
                      <a:pt x="9927" y="481"/>
                    </a:cubicBezTo>
                    <a:cubicBezTo>
                      <a:pt x="9795" y="677"/>
                      <a:pt x="9730" y="858"/>
                      <a:pt x="9674" y="1056"/>
                    </a:cubicBezTo>
                    <a:lnTo>
                      <a:pt x="7916" y="7355"/>
                    </a:lnTo>
                    <a:cubicBezTo>
                      <a:pt x="7904" y="7411"/>
                      <a:pt x="7833" y="7525"/>
                      <a:pt x="7722" y="7607"/>
                    </a:cubicBezTo>
                    <a:cubicBezTo>
                      <a:pt x="7615" y="7691"/>
                      <a:pt x="7485" y="7729"/>
                      <a:pt x="7429" y="7726"/>
                    </a:cubicBezTo>
                    <a:lnTo>
                      <a:pt x="1361" y="7729"/>
                    </a:lnTo>
                    <a:cubicBezTo>
                      <a:pt x="1126" y="7732"/>
                      <a:pt x="908" y="7748"/>
                      <a:pt x="644" y="7859"/>
                    </a:cubicBezTo>
                    <a:cubicBezTo>
                      <a:pt x="513" y="7917"/>
                      <a:pt x="362" y="8007"/>
                      <a:pt x="226" y="8173"/>
                    </a:cubicBezTo>
                    <a:cubicBezTo>
                      <a:pt x="88" y="8334"/>
                      <a:pt x="-5" y="8584"/>
                      <a:pt x="0" y="8808"/>
                    </a:cubicBezTo>
                    <a:cubicBezTo>
                      <a:pt x="7" y="9167"/>
                      <a:pt x="159" y="9386"/>
                      <a:pt x="283" y="9537"/>
                    </a:cubicBezTo>
                    <a:cubicBezTo>
                      <a:pt x="414" y="9691"/>
                      <a:pt x="553" y="9799"/>
                      <a:pt x="707" y="9902"/>
                    </a:cubicBezTo>
                    <a:lnTo>
                      <a:pt x="5597" y="13118"/>
                    </a:lnTo>
                    <a:cubicBezTo>
                      <a:pt x="5684" y="13155"/>
                      <a:pt x="5838" y="13426"/>
                      <a:pt x="5824" y="13606"/>
                    </a:cubicBezTo>
                    <a:cubicBezTo>
                      <a:pt x="5824" y="13651"/>
                      <a:pt x="5818" y="13688"/>
                      <a:pt x="5810" y="13715"/>
                    </a:cubicBezTo>
                    <a:lnTo>
                      <a:pt x="3909" y="19931"/>
                    </a:lnTo>
                    <a:cubicBezTo>
                      <a:pt x="3856" y="20111"/>
                      <a:pt x="3816" y="20284"/>
                      <a:pt x="3814" y="20496"/>
                    </a:cubicBezTo>
                    <a:cubicBezTo>
                      <a:pt x="3817" y="20674"/>
                      <a:pt x="3838" y="20905"/>
                      <a:pt x="4018" y="21165"/>
                    </a:cubicBezTo>
                    <a:cubicBezTo>
                      <a:pt x="4192" y="21433"/>
                      <a:pt x="4579" y="21600"/>
                      <a:pt x="4842" y="21584"/>
                    </a:cubicBezTo>
                    <a:cubicBezTo>
                      <a:pt x="5342" y="21556"/>
                      <a:pt x="5550" y="21359"/>
                      <a:pt x="5798" y="21172"/>
                    </a:cubicBezTo>
                    <a:lnTo>
                      <a:pt x="10579" y="17109"/>
                    </a:lnTo>
                    <a:cubicBezTo>
                      <a:pt x="10618" y="17073"/>
                      <a:pt x="10718" y="17031"/>
                      <a:pt x="10830" y="17031"/>
                    </a:cubicBezTo>
                    <a:cubicBezTo>
                      <a:pt x="10939" y="17031"/>
                      <a:pt x="11033" y="17069"/>
                      <a:pt x="11072" y="17103"/>
                    </a:cubicBezTo>
                    <a:lnTo>
                      <a:pt x="16111" y="21199"/>
                    </a:lnTo>
                    <a:cubicBezTo>
                      <a:pt x="16360" y="21380"/>
                      <a:pt x="16566" y="21567"/>
                      <a:pt x="17055" y="21593"/>
                    </a:cubicBezTo>
                    <a:cubicBezTo>
                      <a:pt x="17066" y="21594"/>
                      <a:pt x="17078" y="21594"/>
                      <a:pt x="17090" y="21594"/>
                    </a:cubicBezTo>
                    <a:cubicBezTo>
                      <a:pt x="17341" y="21594"/>
                      <a:pt x="17694" y="21442"/>
                      <a:pt x="17866" y="21188"/>
                    </a:cubicBezTo>
                    <a:cubicBezTo>
                      <a:pt x="18050" y="20931"/>
                      <a:pt x="18073" y="20695"/>
                      <a:pt x="18075" y="20521"/>
                    </a:cubicBezTo>
                    <a:cubicBezTo>
                      <a:pt x="18073" y="20293"/>
                      <a:pt x="18027" y="20110"/>
                      <a:pt x="17964" y="19917"/>
                    </a:cubicBezTo>
                    <a:lnTo>
                      <a:pt x="15827" y="13661"/>
                    </a:lnTo>
                    <a:cubicBezTo>
                      <a:pt x="15818" y="13635"/>
                      <a:pt x="15811" y="13597"/>
                      <a:pt x="15811" y="13550"/>
                    </a:cubicBezTo>
                    <a:cubicBezTo>
                      <a:pt x="15799" y="13381"/>
                      <a:pt x="15937" y="13140"/>
                      <a:pt x="16017" y="13106"/>
                    </a:cubicBezTo>
                    <a:lnTo>
                      <a:pt x="20883" y="9902"/>
                    </a:lnTo>
                    <a:cubicBezTo>
                      <a:pt x="21038" y="9799"/>
                      <a:pt x="21176" y="9690"/>
                      <a:pt x="21308" y="9537"/>
                    </a:cubicBezTo>
                    <a:cubicBezTo>
                      <a:pt x="21431" y="9384"/>
                      <a:pt x="21583" y="9166"/>
                      <a:pt x="21590" y="8807"/>
                    </a:cubicBezTo>
                    <a:cubicBezTo>
                      <a:pt x="21595" y="8585"/>
                      <a:pt x="21502" y="8335"/>
                      <a:pt x="21366" y="8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25613" name="î$ļíďè">
              <a:extLst>
                <a:ext uri="{FF2B5EF4-FFF2-40B4-BE49-F238E27FC236}">
                  <a16:creationId xmlns:a16="http://schemas.microsoft.com/office/drawing/2014/main" id="{934174F9-6905-437F-B78C-3EA6C55F1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2392" y="4301201"/>
              <a:ext cx="339584" cy="1230382"/>
              <a:chOff x="-1" y="-1"/>
              <a:chExt cx="254687" cy="922783"/>
            </a:xfrm>
          </p:grpSpPr>
          <p:sp>
            <p:nvSpPr>
              <p:cNvPr id="27" name="iSḷiḓê">
                <a:extLst>
                  <a:ext uri="{FF2B5EF4-FFF2-40B4-BE49-F238E27FC236}">
                    <a16:creationId xmlns:a16="http://schemas.microsoft.com/office/drawing/2014/main" id="{2DCED868-0735-4156-A0C5-223F8683C3CC}"/>
                  </a:ext>
                </a:extLst>
              </p:cNvPr>
              <p:cNvSpPr/>
              <p:nvPr/>
            </p:nvSpPr>
            <p:spPr>
              <a:xfrm>
                <a:off x="423" y="-1"/>
                <a:ext cx="254781" cy="254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>
                <a:normAutofit lnSpcReduction="1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44" name="iṣḻíďê">
                <a:extLst>
                  <a:ext uri="{FF2B5EF4-FFF2-40B4-BE49-F238E27FC236}">
                    <a16:creationId xmlns:a16="http://schemas.microsoft.com/office/drawing/2014/main" id="{0AD615E9-192C-4C05-BA16-959B2E4D7625}"/>
                  </a:ext>
                </a:extLst>
              </p:cNvPr>
              <p:cNvSpPr/>
              <p:nvPr/>
            </p:nvSpPr>
            <p:spPr>
              <a:xfrm>
                <a:off x="40902" y="738226"/>
                <a:ext cx="184537" cy="184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4" extrusionOk="0">
                    <a:moveTo>
                      <a:pt x="21366" y="8174"/>
                    </a:moveTo>
                    <a:cubicBezTo>
                      <a:pt x="21158" y="7927"/>
                      <a:pt x="20936" y="7845"/>
                      <a:pt x="20757" y="7792"/>
                    </a:cubicBezTo>
                    <a:cubicBezTo>
                      <a:pt x="20573" y="7743"/>
                      <a:pt x="20406" y="7730"/>
                      <a:pt x="20230" y="7729"/>
                    </a:cubicBezTo>
                    <a:lnTo>
                      <a:pt x="14163" y="7726"/>
                    </a:lnTo>
                    <a:cubicBezTo>
                      <a:pt x="14106" y="7729"/>
                      <a:pt x="13976" y="7691"/>
                      <a:pt x="13868" y="7607"/>
                    </a:cubicBezTo>
                    <a:cubicBezTo>
                      <a:pt x="13758" y="7525"/>
                      <a:pt x="13687" y="7411"/>
                      <a:pt x="13675" y="7356"/>
                    </a:cubicBezTo>
                    <a:lnTo>
                      <a:pt x="11917" y="1053"/>
                    </a:lnTo>
                    <a:cubicBezTo>
                      <a:pt x="11860" y="855"/>
                      <a:pt x="11796" y="675"/>
                      <a:pt x="11663" y="480"/>
                    </a:cubicBezTo>
                    <a:cubicBezTo>
                      <a:pt x="11543" y="304"/>
                      <a:pt x="11277" y="12"/>
                      <a:pt x="10795" y="0"/>
                    </a:cubicBezTo>
                    <a:cubicBezTo>
                      <a:pt x="10315" y="10"/>
                      <a:pt x="10047" y="303"/>
                      <a:pt x="9927" y="481"/>
                    </a:cubicBezTo>
                    <a:cubicBezTo>
                      <a:pt x="9795" y="677"/>
                      <a:pt x="9730" y="858"/>
                      <a:pt x="9674" y="1056"/>
                    </a:cubicBezTo>
                    <a:lnTo>
                      <a:pt x="7916" y="7355"/>
                    </a:lnTo>
                    <a:cubicBezTo>
                      <a:pt x="7904" y="7411"/>
                      <a:pt x="7833" y="7525"/>
                      <a:pt x="7722" y="7607"/>
                    </a:cubicBezTo>
                    <a:cubicBezTo>
                      <a:pt x="7615" y="7691"/>
                      <a:pt x="7485" y="7729"/>
                      <a:pt x="7429" y="7726"/>
                    </a:cubicBezTo>
                    <a:lnTo>
                      <a:pt x="1361" y="7729"/>
                    </a:lnTo>
                    <a:cubicBezTo>
                      <a:pt x="1126" y="7732"/>
                      <a:pt x="908" y="7748"/>
                      <a:pt x="644" y="7859"/>
                    </a:cubicBezTo>
                    <a:cubicBezTo>
                      <a:pt x="513" y="7917"/>
                      <a:pt x="362" y="8007"/>
                      <a:pt x="226" y="8173"/>
                    </a:cubicBezTo>
                    <a:cubicBezTo>
                      <a:pt x="88" y="8334"/>
                      <a:pt x="-5" y="8584"/>
                      <a:pt x="0" y="8808"/>
                    </a:cubicBezTo>
                    <a:cubicBezTo>
                      <a:pt x="7" y="9167"/>
                      <a:pt x="159" y="9386"/>
                      <a:pt x="283" y="9537"/>
                    </a:cubicBezTo>
                    <a:cubicBezTo>
                      <a:pt x="414" y="9691"/>
                      <a:pt x="553" y="9799"/>
                      <a:pt x="707" y="9902"/>
                    </a:cubicBezTo>
                    <a:lnTo>
                      <a:pt x="5597" y="13118"/>
                    </a:lnTo>
                    <a:cubicBezTo>
                      <a:pt x="5684" y="13155"/>
                      <a:pt x="5838" y="13426"/>
                      <a:pt x="5824" y="13606"/>
                    </a:cubicBezTo>
                    <a:cubicBezTo>
                      <a:pt x="5824" y="13651"/>
                      <a:pt x="5818" y="13688"/>
                      <a:pt x="5810" y="13715"/>
                    </a:cubicBezTo>
                    <a:lnTo>
                      <a:pt x="3909" y="19931"/>
                    </a:lnTo>
                    <a:cubicBezTo>
                      <a:pt x="3856" y="20111"/>
                      <a:pt x="3816" y="20284"/>
                      <a:pt x="3814" y="20496"/>
                    </a:cubicBezTo>
                    <a:cubicBezTo>
                      <a:pt x="3817" y="20674"/>
                      <a:pt x="3838" y="20905"/>
                      <a:pt x="4018" y="21165"/>
                    </a:cubicBezTo>
                    <a:cubicBezTo>
                      <a:pt x="4192" y="21433"/>
                      <a:pt x="4579" y="21600"/>
                      <a:pt x="4842" y="21584"/>
                    </a:cubicBezTo>
                    <a:cubicBezTo>
                      <a:pt x="5342" y="21556"/>
                      <a:pt x="5550" y="21359"/>
                      <a:pt x="5798" y="21172"/>
                    </a:cubicBezTo>
                    <a:lnTo>
                      <a:pt x="10579" y="17109"/>
                    </a:lnTo>
                    <a:cubicBezTo>
                      <a:pt x="10618" y="17073"/>
                      <a:pt x="10718" y="17031"/>
                      <a:pt x="10830" y="17031"/>
                    </a:cubicBezTo>
                    <a:cubicBezTo>
                      <a:pt x="10939" y="17031"/>
                      <a:pt x="11033" y="17069"/>
                      <a:pt x="11072" y="17103"/>
                    </a:cubicBezTo>
                    <a:lnTo>
                      <a:pt x="16111" y="21199"/>
                    </a:lnTo>
                    <a:cubicBezTo>
                      <a:pt x="16360" y="21380"/>
                      <a:pt x="16566" y="21567"/>
                      <a:pt x="17055" y="21593"/>
                    </a:cubicBezTo>
                    <a:cubicBezTo>
                      <a:pt x="17066" y="21594"/>
                      <a:pt x="17078" y="21594"/>
                      <a:pt x="17090" y="21594"/>
                    </a:cubicBezTo>
                    <a:cubicBezTo>
                      <a:pt x="17341" y="21594"/>
                      <a:pt x="17694" y="21442"/>
                      <a:pt x="17866" y="21188"/>
                    </a:cubicBezTo>
                    <a:cubicBezTo>
                      <a:pt x="18050" y="20931"/>
                      <a:pt x="18073" y="20695"/>
                      <a:pt x="18075" y="20521"/>
                    </a:cubicBezTo>
                    <a:cubicBezTo>
                      <a:pt x="18073" y="20293"/>
                      <a:pt x="18027" y="20110"/>
                      <a:pt x="17964" y="19917"/>
                    </a:cubicBezTo>
                    <a:lnTo>
                      <a:pt x="15827" y="13661"/>
                    </a:lnTo>
                    <a:cubicBezTo>
                      <a:pt x="15818" y="13635"/>
                      <a:pt x="15811" y="13597"/>
                      <a:pt x="15811" y="13550"/>
                    </a:cubicBezTo>
                    <a:cubicBezTo>
                      <a:pt x="15799" y="13381"/>
                      <a:pt x="15937" y="13140"/>
                      <a:pt x="16017" y="13106"/>
                    </a:cubicBezTo>
                    <a:lnTo>
                      <a:pt x="20883" y="9902"/>
                    </a:lnTo>
                    <a:cubicBezTo>
                      <a:pt x="21038" y="9799"/>
                      <a:pt x="21176" y="9690"/>
                      <a:pt x="21308" y="9537"/>
                    </a:cubicBezTo>
                    <a:cubicBezTo>
                      <a:pt x="21431" y="9384"/>
                      <a:pt x="21583" y="9166"/>
                      <a:pt x="21590" y="8807"/>
                    </a:cubicBezTo>
                    <a:cubicBezTo>
                      <a:pt x="21595" y="8585"/>
                      <a:pt x="21502" y="8335"/>
                      <a:pt x="21366" y="8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sp>
          <p:nvSpPr>
            <p:cNvPr id="45" name="isliḍê">
              <a:extLst>
                <a:ext uri="{FF2B5EF4-FFF2-40B4-BE49-F238E27FC236}">
                  <a16:creationId xmlns:a16="http://schemas.microsoft.com/office/drawing/2014/main" id="{5958DCD2-1AC7-49B0-8245-6F088DFB118A}"/>
                </a:ext>
              </a:extLst>
            </p:cNvPr>
            <p:cNvSpPr/>
            <p:nvPr/>
          </p:nvSpPr>
          <p:spPr>
            <a:xfrm>
              <a:off x="9675402" y="5285507"/>
              <a:ext cx="246051" cy="2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4" extrusionOk="0">
                  <a:moveTo>
                    <a:pt x="21366" y="8174"/>
                  </a:moveTo>
                  <a:cubicBezTo>
                    <a:pt x="21158" y="7927"/>
                    <a:pt x="20936" y="7845"/>
                    <a:pt x="20757" y="7792"/>
                  </a:cubicBezTo>
                  <a:cubicBezTo>
                    <a:pt x="20573" y="7743"/>
                    <a:pt x="20406" y="7730"/>
                    <a:pt x="20230" y="7729"/>
                  </a:cubicBezTo>
                  <a:lnTo>
                    <a:pt x="14163" y="7726"/>
                  </a:lnTo>
                  <a:cubicBezTo>
                    <a:pt x="14106" y="7729"/>
                    <a:pt x="13976" y="7691"/>
                    <a:pt x="13868" y="7607"/>
                  </a:cubicBezTo>
                  <a:cubicBezTo>
                    <a:pt x="13758" y="7525"/>
                    <a:pt x="13687" y="7411"/>
                    <a:pt x="13675" y="7356"/>
                  </a:cubicBezTo>
                  <a:lnTo>
                    <a:pt x="11917" y="1053"/>
                  </a:lnTo>
                  <a:cubicBezTo>
                    <a:pt x="11860" y="855"/>
                    <a:pt x="11796" y="675"/>
                    <a:pt x="11663" y="480"/>
                  </a:cubicBezTo>
                  <a:cubicBezTo>
                    <a:pt x="11543" y="304"/>
                    <a:pt x="11277" y="12"/>
                    <a:pt x="10795" y="0"/>
                  </a:cubicBezTo>
                  <a:cubicBezTo>
                    <a:pt x="10315" y="10"/>
                    <a:pt x="10047" y="303"/>
                    <a:pt x="9927" y="481"/>
                  </a:cubicBezTo>
                  <a:cubicBezTo>
                    <a:pt x="9795" y="677"/>
                    <a:pt x="9730" y="858"/>
                    <a:pt x="9674" y="1056"/>
                  </a:cubicBezTo>
                  <a:lnTo>
                    <a:pt x="7916" y="7355"/>
                  </a:lnTo>
                  <a:cubicBezTo>
                    <a:pt x="7904" y="7411"/>
                    <a:pt x="7833" y="7525"/>
                    <a:pt x="7722" y="7607"/>
                  </a:cubicBezTo>
                  <a:cubicBezTo>
                    <a:pt x="7615" y="7691"/>
                    <a:pt x="7485" y="7729"/>
                    <a:pt x="7429" y="7726"/>
                  </a:cubicBezTo>
                  <a:lnTo>
                    <a:pt x="1361" y="7729"/>
                  </a:lnTo>
                  <a:cubicBezTo>
                    <a:pt x="1126" y="7732"/>
                    <a:pt x="908" y="7748"/>
                    <a:pt x="644" y="7859"/>
                  </a:cubicBezTo>
                  <a:cubicBezTo>
                    <a:pt x="513" y="7917"/>
                    <a:pt x="362" y="8007"/>
                    <a:pt x="226" y="8173"/>
                  </a:cubicBezTo>
                  <a:cubicBezTo>
                    <a:pt x="88" y="8334"/>
                    <a:pt x="-5" y="8584"/>
                    <a:pt x="0" y="8808"/>
                  </a:cubicBezTo>
                  <a:cubicBezTo>
                    <a:pt x="7" y="9167"/>
                    <a:pt x="159" y="9386"/>
                    <a:pt x="283" y="9537"/>
                  </a:cubicBezTo>
                  <a:cubicBezTo>
                    <a:pt x="414" y="9691"/>
                    <a:pt x="553" y="9799"/>
                    <a:pt x="707" y="9902"/>
                  </a:cubicBezTo>
                  <a:lnTo>
                    <a:pt x="5597" y="13118"/>
                  </a:lnTo>
                  <a:cubicBezTo>
                    <a:pt x="5684" y="13155"/>
                    <a:pt x="5838" y="13426"/>
                    <a:pt x="5824" y="13606"/>
                  </a:cubicBezTo>
                  <a:cubicBezTo>
                    <a:pt x="5824" y="13651"/>
                    <a:pt x="5818" y="13688"/>
                    <a:pt x="5810" y="13715"/>
                  </a:cubicBezTo>
                  <a:lnTo>
                    <a:pt x="3909" y="19931"/>
                  </a:lnTo>
                  <a:cubicBezTo>
                    <a:pt x="3856" y="20111"/>
                    <a:pt x="3816" y="20284"/>
                    <a:pt x="3814" y="20496"/>
                  </a:cubicBezTo>
                  <a:cubicBezTo>
                    <a:pt x="3817" y="20674"/>
                    <a:pt x="3838" y="20905"/>
                    <a:pt x="4018" y="21165"/>
                  </a:cubicBezTo>
                  <a:cubicBezTo>
                    <a:pt x="4192" y="21433"/>
                    <a:pt x="4579" y="21600"/>
                    <a:pt x="4842" y="21584"/>
                  </a:cubicBezTo>
                  <a:cubicBezTo>
                    <a:pt x="5342" y="21556"/>
                    <a:pt x="5550" y="21359"/>
                    <a:pt x="5798" y="21172"/>
                  </a:cubicBezTo>
                  <a:lnTo>
                    <a:pt x="10579" y="17109"/>
                  </a:lnTo>
                  <a:cubicBezTo>
                    <a:pt x="10618" y="17073"/>
                    <a:pt x="10718" y="17031"/>
                    <a:pt x="10830" y="17031"/>
                  </a:cubicBezTo>
                  <a:cubicBezTo>
                    <a:pt x="10939" y="17031"/>
                    <a:pt x="11033" y="17069"/>
                    <a:pt x="11072" y="17103"/>
                  </a:cubicBezTo>
                  <a:lnTo>
                    <a:pt x="16111" y="21199"/>
                  </a:lnTo>
                  <a:cubicBezTo>
                    <a:pt x="16360" y="21380"/>
                    <a:pt x="16566" y="21567"/>
                    <a:pt x="17055" y="21593"/>
                  </a:cubicBezTo>
                  <a:cubicBezTo>
                    <a:pt x="17066" y="21594"/>
                    <a:pt x="17078" y="21594"/>
                    <a:pt x="17090" y="21594"/>
                  </a:cubicBezTo>
                  <a:cubicBezTo>
                    <a:pt x="17341" y="21594"/>
                    <a:pt x="17694" y="21442"/>
                    <a:pt x="17866" y="21188"/>
                  </a:cubicBezTo>
                  <a:cubicBezTo>
                    <a:pt x="18050" y="20931"/>
                    <a:pt x="18073" y="20695"/>
                    <a:pt x="18075" y="20521"/>
                  </a:cubicBezTo>
                  <a:cubicBezTo>
                    <a:pt x="18073" y="20293"/>
                    <a:pt x="18027" y="20110"/>
                    <a:pt x="17964" y="19917"/>
                  </a:cubicBezTo>
                  <a:lnTo>
                    <a:pt x="15827" y="13661"/>
                  </a:lnTo>
                  <a:cubicBezTo>
                    <a:pt x="15818" y="13635"/>
                    <a:pt x="15811" y="13597"/>
                    <a:pt x="15811" y="13550"/>
                  </a:cubicBezTo>
                  <a:cubicBezTo>
                    <a:pt x="15799" y="13381"/>
                    <a:pt x="15937" y="13140"/>
                    <a:pt x="16017" y="13106"/>
                  </a:cubicBezTo>
                  <a:lnTo>
                    <a:pt x="20883" y="9902"/>
                  </a:lnTo>
                  <a:cubicBezTo>
                    <a:pt x="21038" y="9799"/>
                    <a:pt x="21176" y="9690"/>
                    <a:pt x="21308" y="9537"/>
                  </a:cubicBezTo>
                  <a:cubicBezTo>
                    <a:pt x="21431" y="9384"/>
                    <a:pt x="21583" y="9166"/>
                    <a:pt x="21590" y="8807"/>
                  </a:cubicBezTo>
                  <a:cubicBezTo>
                    <a:pt x="21595" y="8585"/>
                    <a:pt x="21502" y="8335"/>
                    <a:pt x="21366" y="81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>
              <a:normAutofit fontScale="62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25603" name="组合 34">
            <a:extLst>
              <a:ext uri="{FF2B5EF4-FFF2-40B4-BE49-F238E27FC236}">
                <a16:creationId xmlns:a16="http://schemas.microsoft.com/office/drawing/2014/main" id="{EEC15D02-F0EE-45AD-A085-C211F25187B8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25607" name="组合 36">
              <a:extLst>
                <a:ext uri="{FF2B5EF4-FFF2-40B4-BE49-F238E27FC236}">
                  <a16:creationId xmlns:a16="http://schemas.microsoft.com/office/drawing/2014/main" id="{07976F80-1329-4498-9CFF-061791C00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25609" name="图片 38">
                <a:extLst>
                  <a:ext uri="{FF2B5EF4-FFF2-40B4-BE49-F238E27FC236}">
                    <a16:creationId xmlns:a16="http://schemas.microsoft.com/office/drawing/2014/main" id="{A2520FBE-926F-4CF9-8866-19ACAD06ED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0" name="文本框 39">
                <a:extLst>
                  <a:ext uri="{FF2B5EF4-FFF2-40B4-BE49-F238E27FC236}">
                    <a16:creationId xmlns:a16="http://schemas.microsoft.com/office/drawing/2014/main" id="{168D7BDD-FAC9-4662-A762-4B1D12BFB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25608" name="文本框 37">
              <a:extLst>
                <a:ext uri="{FF2B5EF4-FFF2-40B4-BE49-F238E27FC236}">
                  <a16:creationId xmlns:a16="http://schemas.microsoft.com/office/drawing/2014/main" id="{1852205D-A44A-449E-8FAE-805203E1D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sp>
        <p:nvSpPr>
          <p:cNvPr id="41" name="iṧlîďe">
            <a:extLst>
              <a:ext uri="{FF2B5EF4-FFF2-40B4-BE49-F238E27FC236}">
                <a16:creationId xmlns:a16="http://schemas.microsoft.com/office/drawing/2014/main" id="{31865726-DE99-4444-B4F9-E58817B17448}"/>
              </a:ext>
            </a:extLst>
          </p:cNvPr>
          <p:cNvSpPr/>
          <p:nvPr/>
        </p:nvSpPr>
        <p:spPr bwMode="auto">
          <a:xfrm>
            <a:off x="1462088" y="2868613"/>
            <a:ext cx="358775" cy="358775"/>
          </a:xfrm>
          <a:custGeom>
            <a:avLst/>
            <a:gdLst>
              <a:gd name="connsiteX0" fmla="*/ 177088 w 577759"/>
              <a:gd name="connsiteY0" fmla="*/ 396051 h 577432"/>
              <a:gd name="connsiteX1" fmla="*/ 185388 w 577759"/>
              <a:gd name="connsiteY1" fmla="*/ 400653 h 577432"/>
              <a:gd name="connsiteX2" fmla="*/ 178010 w 577759"/>
              <a:gd name="connsiteY2" fmla="*/ 436543 h 577432"/>
              <a:gd name="connsiteX3" fmla="*/ 184466 w 577759"/>
              <a:gd name="connsiteY3" fmla="*/ 440224 h 577432"/>
              <a:gd name="connsiteX4" fmla="*/ 186310 w 577759"/>
              <a:gd name="connsiteY4" fmla="*/ 442985 h 577432"/>
              <a:gd name="connsiteX5" fmla="*/ 201988 w 577759"/>
              <a:gd name="connsiteY5" fmla="*/ 452188 h 577432"/>
              <a:gd name="connsiteX6" fmla="*/ 204755 w 577759"/>
              <a:gd name="connsiteY6" fmla="*/ 458630 h 577432"/>
              <a:gd name="connsiteX7" fmla="*/ 274843 w 577759"/>
              <a:gd name="connsiteY7" fmla="*/ 460470 h 577432"/>
              <a:gd name="connsiteX8" fmla="*/ 274843 w 577759"/>
              <a:gd name="connsiteY8" fmla="*/ 480716 h 577432"/>
              <a:gd name="connsiteX9" fmla="*/ 206599 w 577759"/>
              <a:gd name="connsiteY9" fmla="*/ 478876 h 577432"/>
              <a:gd name="connsiteX10" fmla="*/ 194610 w 577759"/>
              <a:gd name="connsiteY10" fmla="*/ 481636 h 577432"/>
              <a:gd name="connsiteX11" fmla="*/ 183544 w 577759"/>
              <a:gd name="connsiteY11" fmla="*/ 473354 h 577432"/>
              <a:gd name="connsiteX12" fmla="*/ 183544 w 577759"/>
              <a:gd name="connsiteY12" fmla="*/ 466912 h 577432"/>
              <a:gd name="connsiteX13" fmla="*/ 178933 w 577759"/>
              <a:gd name="connsiteY13" fmla="*/ 474274 h 577432"/>
              <a:gd name="connsiteX14" fmla="*/ 161410 w 577759"/>
              <a:gd name="connsiteY14" fmla="*/ 465992 h 577432"/>
              <a:gd name="connsiteX15" fmla="*/ 162333 w 577759"/>
              <a:gd name="connsiteY15" fmla="*/ 464151 h 577432"/>
              <a:gd name="connsiteX16" fmla="*/ 163255 w 577759"/>
              <a:gd name="connsiteY16" fmla="*/ 460470 h 577432"/>
              <a:gd name="connsiteX17" fmla="*/ 156799 w 577759"/>
              <a:gd name="connsiteY17" fmla="*/ 466912 h 577432"/>
              <a:gd name="connsiteX18" fmla="*/ 140199 w 577759"/>
              <a:gd name="connsiteY18" fmla="*/ 456789 h 577432"/>
              <a:gd name="connsiteX19" fmla="*/ 154033 w 577759"/>
              <a:gd name="connsiteY19" fmla="*/ 435623 h 577432"/>
              <a:gd name="connsiteX20" fmla="*/ 103311 w 577759"/>
              <a:gd name="connsiteY20" fmla="*/ 495441 h 577432"/>
              <a:gd name="connsiteX21" fmla="*/ 85789 w 577759"/>
              <a:gd name="connsiteY21" fmla="*/ 485318 h 577432"/>
              <a:gd name="connsiteX22" fmla="*/ 143888 w 577759"/>
              <a:gd name="connsiteY22" fmla="*/ 417217 h 577432"/>
              <a:gd name="connsiteX23" fmla="*/ 177088 w 577759"/>
              <a:gd name="connsiteY23" fmla="*/ 396051 h 577432"/>
              <a:gd name="connsiteX24" fmla="*/ 326592 w 577759"/>
              <a:gd name="connsiteY24" fmla="*/ 382185 h 577432"/>
              <a:gd name="connsiteX25" fmla="*/ 324748 w 577759"/>
              <a:gd name="connsiteY25" fmla="*/ 412582 h 577432"/>
              <a:gd name="connsiteX26" fmla="*/ 340423 w 577759"/>
              <a:gd name="connsiteY26" fmla="*/ 420871 h 577432"/>
              <a:gd name="connsiteX27" fmla="*/ 355177 w 577759"/>
              <a:gd name="connsiteY27" fmla="*/ 430082 h 577432"/>
              <a:gd name="connsiteX28" fmla="*/ 380995 w 577759"/>
              <a:gd name="connsiteY28" fmla="*/ 413503 h 577432"/>
              <a:gd name="connsiteX29" fmla="*/ 356099 w 577759"/>
              <a:gd name="connsiteY29" fmla="*/ 393238 h 577432"/>
              <a:gd name="connsiteX30" fmla="*/ 326592 w 577759"/>
              <a:gd name="connsiteY30" fmla="*/ 382185 h 577432"/>
              <a:gd name="connsiteX31" fmla="*/ 125443 w 577759"/>
              <a:gd name="connsiteY31" fmla="*/ 299294 h 577432"/>
              <a:gd name="connsiteX32" fmla="*/ 224189 w 577759"/>
              <a:gd name="connsiteY32" fmla="*/ 299294 h 577432"/>
              <a:gd name="connsiteX33" fmla="*/ 250029 w 577759"/>
              <a:gd name="connsiteY33" fmla="*/ 326015 h 577432"/>
              <a:gd name="connsiteX34" fmla="*/ 224189 w 577759"/>
              <a:gd name="connsiteY34" fmla="*/ 351815 h 577432"/>
              <a:gd name="connsiteX35" fmla="*/ 125443 w 577759"/>
              <a:gd name="connsiteY35" fmla="*/ 351815 h 577432"/>
              <a:gd name="connsiteX36" fmla="*/ 98680 w 577759"/>
              <a:gd name="connsiteY36" fmla="*/ 326015 h 577432"/>
              <a:gd name="connsiteX37" fmla="*/ 125443 w 577759"/>
              <a:gd name="connsiteY37" fmla="*/ 299294 h 577432"/>
              <a:gd name="connsiteX38" fmla="*/ 125436 w 577759"/>
              <a:gd name="connsiteY38" fmla="*/ 200762 h 577432"/>
              <a:gd name="connsiteX39" fmla="*/ 321952 w 577759"/>
              <a:gd name="connsiteY39" fmla="*/ 200762 h 577432"/>
              <a:gd name="connsiteX40" fmla="*/ 348708 w 577759"/>
              <a:gd name="connsiteY40" fmla="*/ 227483 h 577432"/>
              <a:gd name="connsiteX41" fmla="*/ 321952 w 577759"/>
              <a:gd name="connsiteY41" fmla="*/ 253283 h 577432"/>
              <a:gd name="connsiteX42" fmla="*/ 125436 w 577759"/>
              <a:gd name="connsiteY42" fmla="*/ 253283 h 577432"/>
              <a:gd name="connsiteX43" fmla="*/ 98680 w 577759"/>
              <a:gd name="connsiteY43" fmla="*/ 227483 h 577432"/>
              <a:gd name="connsiteX44" fmla="*/ 125436 w 577759"/>
              <a:gd name="connsiteY44" fmla="*/ 200762 h 577432"/>
              <a:gd name="connsiteX45" fmla="*/ 125436 w 577759"/>
              <a:gd name="connsiteY45" fmla="*/ 103118 h 577432"/>
              <a:gd name="connsiteX46" fmla="*/ 321952 w 577759"/>
              <a:gd name="connsiteY46" fmla="*/ 103118 h 577432"/>
              <a:gd name="connsiteX47" fmla="*/ 348708 w 577759"/>
              <a:gd name="connsiteY47" fmla="*/ 128918 h 577432"/>
              <a:gd name="connsiteX48" fmla="*/ 321952 w 577759"/>
              <a:gd name="connsiteY48" fmla="*/ 155639 h 577432"/>
              <a:gd name="connsiteX49" fmla="*/ 125436 w 577759"/>
              <a:gd name="connsiteY49" fmla="*/ 155639 h 577432"/>
              <a:gd name="connsiteX50" fmla="*/ 98680 w 577759"/>
              <a:gd name="connsiteY50" fmla="*/ 128918 h 577432"/>
              <a:gd name="connsiteX51" fmla="*/ 125436 w 577759"/>
              <a:gd name="connsiteY51" fmla="*/ 103118 h 577432"/>
              <a:gd name="connsiteX52" fmla="*/ 497753 w 577759"/>
              <a:gd name="connsiteY52" fmla="*/ 64639 h 577432"/>
              <a:gd name="connsiteX53" fmla="*/ 537748 w 577759"/>
              <a:gd name="connsiteY53" fmla="*/ 78225 h 577432"/>
              <a:gd name="connsiteX54" fmla="*/ 577398 w 577759"/>
              <a:gd name="connsiteY54" fmla="*/ 121516 h 577432"/>
              <a:gd name="connsiteX55" fmla="*/ 575554 w 577759"/>
              <a:gd name="connsiteY55" fmla="*/ 130727 h 577432"/>
              <a:gd name="connsiteX56" fmla="*/ 411424 w 577759"/>
              <a:gd name="connsiteY56" fmla="*/ 415345 h 577432"/>
              <a:gd name="connsiteX57" fmla="*/ 407735 w 577759"/>
              <a:gd name="connsiteY57" fmla="*/ 419029 h 577432"/>
              <a:gd name="connsiteX58" fmla="*/ 321982 w 577759"/>
              <a:gd name="connsiteY58" fmla="*/ 476137 h 577432"/>
              <a:gd name="connsiteX59" fmla="*/ 308151 w 577759"/>
              <a:gd name="connsiteY59" fmla="*/ 476137 h 577432"/>
              <a:gd name="connsiteX60" fmla="*/ 301696 w 577759"/>
              <a:gd name="connsiteY60" fmla="*/ 464163 h 577432"/>
              <a:gd name="connsiteX61" fmla="*/ 307229 w 577759"/>
              <a:gd name="connsiteY61" fmla="*/ 361921 h 577432"/>
              <a:gd name="connsiteX62" fmla="*/ 309073 w 577759"/>
              <a:gd name="connsiteY62" fmla="*/ 355473 h 577432"/>
              <a:gd name="connsiteX63" fmla="*/ 473203 w 577759"/>
              <a:gd name="connsiteY63" fmla="*/ 71777 h 577432"/>
              <a:gd name="connsiteX64" fmla="*/ 480580 w 577759"/>
              <a:gd name="connsiteY64" fmla="*/ 66250 h 577432"/>
              <a:gd name="connsiteX65" fmla="*/ 497753 w 577759"/>
              <a:gd name="connsiteY65" fmla="*/ 64639 h 577432"/>
              <a:gd name="connsiteX66" fmla="*/ 26751 w 577759"/>
              <a:gd name="connsiteY66" fmla="*/ 0 h 577432"/>
              <a:gd name="connsiteX67" fmla="*/ 420637 w 577759"/>
              <a:gd name="connsiteY67" fmla="*/ 0 h 577432"/>
              <a:gd name="connsiteX68" fmla="*/ 447388 w 577759"/>
              <a:gd name="connsiteY68" fmla="*/ 25786 h 577432"/>
              <a:gd name="connsiteX69" fmla="*/ 447388 w 577759"/>
              <a:gd name="connsiteY69" fmla="*/ 65387 h 577432"/>
              <a:gd name="connsiteX70" fmla="*/ 394808 w 577759"/>
              <a:gd name="connsiteY70" fmla="*/ 156560 h 577432"/>
              <a:gd name="connsiteX71" fmla="*/ 394808 w 577759"/>
              <a:gd name="connsiteY71" fmla="*/ 52494 h 577432"/>
              <a:gd name="connsiteX72" fmla="*/ 52580 w 577759"/>
              <a:gd name="connsiteY72" fmla="*/ 52494 h 577432"/>
              <a:gd name="connsiteX73" fmla="*/ 52580 w 577759"/>
              <a:gd name="connsiteY73" fmla="*/ 524938 h 577432"/>
              <a:gd name="connsiteX74" fmla="*/ 394808 w 577759"/>
              <a:gd name="connsiteY74" fmla="*/ 524938 h 577432"/>
              <a:gd name="connsiteX75" fmla="*/ 394808 w 577759"/>
              <a:gd name="connsiteY75" fmla="*/ 459551 h 577432"/>
              <a:gd name="connsiteX76" fmla="*/ 422482 w 577759"/>
              <a:gd name="connsiteY76" fmla="*/ 441132 h 577432"/>
              <a:gd name="connsiteX77" fmla="*/ 434474 w 577759"/>
              <a:gd name="connsiteY77" fmla="*/ 428239 h 577432"/>
              <a:gd name="connsiteX78" fmla="*/ 447388 w 577759"/>
              <a:gd name="connsiteY78" fmla="*/ 406137 h 577432"/>
              <a:gd name="connsiteX79" fmla="*/ 447388 w 577759"/>
              <a:gd name="connsiteY79" fmla="*/ 550725 h 577432"/>
              <a:gd name="connsiteX80" fmla="*/ 420637 w 577759"/>
              <a:gd name="connsiteY80" fmla="*/ 577432 h 577432"/>
              <a:gd name="connsiteX81" fmla="*/ 26751 w 577759"/>
              <a:gd name="connsiteY81" fmla="*/ 577432 h 577432"/>
              <a:gd name="connsiteX82" fmla="*/ 0 w 577759"/>
              <a:gd name="connsiteY82" fmla="*/ 550725 h 577432"/>
              <a:gd name="connsiteX83" fmla="*/ 0 w 577759"/>
              <a:gd name="connsiteY83" fmla="*/ 25786 h 577432"/>
              <a:gd name="connsiteX84" fmla="*/ 26751 w 577759"/>
              <a:gd name="connsiteY84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77759" h="577432">
                <a:moveTo>
                  <a:pt x="177088" y="396051"/>
                </a:moveTo>
                <a:cubicBezTo>
                  <a:pt x="179855" y="396051"/>
                  <a:pt x="183544" y="397892"/>
                  <a:pt x="185388" y="400653"/>
                </a:cubicBezTo>
                <a:cubicBezTo>
                  <a:pt x="189999" y="411696"/>
                  <a:pt x="185388" y="423659"/>
                  <a:pt x="178010" y="436543"/>
                </a:cubicBezTo>
                <a:cubicBezTo>
                  <a:pt x="180777" y="436543"/>
                  <a:pt x="182621" y="438384"/>
                  <a:pt x="184466" y="440224"/>
                </a:cubicBezTo>
                <a:cubicBezTo>
                  <a:pt x="185388" y="441145"/>
                  <a:pt x="185388" y="442065"/>
                  <a:pt x="186310" y="442985"/>
                </a:cubicBezTo>
                <a:cubicBezTo>
                  <a:pt x="191844" y="442065"/>
                  <a:pt x="197377" y="444826"/>
                  <a:pt x="201988" y="452188"/>
                </a:cubicBezTo>
                <a:cubicBezTo>
                  <a:pt x="203832" y="454949"/>
                  <a:pt x="204755" y="456789"/>
                  <a:pt x="204755" y="458630"/>
                </a:cubicBezTo>
                <a:cubicBezTo>
                  <a:pt x="229654" y="454028"/>
                  <a:pt x="249943" y="460470"/>
                  <a:pt x="274843" y="460470"/>
                </a:cubicBezTo>
                <a:cubicBezTo>
                  <a:pt x="287754" y="460470"/>
                  <a:pt x="287754" y="480716"/>
                  <a:pt x="274843" y="480716"/>
                </a:cubicBezTo>
                <a:cubicBezTo>
                  <a:pt x="253632" y="480716"/>
                  <a:pt x="226888" y="468753"/>
                  <a:pt x="206599" y="478876"/>
                </a:cubicBezTo>
                <a:cubicBezTo>
                  <a:pt x="202910" y="480716"/>
                  <a:pt x="198299" y="483477"/>
                  <a:pt x="194610" y="481636"/>
                </a:cubicBezTo>
                <a:cubicBezTo>
                  <a:pt x="189999" y="479796"/>
                  <a:pt x="184466" y="478876"/>
                  <a:pt x="183544" y="473354"/>
                </a:cubicBezTo>
                <a:cubicBezTo>
                  <a:pt x="183544" y="470593"/>
                  <a:pt x="183544" y="468753"/>
                  <a:pt x="183544" y="466912"/>
                </a:cubicBezTo>
                <a:cubicBezTo>
                  <a:pt x="181699" y="469673"/>
                  <a:pt x="180777" y="471513"/>
                  <a:pt x="178933" y="474274"/>
                </a:cubicBezTo>
                <a:cubicBezTo>
                  <a:pt x="173399" y="482557"/>
                  <a:pt x="156799" y="477035"/>
                  <a:pt x="161410" y="465992"/>
                </a:cubicBezTo>
                <a:cubicBezTo>
                  <a:pt x="161410" y="465992"/>
                  <a:pt x="161410" y="465072"/>
                  <a:pt x="162333" y="464151"/>
                </a:cubicBezTo>
                <a:cubicBezTo>
                  <a:pt x="162333" y="462311"/>
                  <a:pt x="163255" y="461391"/>
                  <a:pt x="163255" y="460470"/>
                </a:cubicBezTo>
                <a:cubicBezTo>
                  <a:pt x="161410" y="462311"/>
                  <a:pt x="158644" y="464151"/>
                  <a:pt x="156799" y="466912"/>
                </a:cubicBezTo>
                <a:cubicBezTo>
                  <a:pt x="150344" y="477035"/>
                  <a:pt x="132822" y="467832"/>
                  <a:pt x="140199" y="456789"/>
                </a:cubicBezTo>
                <a:cubicBezTo>
                  <a:pt x="144811" y="449427"/>
                  <a:pt x="149422" y="442985"/>
                  <a:pt x="154033" y="435623"/>
                </a:cubicBezTo>
                <a:cubicBezTo>
                  <a:pt x="135588" y="454028"/>
                  <a:pt x="118988" y="474274"/>
                  <a:pt x="103311" y="495441"/>
                </a:cubicBezTo>
                <a:cubicBezTo>
                  <a:pt x="95011" y="504643"/>
                  <a:pt x="78411" y="495441"/>
                  <a:pt x="85789" y="485318"/>
                </a:cubicBezTo>
                <a:cubicBezTo>
                  <a:pt x="104233" y="462311"/>
                  <a:pt x="122677" y="438384"/>
                  <a:pt x="143888" y="417217"/>
                </a:cubicBezTo>
                <a:cubicBezTo>
                  <a:pt x="152188" y="408935"/>
                  <a:pt x="163255" y="396051"/>
                  <a:pt x="177088" y="396051"/>
                </a:cubicBezTo>
                <a:close/>
                <a:moveTo>
                  <a:pt x="326592" y="382185"/>
                </a:moveTo>
                <a:lnTo>
                  <a:pt x="324748" y="412582"/>
                </a:lnTo>
                <a:cubicBezTo>
                  <a:pt x="329358" y="414424"/>
                  <a:pt x="334891" y="417187"/>
                  <a:pt x="340423" y="420871"/>
                </a:cubicBezTo>
                <a:cubicBezTo>
                  <a:pt x="345956" y="423635"/>
                  <a:pt x="350566" y="427319"/>
                  <a:pt x="355177" y="430082"/>
                </a:cubicBezTo>
                <a:lnTo>
                  <a:pt x="380995" y="413503"/>
                </a:lnTo>
                <a:cubicBezTo>
                  <a:pt x="376385" y="407976"/>
                  <a:pt x="369008" y="400607"/>
                  <a:pt x="356099" y="393238"/>
                </a:cubicBezTo>
                <a:cubicBezTo>
                  <a:pt x="343190" y="385869"/>
                  <a:pt x="333047" y="383106"/>
                  <a:pt x="326592" y="382185"/>
                </a:cubicBezTo>
                <a:close/>
                <a:moveTo>
                  <a:pt x="125443" y="299294"/>
                </a:moveTo>
                <a:lnTo>
                  <a:pt x="224189" y="299294"/>
                </a:lnTo>
                <a:cubicBezTo>
                  <a:pt x="238032" y="299294"/>
                  <a:pt x="250029" y="311272"/>
                  <a:pt x="250029" y="326015"/>
                </a:cubicBezTo>
                <a:cubicBezTo>
                  <a:pt x="250029" y="339836"/>
                  <a:pt x="238032" y="351815"/>
                  <a:pt x="224189" y="351815"/>
                </a:cubicBezTo>
                <a:lnTo>
                  <a:pt x="125443" y="351815"/>
                </a:lnTo>
                <a:cubicBezTo>
                  <a:pt x="110677" y="351815"/>
                  <a:pt x="98680" y="339836"/>
                  <a:pt x="98680" y="326015"/>
                </a:cubicBezTo>
                <a:cubicBezTo>
                  <a:pt x="98680" y="311272"/>
                  <a:pt x="110677" y="299294"/>
                  <a:pt x="125443" y="299294"/>
                </a:cubicBezTo>
                <a:close/>
                <a:moveTo>
                  <a:pt x="125436" y="200762"/>
                </a:moveTo>
                <a:lnTo>
                  <a:pt x="321952" y="200762"/>
                </a:lnTo>
                <a:cubicBezTo>
                  <a:pt x="336714" y="200762"/>
                  <a:pt x="348708" y="212740"/>
                  <a:pt x="348708" y="227483"/>
                </a:cubicBezTo>
                <a:cubicBezTo>
                  <a:pt x="348708" y="242226"/>
                  <a:pt x="336714" y="253283"/>
                  <a:pt x="321952" y="253283"/>
                </a:cubicBezTo>
                <a:lnTo>
                  <a:pt x="125436" y="253283"/>
                </a:lnTo>
                <a:cubicBezTo>
                  <a:pt x="110674" y="253283"/>
                  <a:pt x="98680" y="242226"/>
                  <a:pt x="98680" y="227483"/>
                </a:cubicBezTo>
                <a:cubicBezTo>
                  <a:pt x="98680" y="212740"/>
                  <a:pt x="110674" y="200762"/>
                  <a:pt x="125436" y="200762"/>
                </a:cubicBezTo>
                <a:close/>
                <a:moveTo>
                  <a:pt x="125436" y="103118"/>
                </a:moveTo>
                <a:lnTo>
                  <a:pt x="321952" y="103118"/>
                </a:lnTo>
                <a:cubicBezTo>
                  <a:pt x="336714" y="103118"/>
                  <a:pt x="348708" y="114175"/>
                  <a:pt x="348708" y="128918"/>
                </a:cubicBezTo>
                <a:cubicBezTo>
                  <a:pt x="348708" y="143660"/>
                  <a:pt x="336714" y="155639"/>
                  <a:pt x="321952" y="155639"/>
                </a:cubicBezTo>
                <a:lnTo>
                  <a:pt x="125436" y="155639"/>
                </a:lnTo>
                <a:cubicBezTo>
                  <a:pt x="110674" y="155639"/>
                  <a:pt x="98680" y="143660"/>
                  <a:pt x="98680" y="128918"/>
                </a:cubicBezTo>
                <a:cubicBezTo>
                  <a:pt x="98680" y="114175"/>
                  <a:pt x="110674" y="103118"/>
                  <a:pt x="125436" y="103118"/>
                </a:cubicBezTo>
                <a:close/>
                <a:moveTo>
                  <a:pt x="497753" y="64639"/>
                </a:moveTo>
                <a:cubicBezTo>
                  <a:pt x="507550" y="65329"/>
                  <a:pt x="521151" y="68553"/>
                  <a:pt x="537748" y="78225"/>
                </a:cubicBezTo>
                <a:cubicBezTo>
                  <a:pt x="570943" y="97568"/>
                  <a:pt x="576476" y="118753"/>
                  <a:pt x="577398" y="121516"/>
                </a:cubicBezTo>
                <a:cubicBezTo>
                  <a:pt x="578320" y="124279"/>
                  <a:pt x="577398" y="127964"/>
                  <a:pt x="575554" y="130727"/>
                </a:cubicBezTo>
                <a:lnTo>
                  <a:pt x="411424" y="415345"/>
                </a:lnTo>
                <a:cubicBezTo>
                  <a:pt x="410501" y="416266"/>
                  <a:pt x="409579" y="418108"/>
                  <a:pt x="407735" y="419029"/>
                </a:cubicBezTo>
                <a:lnTo>
                  <a:pt x="321982" y="476137"/>
                </a:lnTo>
                <a:cubicBezTo>
                  <a:pt x="317371" y="478900"/>
                  <a:pt x="312761" y="478900"/>
                  <a:pt x="308151" y="476137"/>
                </a:cubicBezTo>
                <a:cubicBezTo>
                  <a:pt x="303540" y="473374"/>
                  <a:pt x="300774" y="468768"/>
                  <a:pt x="301696" y="464163"/>
                </a:cubicBezTo>
                <a:lnTo>
                  <a:pt x="307229" y="361921"/>
                </a:lnTo>
                <a:cubicBezTo>
                  <a:pt x="308151" y="359158"/>
                  <a:pt x="308151" y="357316"/>
                  <a:pt x="309073" y="355473"/>
                </a:cubicBezTo>
                <a:lnTo>
                  <a:pt x="473203" y="71777"/>
                </a:lnTo>
                <a:cubicBezTo>
                  <a:pt x="475047" y="69014"/>
                  <a:pt x="477813" y="67172"/>
                  <a:pt x="480580" y="66250"/>
                </a:cubicBezTo>
                <a:cubicBezTo>
                  <a:pt x="481963" y="65790"/>
                  <a:pt x="487956" y="63948"/>
                  <a:pt x="497753" y="64639"/>
                </a:cubicBezTo>
                <a:close/>
                <a:moveTo>
                  <a:pt x="26751" y="0"/>
                </a:moveTo>
                <a:lnTo>
                  <a:pt x="420637" y="0"/>
                </a:lnTo>
                <a:cubicBezTo>
                  <a:pt x="435396" y="0"/>
                  <a:pt x="447388" y="11972"/>
                  <a:pt x="447388" y="25786"/>
                </a:cubicBezTo>
                <a:lnTo>
                  <a:pt x="447388" y="65387"/>
                </a:lnTo>
                <a:lnTo>
                  <a:pt x="394808" y="156560"/>
                </a:lnTo>
                <a:lnTo>
                  <a:pt x="394808" y="52494"/>
                </a:lnTo>
                <a:lnTo>
                  <a:pt x="52580" y="52494"/>
                </a:lnTo>
                <a:lnTo>
                  <a:pt x="52580" y="524938"/>
                </a:lnTo>
                <a:lnTo>
                  <a:pt x="394808" y="524938"/>
                </a:lnTo>
                <a:lnTo>
                  <a:pt x="394808" y="459551"/>
                </a:lnTo>
                <a:lnTo>
                  <a:pt x="422482" y="441132"/>
                </a:lnTo>
                <a:cubicBezTo>
                  <a:pt x="427094" y="437449"/>
                  <a:pt x="431706" y="432844"/>
                  <a:pt x="434474" y="428239"/>
                </a:cubicBezTo>
                <a:lnTo>
                  <a:pt x="447388" y="406137"/>
                </a:lnTo>
                <a:lnTo>
                  <a:pt x="447388" y="550725"/>
                </a:lnTo>
                <a:cubicBezTo>
                  <a:pt x="447388" y="565460"/>
                  <a:pt x="435396" y="577432"/>
                  <a:pt x="420637" y="577432"/>
                </a:cubicBezTo>
                <a:lnTo>
                  <a:pt x="26751" y="577432"/>
                </a:lnTo>
                <a:cubicBezTo>
                  <a:pt x="11992" y="577432"/>
                  <a:pt x="0" y="565460"/>
                  <a:pt x="0" y="550725"/>
                </a:cubicBezTo>
                <a:lnTo>
                  <a:pt x="0" y="25786"/>
                </a:lnTo>
                <a:cubicBezTo>
                  <a:pt x="0" y="11972"/>
                  <a:pt x="11992" y="0"/>
                  <a:pt x="26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5605" name="iślíḑe">
            <a:extLst>
              <a:ext uri="{FF2B5EF4-FFF2-40B4-BE49-F238E27FC236}">
                <a16:creationId xmlns:a16="http://schemas.microsoft.com/office/drawing/2014/main" id="{EC060124-A539-4F55-BA13-E8FF19DA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1808163"/>
            <a:ext cx="6615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>
                <a:latin typeface="微软雅黑" panose="020B0503020204020204" pitchFamily="34" charset="-122"/>
              </a:rPr>
              <a:t>第四，按照“自主</a:t>
            </a:r>
            <a:r>
              <a:rPr lang="en-US" altLang="zh-CN">
                <a:latin typeface="微软雅黑" panose="020B0503020204020204" pitchFamily="34" charset="-122"/>
              </a:rPr>
              <a:t>+</a:t>
            </a:r>
            <a:r>
              <a:rPr lang="zh-CN" altLang="zh-CN">
                <a:latin typeface="微软雅黑" panose="020B0503020204020204" pitchFamily="34" charset="-122"/>
              </a:rPr>
              <a:t>创新”管理</a:t>
            </a:r>
          </a:p>
        </p:txBody>
      </p:sp>
      <p:sp>
        <p:nvSpPr>
          <p:cNvPr id="25606" name="ïṡḷïḍè">
            <a:extLst>
              <a:ext uri="{FF2B5EF4-FFF2-40B4-BE49-F238E27FC236}">
                <a16:creationId xmlns:a16="http://schemas.microsoft.com/office/drawing/2014/main" id="{B1EB1ED5-0068-4252-8EF8-58D9BCB2D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713038"/>
            <a:ext cx="88106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25000"/>
              <a:buFontTx/>
              <a:buNone/>
            </a:pPr>
            <a:r>
              <a:rPr lang="en-US" altLang="zh-CN" sz="2000">
                <a:latin typeface="微软雅黑" panose="020B0503020204020204" pitchFamily="34" charset="-122"/>
              </a:rPr>
              <a:t>      </a:t>
            </a:r>
            <a:r>
              <a:rPr lang="zh-CN" altLang="zh-CN" sz="2000">
                <a:latin typeface="微软雅黑" panose="020B0503020204020204" pitchFamily="34" charset="-122"/>
              </a:rPr>
              <a:t>按照中央和省里</a:t>
            </a:r>
            <a:r>
              <a:rPr lang="zh-CN" altLang="en-US" sz="2000">
                <a:latin typeface="微软雅黑" panose="020B0503020204020204" pitchFamily="34" charset="-122"/>
              </a:rPr>
              <a:t>放管服精神</a:t>
            </a:r>
            <a:r>
              <a:rPr lang="zh-CN" altLang="zh-CN" sz="2000">
                <a:latin typeface="微软雅黑" panose="020B0503020204020204" pitchFamily="34" charset="-122"/>
              </a:rPr>
              <a:t>，进一步扩大科研人员自主权，更大释放创新活力，改革科研管理方式，加强信息化建设，提高科研管理服务效率，充分相信科研人员、尊重人才，赋予他们更大经费使用自主权，缩减审批环节，鼓励科研平台内部管理机制的创新。</a:t>
            </a:r>
            <a:endParaRPr lang="en-US" altLang="zh-CN" sz="20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íṧļïdê">
            <a:extLst>
              <a:ext uri="{FF2B5EF4-FFF2-40B4-BE49-F238E27FC236}">
                <a16:creationId xmlns:a16="http://schemas.microsoft.com/office/drawing/2014/main" id="{528893F2-9827-44FD-9843-3C837C5B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63" y="1308100"/>
            <a:ext cx="4078287" cy="1063625"/>
          </a:xfrm>
          <a:prstGeom prst="upArrowCallout">
            <a:avLst>
              <a:gd name="adj1" fmla="val 69195"/>
              <a:gd name="adj2" fmla="val 34598"/>
              <a:gd name="adj3" fmla="val 12713"/>
              <a:gd name="adj4" fmla="val 8728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 b="1" i="1">
              <a:solidFill>
                <a:schemeClr val="bg1"/>
              </a:solidFill>
            </a:endParaRPr>
          </a:p>
        </p:txBody>
      </p:sp>
      <p:grpSp>
        <p:nvGrpSpPr>
          <p:cNvPr id="26627" name="18633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EBA7EAD4-AE29-4791-B77A-34D4FAB103B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81063" y="1404938"/>
            <a:ext cx="10528300" cy="5102225"/>
            <a:chOff x="880430" y="1229331"/>
            <a:chExt cx="10528891" cy="5102512"/>
          </a:xfrm>
        </p:grpSpPr>
        <p:grpSp>
          <p:nvGrpSpPr>
            <p:cNvPr id="26639" name="îś1ïḋ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  <a:extLst>
                <a:ext uri="{FF2B5EF4-FFF2-40B4-BE49-F238E27FC236}">
                  <a16:creationId xmlns:a16="http://schemas.microsoft.com/office/drawing/2014/main" id="{BF30DFA6-8B23-4AD1-BFA1-C06B86C994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80430" y="2482621"/>
              <a:ext cx="10528891" cy="3849222"/>
              <a:chOff x="892830" y="2445496"/>
              <a:chExt cx="10528891" cy="3849222"/>
            </a:xfrm>
          </p:grpSpPr>
          <p:sp>
            <p:nvSpPr>
              <p:cNvPr id="30" name="íslïḍè">
                <a:extLst>
                  <a:ext uri="{FF2B5EF4-FFF2-40B4-BE49-F238E27FC236}">
                    <a16:creationId xmlns:a16="http://schemas.microsoft.com/office/drawing/2014/main" id="{18203A2C-0668-48D9-8586-87FEFE503A41}"/>
                  </a:ext>
                </a:extLst>
              </p:cNvPr>
              <p:cNvSpPr/>
              <p:nvPr/>
            </p:nvSpPr>
            <p:spPr bwMode="auto">
              <a:xfrm>
                <a:off x="7178095" y="2559119"/>
                <a:ext cx="298467" cy="209562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îsḷïḑè">
                <a:extLst>
                  <a:ext uri="{FF2B5EF4-FFF2-40B4-BE49-F238E27FC236}">
                    <a16:creationId xmlns:a16="http://schemas.microsoft.com/office/drawing/2014/main" id="{19C9E593-3AD7-4807-84A3-982EFB31653D}"/>
                  </a:ext>
                </a:extLst>
              </p:cNvPr>
              <p:cNvSpPr/>
              <p:nvPr/>
            </p:nvSpPr>
            <p:spPr bwMode="auto">
              <a:xfrm>
                <a:off x="9522964" y="2555944"/>
                <a:ext cx="298467" cy="215912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73D620-7FD5-42F7-9279-44E2D7F448BF}"/>
                  </a:ext>
                </a:extLst>
              </p:cNvPr>
              <p:cNvCxnSpPr/>
              <p:nvPr/>
            </p:nvCxnSpPr>
            <p:spPr>
              <a:xfrm>
                <a:off x="892830" y="2444813"/>
                <a:ext cx="5826452" cy="0"/>
              </a:xfrm>
              <a:prstGeom prst="line">
                <a:avLst/>
              </a:prstGeom>
              <a:ln w="3175" cap="rnd">
                <a:solidFill>
                  <a:schemeClr val="bg1">
                    <a:lumMod val="6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iṡlídé">
                <a:extLst>
                  <a:ext uri="{FF2B5EF4-FFF2-40B4-BE49-F238E27FC236}">
                    <a16:creationId xmlns:a16="http://schemas.microsoft.com/office/drawing/2014/main" id="{8224006B-5FE0-4AE0-9E93-47C9F93AE135}"/>
                  </a:ext>
                </a:extLst>
              </p:cNvPr>
              <p:cNvSpPr/>
              <p:nvPr/>
            </p:nvSpPr>
            <p:spPr>
              <a:xfrm>
                <a:off x="1032538" y="5269135"/>
                <a:ext cx="1560600" cy="420711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dist="381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2400" b="1">
                    <a:solidFill>
                      <a:srgbClr val="29334E"/>
                    </a:solidFill>
                  </a:rPr>
                  <a:t>工作思路</a:t>
                </a:r>
              </a:p>
            </p:txBody>
          </p:sp>
          <p:sp>
            <p:nvSpPr>
              <p:cNvPr id="26645" name="iŝļídê">
                <a:extLst>
                  <a:ext uri="{FF2B5EF4-FFF2-40B4-BE49-F238E27FC236}">
                    <a16:creationId xmlns:a16="http://schemas.microsoft.com/office/drawing/2014/main" id="{9EBA631D-7BB8-4DD9-A278-922EF15E5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581" y="5178157"/>
                <a:ext cx="7801526" cy="1116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/>
                  <a:t>“</a:t>
                </a:r>
                <a:r>
                  <a:rPr lang="zh-CN" altLang="en-US" sz="2400"/>
                  <a:t>成果促转</a:t>
                </a:r>
                <a:r>
                  <a:rPr lang="zh-CN" altLang="zh-CN" sz="2400"/>
                  <a:t>化、</a:t>
                </a:r>
                <a:r>
                  <a:rPr lang="zh-CN" altLang="en-US" sz="2400"/>
                  <a:t>转化促效益、效益促转变、转变促发展</a:t>
                </a:r>
                <a:r>
                  <a:rPr lang="zh-CN" altLang="zh-CN" sz="2400"/>
                  <a:t>”</a:t>
                </a:r>
                <a:endParaRPr lang="en-US" altLang="zh-CN" sz="2400"/>
              </a:p>
            </p:txBody>
          </p:sp>
          <p:sp>
            <p:nvSpPr>
              <p:cNvPr id="18" name="îṣḻîḋê">
                <a:extLst>
                  <a:ext uri="{FF2B5EF4-FFF2-40B4-BE49-F238E27FC236}">
                    <a16:creationId xmlns:a16="http://schemas.microsoft.com/office/drawing/2014/main" id="{CF38778D-8631-4FD5-B1EA-3D2B2F26DA67}"/>
                  </a:ext>
                </a:extLst>
              </p:cNvPr>
              <p:cNvSpPr/>
              <p:nvPr/>
            </p:nvSpPr>
            <p:spPr>
              <a:xfrm>
                <a:off x="1032538" y="3356089"/>
                <a:ext cx="1560600" cy="420712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dist="381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2400" b="1">
                    <a:solidFill>
                      <a:srgbClr val="29334E"/>
                    </a:solidFill>
                  </a:rPr>
                  <a:t>重要意义</a:t>
                </a:r>
              </a:p>
            </p:txBody>
          </p:sp>
          <p:sp>
            <p:nvSpPr>
              <p:cNvPr id="26647" name="işlïḋè">
                <a:extLst>
                  <a:ext uri="{FF2B5EF4-FFF2-40B4-BE49-F238E27FC236}">
                    <a16:creationId xmlns:a16="http://schemas.microsoft.com/office/drawing/2014/main" id="{DBF1A618-88ED-43CB-9176-5CE600EB6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3921" y="2646632"/>
                <a:ext cx="8487800" cy="1640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/>
                  <a:t>科技成果转化是提高经济运行绩效的重要途径，有助于加快实施创新驱动发展战略，是学校举办应用型高校定位的有力支撑，也是扩大我校科研经费规模的有效手段。</a:t>
                </a:r>
                <a:endParaRPr lang="zh-CN" altLang="en-US" sz="2400"/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DEEF8788-E3F1-4468-8DD0-D9F3C464C1F3}"/>
                  </a:ext>
                </a:extLst>
              </p:cNvPr>
              <p:cNvCxnSpPr/>
              <p:nvPr/>
            </p:nvCxnSpPr>
            <p:spPr>
              <a:xfrm>
                <a:off x="892830" y="4961143"/>
                <a:ext cx="5843915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40" name="îṩḷíďé">
              <a:extLst>
                <a:ext uri="{FF2B5EF4-FFF2-40B4-BE49-F238E27FC236}">
                  <a16:creationId xmlns:a16="http://schemas.microsoft.com/office/drawing/2014/main" id="{DBCDBF98-E04C-43E5-AF27-C0F01A68F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1259" y="1229331"/>
              <a:ext cx="5439864" cy="779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/>
                <a:t>科技成果转化试点</a:t>
              </a:r>
              <a:endParaRPr lang="en-US" altLang="zh-CN" sz="3600" b="1"/>
            </a:p>
          </p:txBody>
        </p:sp>
      </p:grpSp>
      <p:grpSp>
        <p:nvGrpSpPr>
          <p:cNvPr id="26628" name="组合 30">
            <a:extLst>
              <a:ext uri="{FF2B5EF4-FFF2-40B4-BE49-F238E27FC236}">
                <a16:creationId xmlns:a16="http://schemas.microsoft.com/office/drawing/2014/main" id="{44BA9D89-A51D-4928-AA84-ED1CFB8C8D4B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26635" name="组合 31">
              <a:extLst>
                <a:ext uri="{FF2B5EF4-FFF2-40B4-BE49-F238E27FC236}">
                  <a16:creationId xmlns:a16="http://schemas.microsoft.com/office/drawing/2014/main" id="{CCCBB747-67F1-4DB4-AA09-688E85E3E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26637" name="图片 33">
                <a:extLst>
                  <a:ext uri="{FF2B5EF4-FFF2-40B4-BE49-F238E27FC236}">
                    <a16:creationId xmlns:a16="http://schemas.microsoft.com/office/drawing/2014/main" id="{D611C7AA-1DD2-4324-A9E7-E498B57B9C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8" name="文本框 34">
                <a:extLst>
                  <a:ext uri="{FF2B5EF4-FFF2-40B4-BE49-F238E27FC236}">
                    <a16:creationId xmlns:a16="http://schemas.microsoft.com/office/drawing/2014/main" id="{396A2FE3-C776-4276-BE85-165E8743B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26636" name="文本框 32">
              <a:extLst>
                <a:ext uri="{FF2B5EF4-FFF2-40B4-BE49-F238E27FC236}">
                  <a16:creationId xmlns:a16="http://schemas.microsoft.com/office/drawing/2014/main" id="{83525B64-BB51-4B32-8BB0-EC003BE04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grpSp>
        <p:nvGrpSpPr>
          <p:cNvPr id="26629" name="组合 1">
            <a:extLst>
              <a:ext uri="{FF2B5EF4-FFF2-40B4-BE49-F238E27FC236}">
                <a16:creationId xmlns:a16="http://schemas.microsoft.com/office/drawing/2014/main" id="{0EFFAD7F-DBE2-4E69-8FC1-AF3C8B2A78D9}"/>
              </a:ext>
            </a:extLst>
          </p:cNvPr>
          <p:cNvGrpSpPr>
            <a:grpSpLocks/>
          </p:cNvGrpSpPr>
          <p:nvPr/>
        </p:nvGrpSpPr>
        <p:grpSpPr bwMode="auto">
          <a:xfrm rot="1523034">
            <a:off x="8697913" y="-266700"/>
            <a:ext cx="2238375" cy="2846388"/>
            <a:chOff x="9138015" y="1176481"/>
            <a:chExt cx="2238842" cy="2847339"/>
          </a:xfrm>
        </p:grpSpPr>
        <p:sp>
          <p:nvSpPr>
            <p:cNvPr id="26630" name="íṧlîḋè">
              <a:extLst>
                <a:ext uri="{FF2B5EF4-FFF2-40B4-BE49-F238E27FC236}">
                  <a16:creationId xmlns:a16="http://schemas.microsoft.com/office/drawing/2014/main" id="{CB4BCE84-FB4E-477C-B63B-8446C6973099}"/>
                </a:ext>
              </a:extLst>
            </p:cNvPr>
            <p:cNvSpPr>
              <a:spLocks/>
            </p:cNvSpPr>
            <p:nvPr/>
          </p:nvSpPr>
          <p:spPr bwMode="auto">
            <a:xfrm rot="757832">
              <a:off x="9166937" y="2861467"/>
              <a:ext cx="323843" cy="1097904"/>
            </a:xfrm>
            <a:custGeom>
              <a:avLst/>
              <a:gdLst>
                <a:gd name="T0" fmla="*/ 0 w 223"/>
                <a:gd name="T1" fmla="*/ 0 h 756"/>
                <a:gd name="T2" fmla="*/ 2147483646 w 223"/>
                <a:gd name="T3" fmla="*/ 2147483646 h 756"/>
                <a:gd name="T4" fmla="*/ 2147483646 w 223"/>
                <a:gd name="T5" fmla="*/ 2147483646 h 756"/>
                <a:gd name="T6" fmla="*/ 2147483646 w 223"/>
                <a:gd name="T7" fmla="*/ 2147483646 h 756"/>
                <a:gd name="T8" fmla="*/ 0 w 223"/>
                <a:gd name="T9" fmla="*/ 0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756">
                  <a:moveTo>
                    <a:pt x="0" y="0"/>
                  </a:moveTo>
                  <a:lnTo>
                    <a:pt x="4" y="372"/>
                  </a:lnTo>
                  <a:lnTo>
                    <a:pt x="9" y="756"/>
                  </a:lnTo>
                  <a:lnTo>
                    <a:pt x="2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1" name="îŝ1îďé">
              <a:extLst>
                <a:ext uri="{FF2B5EF4-FFF2-40B4-BE49-F238E27FC236}">
                  <a16:creationId xmlns:a16="http://schemas.microsoft.com/office/drawing/2014/main" id="{71E11EFC-294B-4412-984E-CE8605F507CC}"/>
                </a:ext>
              </a:extLst>
            </p:cNvPr>
            <p:cNvSpPr>
              <a:spLocks/>
            </p:cNvSpPr>
            <p:nvPr/>
          </p:nvSpPr>
          <p:spPr bwMode="auto">
            <a:xfrm rot="757832">
              <a:off x="9138015" y="3283171"/>
              <a:ext cx="943937" cy="740649"/>
            </a:xfrm>
            <a:custGeom>
              <a:avLst/>
              <a:gdLst>
                <a:gd name="T0" fmla="*/ 2147483646 w 650"/>
                <a:gd name="T1" fmla="*/ 2147483646 h 510"/>
                <a:gd name="T2" fmla="*/ 2147483646 w 650"/>
                <a:gd name="T3" fmla="*/ 0 h 510"/>
                <a:gd name="T4" fmla="*/ 0 w 650"/>
                <a:gd name="T5" fmla="*/ 2147483646 h 510"/>
                <a:gd name="T6" fmla="*/ 2147483646 w 650"/>
                <a:gd name="T7" fmla="*/ 2147483646 h 510"/>
                <a:gd name="T8" fmla="*/ 2147483646 w 650"/>
                <a:gd name="T9" fmla="*/ 2147483646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0">
                  <a:moveTo>
                    <a:pt x="650" y="140"/>
                  </a:moveTo>
                  <a:lnTo>
                    <a:pt x="438" y="0"/>
                  </a:lnTo>
                  <a:lnTo>
                    <a:pt x="0" y="510"/>
                  </a:lnTo>
                  <a:lnTo>
                    <a:pt x="329" y="320"/>
                  </a:lnTo>
                  <a:lnTo>
                    <a:pt x="650" y="140"/>
                  </a:lnTo>
                  <a:close/>
                </a:path>
              </a:pathLst>
            </a:custGeom>
            <a:solidFill>
              <a:srgbClr val="FEC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ïṡľiḋé">
              <a:extLst>
                <a:ext uri="{FF2B5EF4-FFF2-40B4-BE49-F238E27FC236}">
                  <a16:creationId xmlns:a16="http://schemas.microsoft.com/office/drawing/2014/main" id="{8B840139-9F8F-48E9-A220-48173242F537}"/>
                </a:ext>
              </a:extLst>
            </p:cNvPr>
            <p:cNvSpPr/>
            <p:nvPr/>
          </p:nvSpPr>
          <p:spPr bwMode="auto">
            <a:xfrm rot="757832">
              <a:off x="9445357" y="1176451"/>
              <a:ext cx="1383000" cy="2039031"/>
            </a:xfrm>
            <a:custGeom>
              <a:avLst/>
              <a:gdLst>
                <a:gd name="T0" fmla="*/ 94 w 401"/>
                <a:gd name="T1" fmla="*/ 586 h 593"/>
                <a:gd name="T2" fmla="*/ 37 w 401"/>
                <a:gd name="T3" fmla="*/ 576 h 593"/>
                <a:gd name="T4" fmla="*/ 0 w 401"/>
                <a:gd name="T5" fmla="*/ 532 h 593"/>
                <a:gd name="T6" fmla="*/ 307 w 401"/>
                <a:gd name="T7" fmla="*/ 0 h 593"/>
                <a:gd name="T8" fmla="*/ 401 w 401"/>
                <a:gd name="T9" fmla="*/ 54 h 593"/>
                <a:gd name="T10" fmla="*/ 94 w 401"/>
                <a:gd name="T11" fmla="*/ 5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593">
                  <a:moveTo>
                    <a:pt x="94" y="586"/>
                  </a:moveTo>
                  <a:cubicBezTo>
                    <a:pt x="94" y="586"/>
                    <a:pt x="66" y="593"/>
                    <a:pt x="37" y="576"/>
                  </a:cubicBezTo>
                  <a:cubicBezTo>
                    <a:pt x="8" y="560"/>
                    <a:pt x="0" y="532"/>
                    <a:pt x="0" y="532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401" y="54"/>
                    <a:pt x="401" y="54"/>
                    <a:pt x="401" y="54"/>
                  </a:cubicBezTo>
                  <a:lnTo>
                    <a:pt x="94" y="5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>
              <a:norm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26" name="îṩļîḓê">
              <a:extLst>
                <a:ext uri="{FF2B5EF4-FFF2-40B4-BE49-F238E27FC236}">
                  <a16:creationId xmlns:a16="http://schemas.microsoft.com/office/drawing/2014/main" id="{F5F1D8BD-76A4-48E1-8983-4C9BBEC45DC8}"/>
                </a:ext>
              </a:extLst>
            </p:cNvPr>
            <p:cNvSpPr/>
            <p:nvPr/>
          </p:nvSpPr>
          <p:spPr bwMode="auto">
            <a:xfrm rot="757832">
              <a:off x="9717604" y="1427388"/>
              <a:ext cx="1381413" cy="2040620"/>
            </a:xfrm>
            <a:custGeom>
              <a:avLst/>
              <a:gdLst>
                <a:gd name="T0" fmla="*/ 94 w 401"/>
                <a:gd name="T1" fmla="*/ 586 h 593"/>
                <a:gd name="T2" fmla="*/ 36 w 401"/>
                <a:gd name="T3" fmla="*/ 576 h 593"/>
                <a:gd name="T4" fmla="*/ 0 w 401"/>
                <a:gd name="T5" fmla="*/ 532 h 593"/>
                <a:gd name="T6" fmla="*/ 307 w 401"/>
                <a:gd name="T7" fmla="*/ 0 h 593"/>
                <a:gd name="T8" fmla="*/ 401 w 401"/>
                <a:gd name="T9" fmla="*/ 54 h 593"/>
                <a:gd name="T10" fmla="*/ 94 w 401"/>
                <a:gd name="T11" fmla="*/ 5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593">
                  <a:moveTo>
                    <a:pt x="94" y="586"/>
                  </a:moveTo>
                  <a:cubicBezTo>
                    <a:pt x="94" y="586"/>
                    <a:pt x="65" y="593"/>
                    <a:pt x="36" y="576"/>
                  </a:cubicBezTo>
                  <a:cubicBezTo>
                    <a:pt x="7" y="560"/>
                    <a:pt x="0" y="532"/>
                    <a:pt x="0" y="532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401" y="54"/>
                    <a:pt x="401" y="54"/>
                    <a:pt x="401" y="54"/>
                  </a:cubicBezTo>
                  <a:lnTo>
                    <a:pt x="94" y="5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norm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26634" name="îš1îḑé">
              <a:extLst>
                <a:ext uri="{FF2B5EF4-FFF2-40B4-BE49-F238E27FC236}">
                  <a16:creationId xmlns:a16="http://schemas.microsoft.com/office/drawing/2014/main" id="{1732955B-4B04-4F9F-9D55-901E78C2EB6A}"/>
                </a:ext>
              </a:extLst>
            </p:cNvPr>
            <p:cNvSpPr>
              <a:spLocks/>
            </p:cNvSpPr>
            <p:nvPr/>
          </p:nvSpPr>
          <p:spPr bwMode="auto">
            <a:xfrm rot="757832">
              <a:off x="9995804" y="1678658"/>
              <a:ext cx="1381053" cy="2040416"/>
            </a:xfrm>
            <a:custGeom>
              <a:avLst/>
              <a:gdLst>
                <a:gd name="T0" fmla="*/ 2147483646 w 401"/>
                <a:gd name="T1" fmla="*/ 2147483646 h 593"/>
                <a:gd name="T2" fmla="*/ 2147483646 w 401"/>
                <a:gd name="T3" fmla="*/ 2147483646 h 593"/>
                <a:gd name="T4" fmla="*/ 0 w 401"/>
                <a:gd name="T5" fmla="*/ 2147483646 h 593"/>
                <a:gd name="T6" fmla="*/ 2147483646 w 401"/>
                <a:gd name="T7" fmla="*/ 0 h 593"/>
                <a:gd name="T8" fmla="*/ 2147483646 w 401"/>
                <a:gd name="T9" fmla="*/ 2147483646 h 593"/>
                <a:gd name="T10" fmla="*/ 2147483646 w 401"/>
                <a:gd name="T11" fmla="*/ 2147483646 h 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1" h="593">
                  <a:moveTo>
                    <a:pt x="94" y="586"/>
                  </a:moveTo>
                  <a:cubicBezTo>
                    <a:pt x="94" y="586"/>
                    <a:pt x="66" y="593"/>
                    <a:pt x="37" y="576"/>
                  </a:cubicBezTo>
                  <a:cubicBezTo>
                    <a:pt x="8" y="560"/>
                    <a:pt x="0" y="532"/>
                    <a:pt x="0" y="532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401" y="54"/>
                    <a:pt x="401" y="54"/>
                    <a:pt x="401" y="54"/>
                  </a:cubicBezTo>
                  <a:lnTo>
                    <a:pt x="94" y="5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2238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A2EA4699-4412-4806-8FED-D08169A40CB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38175" y="1447800"/>
            <a:ext cx="11039475" cy="4694238"/>
            <a:chOff x="746515" y="1373330"/>
            <a:chExt cx="11039297" cy="4695517"/>
          </a:xfrm>
        </p:grpSpPr>
        <p:sp>
          <p:nvSpPr>
            <p:cNvPr id="8" name="iṧ1ídé">
              <a:extLst>
                <a:ext uri="{FF2B5EF4-FFF2-40B4-BE49-F238E27FC236}">
                  <a16:creationId xmlns:a16="http://schemas.microsoft.com/office/drawing/2014/main" id="{BAE292E6-447C-4073-ADC2-AE9C171AFC73}"/>
                </a:ext>
              </a:extLst>
            </p:cNvPr>
            <p:cNvSpPr/>
            <p:nvPr/>
          </p:nvSpPr>
          <p:spPr>
            <a:xfrm>
              <a:off x="746515" y="2283216"/>
              <a:ext cx="11039297" cy="3785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27657" name="íṩḻíḍê">
              <a:extLst>
                <a:ext uri="{FF2B5EF4-FFF2-40B4-BE49-F238E27FC236}">
                  <a16:creationId xmlns:a16="http://schemas.microsoft.com/office/drawing/2014/main" id="{7C8E723F-9696-4938-A09A-DEB26B8A0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526" y="1373330"/>
              <a:ext cx="3602222" cy="77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6858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/>
                <a:t>政策机遇</a:t>
              </a:r>
              <a:endParaRPr lang="en-US" altLang="zh-CN" sz="3200" b="1" dirty="0"/>
            </a:p>
          </p:txBody>
        </p:sp>
        <p:sp>
          <p:nvSpPr>
            <p:cNvPr id="27658" name="iśḻïḋê">
              <a:extLst>
                <a:ext uri="{FF2B5EF4-FFF2-40B4-BE49-F238E27FC236}">
                  <a16:creationId xmlns:a16="http://schemas.microsoft.com/office/drawing/2014/main" id="{37A3C5B1-E2AF-4459-9EEF-2C2F3CF8B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860" y="2993021"/>
              <a:ext cx="10754275" cy="223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6858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2020</a:t>
              </a:r>
              <a:r>
                <a:rPr lang="zh-CN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年</a:t>
              </a:r>
              <a:r>
                <a:rPr lang="en-US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月以来</a:t>
              </a:r>
              <a:r>
                <a:rPr lang="zh-CN" altLang="en-US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endParaRPr lang="en-US" altLang="zh-CN" sz="2000">
                <a:latin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教育部、国家知识产权局、科技部印发</a:t>
              </a:r>
              <a:r>
                <a:rPr lang="zh-CN" altLang="zh-CN" sz="2000">
                  <a:solidFill>
                    <a:srgbClr val="19CAE8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《关于提升高等学校专利质量促进转化运用的若干意见》</a:t>
              </a:r>
              <a:r>
                <a:rPr lang="zh-CN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en-US" altLang="zh-CN" sz="2000">
                <a:latin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科技部等</a:t>
              </a:r>
              <a:r>
                <a:rPr lang="en-US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r>
                <a:rPr lang="zh-CN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部门印发</a:t>
              </a:r>
              <a:r>
                <a:rPr lang="zh-CN" altLang="zh-CN" sz="2000">
                  <a:solidFill>
                    <a:srgbClr val="19CAE8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《赋予科研人员职务科技成果所有权或长期使用权试点实施方案》</a:t>
              </a:r>
              <a:endParaRPr lang="en-US" altLang="zh-CN" sz="2000">
                <a:solidFill>
                  <a:srgbClr val="19CAE8"/>
                </a:solidFill>
                <a:latin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>
                  <a:latin typeface="微软雅黑" panose="020B0503020204020204" pitchFamily="34" charset="-122"/>
                  <a:cs typeface="Times New Roman" panose="02020603050405020304" pitchFamily="18" charset="0"/>
                </a:rPr>
                <a:t>科技部、教育部印发</a:t>
              </a:r>
              <a:r>
                <a:rPr lang="zh-CN" altLang="zh-CN" sz="2000">
                  <a:solidFill>
                    <a:srgbClr val="19CAE8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《关于进一步推进高等学校专业化技术转移机构建设发展的实施意见》</a:t>
              </a:r>
              <a:endParaRPr lang="zh-CN" altLang="en-US" sz="2000">
                <a:solidFill>
                  <a:srgbClr val="19CAE8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51" name="组合 26">
            <a:extLst>
              <a:ext uri="{FF2B5EF4-FFF2-40B4-BE49-F238E27FC236}">
                <a16:creationId xmlns:a16="http://schemas.microsoft.com/office/drawing/2014/main" id="{4C08F28E-540E-43A0-B4F9-2E3405B39B08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27652" name="组合 27">
              <a:extLst>
                <a:ext uri="{FF2B5EF4-FFF2-40B4-BE49-F238E27FC236}">
                  <a16:creationId xmlns:a16="http://schemas.microsoft.com/office/drawing/2014/main" id="{E9A28284-B0E8-4153-BF7C-3319939630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27654" name="图片 29">
                <a:extLst>
                  <a:ext uri="{FF2B5EF4-FFF2-40B4-BE49-F238E27FC236}">
                    <a16:creationId xmlns:a16="http://schemas.microsoft.com/office/drawing/2014/main" id="{0BA8C05C-E293-4276-B625-862CA572BE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5" name="文本框 30">
                <a:extLst>
                  <a:ext uri="{FF2B5EF4-FFF2-40B4-BE49-F238E27FC236}">
                    <a16:creationId xmlns:a16="http://schemas.microsoft.com/office/drawing/2014/main" id="{3160D5D1-04AB-4D9D-BA3B-28553E5F7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27653" name="文本框 28">
              <a:extLst>
                <a:ext uri="{FF2B5EF4-FFF2-40B4-BE49-F238E27FC236}">
                  <a16:creationId xmlns:a16="http://schemas.microsoft.com/office/drawing/2014/main" id="{E4491980-64E8-46C9-B06A-AE75CF2F0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1F3731-3A62-4D1A-B0E5-40223289E8B7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3806825"/>
            <a:ext cx="2376488" cy="1704975"/>
            <a:chOff x="1343472" y="3806464"/>
            <a:chExt cx="2376264" cy="1705158"/>
          </a:xfrm>
        </p:grpSpPr>
        <p:sp>
          <p:nvSpPr>
            <p:cNvPr id="3" name="îṥļîḑé-Rectangle 2">
              <a:extLst>
                <a:ext uri="{FF2B5EF4-FFF2-40B4-BE49-F238E27FC236}">
                  <a16:creationId xmlns:a16="http://schemas.microsoft.com/office/drawing/2014/main" id="{39D51BE7-D3C6-4EEF-A992-436A5785A85D}"/>
                </a:ext>
              </a:extLst>
            </p:cNvPr>
            <p:cNvSpPr/>
            <p:nvPr/>
          </p:nvSpPr>
          <p:spPr>
            <a:xfrm>
              <a:off x="1343472" y="3806464"/>
              <a:ext cx="2376264" cy="170515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1600">
                <a:solidFill>
                  <a:srgbClr val="29334E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7AD23F-D15F-4985-93D0-8AEB3EE29D6E}"/>
                </a:ext>
              </a:extLst>
            </p:cNvPr>
            <p:cNvSpPr/>
            <p:nvPr/>
          </p:nvSpPr>
          <p:spPr>
            <a:xfrm>
              <a:off x="1539241" y="4340614"/>
              <a:ext cx="1984725" cy="84600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1400" kern="1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缺乏科技成果转化相关制度，工作缺乏依循和机制，没有制度可依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E636B5E-A024-4B57-BF23-D4CDDCE666D7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806825"/>
            <a:ext cx="2376488" cy="1704975"/>
            <a:chOff x="6096000" y="3806464"/>
            <a:chExt cx="2376264" cy="1705158"/>
          </a:xfrm>
        </p:grpSpPr>
        <p:sp>
          <p:nvSpPr>
            <p:cNvPr id="6" name="îṥļîḑé-Rectangle 7">
              <a:extLst>
                <a:ext uri="{FF2B5EF4-FFF2-40B4-BE49-F238E27FC236}">
                  <a16:creationId xmlns:a16="http://schemas.microsoft.com/office/drawing/2014/main" id="{B23EB1B1-09D8-426A-A5E1-DB8699BE75C4}"/>
                </a:ext>
              </a:extLst>
            </p:cNvPr>
            <p:cNvSpPr/>
            <p:nvPr/>
          </p:nvSpPr>
          <p:spPr>
            <a:xfrm>
              <a:off x="6096000" y="3806464"/>
              <a:ext cx="2376264" cy="170515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1600">
                <a:solidFill>
                  <a:srgbClr val="29334E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FF12ACD-EDDF-4A5F-8788-91B8B4F2AE37}"/>
                </a:ext>
              </a:extLst>
            </p:cNvPr>
            <p:cNvSpPr/>
            <p:nvPr/>
          </p:nvSpPr>
          <p:spPr>
            <a:xfrm>
              <a:off x="6291769" y="4340614"/>
              <a:ext cx="1984725" cy="84600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1400" kern="1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参与科技成果转化的老师比例不高，平均参与率</a:t>
              </a:r>
              <a:r>
                <a:rPr lang="en-US" altLang="zh-CN" sz="1400" kern="1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27%</a:t>
              </a:r>
              <a:endPara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B7524C8-A607-44AA-93E1-99C5A60E7DB1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2101850"/>
            <a:ext cx="2376487" cy="1704975"/>
            <a:chOff x="3719736" y="2101308"/>
            <a:chExt cx="2376264" cy="1705156"/>
          </a:xfrm>
        </p:grpSpPr>
        <p:sp>
          <p:nvSpPr>
            <p:cNvPr id="9" name="îṥļîḑé-Rectangle 6">
              <a:extLst>
                <a:ext uri="{FF2B5EF4-FFF2-40B4-BE49-F238E27FC236}">
                  <a16:creationId xmlns:a16="http://schemas.microsoft.com/office/drawing/2014/main" id="{E1A6764F-8262-490B-9801-649F7E1A86A2}"/>
                </a:ext>
              </a:extLst>
            </p:cNvPr>
            <p:cNvSpPr/>
            <p:nvPr/>
          </p:nvSpPr>
          <p:spPr>
            <a:xfrm>
              <a:off x="3719736" y="2101308"/>
              <a:ext cx="2376264" cy="170515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1600">
                <a:solidFill>
                  <a:srgbClr val="29334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AFFAA22-FFFC-43D6-802B-BA077B12BDB3}"/>
                </a:ext>
              </a:extLst>
            </p:cNvPr>
            <p:cNvSpPr/>
            <p:nvPr/>
          </p:nvSpPr>
          <p:spPr>
            <a:xfrm>
              <a:off x="3915505" y="2435637"/>
              <a:ext cx="1984725" cy="1104533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1400" kern="1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缺乏专业化技术转移机构和技术经纪人，还没有建立技术转移的流程和运行机制</a:t>
              </a:r>
              <a:endPara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F4558C3-8F79-45E1-8A25-D249ECC388D1}"/>
              </a:ext>
            </a:extLst>
          </p:cNvPr>
          <p:cNvGrpSpPr>
            <a:grpSpLocks/>
          </p:cNvGrpSpPr>
          <p:nvPr/>
        </p:nvGrpSpPr>
        <p:grpSpPr bwMode="auto">
          <a:xfrm>
            <a:off x="8472488" y="2101850"/>
            <a:ext cx="2376487" cy="1704975"/>
            <a:chOff x="8472264" y="2101308"/>
            <a:chExt cx="2376264" cy="1705156"/>
          </a:xfrm>
        </p:grpSpPr>
        <p:sp>
          <p:nvSpPr>
            <p:cNvPr id="12" name="îṥļîḑé-Rectangle 10">
              <a:extLst>
                <a:ext uri="{FF2B5EF4-FFF2-40B4-BE49-F238E27FC236}">
                  <a16:creationId xmlns:a16="http://schemas.microsoft.com/office/drawing/2014/main" id="{AFC4C310-C452-4D88-933C-C03C64963600}"/>
                </a:ext>
              </a:extLst>
            </p:cNvPr>
            <p:cNvSpPr/>
            <p:nvPr/>
          </p:nvSpPr>
          <p:spPr>
            <a:xfrm>
              <a:off x="8472264" y="2101308"/>
              <a:ext cx="2376264" cy="17051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1600">
                <a:solidFill>
                  <a:srgbClr val="29334E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FCB6049-FC23-4923-A9B2-95218066DBD3}"/>
                </a:ext>
              </a:extLst>
            </p:cNvPr>
            <p:cNvSpPr/>
            <p:nvPr/>
          </p:nvSpPr>
          <p:spPr>
            <a:xfrm>
              <a:off x="8668033" y="2435637"/>
              <a:ext cx="1984725" cy="1104533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1400" kern="1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目前横向科研项目绝大多数都是小额合同，</a:t>
              </a:r>
              <a:r>
                <a:rPr lang="en-US" altLang="zh-CN" sz="1400" kern="1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10</a:t>
              </a:r>
              <a:r>
                <a:rPr lang="zh-CN" altLang="zh-CN" sz="1400" kern="1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万元以下的合同达</a:t>
              </a:r>
              <a:r>
                <a:rPr lang="en-US" altLang="zh-CN" sz="1400" kern="1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51%</a:t>
              </a:r>
              <a:endPara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占位符 55">
            <a:extLst>
              <a:ext uri="{FF2B5EF4-FFF2-40B4-BE49-F238E27FC236}">
                <a16:creationId xmlns:a16="http://schemas.microsoft.com/office/drawing/2014/main" id="{37FBB869-B3C2-4E12-9F8E-922E668B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 bwMode="auto">
          <a:xfrm>
            <a:off x="1343025" y="2101850"/>
            <a:ext cx="23764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占位符 56">
            <a:extLst>
              <a:ext uri="{FF2B5EF4-FFF2-40B4-BE49-F238E27FC236}">
                <a16:creationId xmlns:a16="http://schemas.microsoft.com/office/drawing/2014/main" id="{9F487736-C1D8-48BD-A399-7B05BE74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 bwMode="auto">
          <a:xfrm>
            <a:off x="3719513" y="3806825"/>
            <a:ext cx="23764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占位符 57">
            <a:extLst>
              <a:ext uri="{FF2B5EF4-FFF2-40B4-BE49-F238E27FC236}">
                <a16:creationId xmlns:a16="http://schemas.microsoft.com/office/drawing/2014/main" id="{4BA23B46-DCBE-4A43-A1A0-E255492E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 bwMode="auto">
          <a:xfrm>
            <a:off x="6096000" y="2101850"/>
            <a:ext cx="23764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占位符 58">
            <a:extLst>
              <a:ext uri="{FF2B5EF4-FFF2-40B4-BE49-F238E27FC236}">
                <a16:creationId xmlns:a16="http://schemas.microsoft.com/office/drawing/2014/main" id="{DACDDF52-43ED-49DE-B182-3EEC1812188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45" r="45"/>
          <a:stretch>
            <a:fillRect/>
          </a:stretch>
        </p:blipFill>
        <p:spPr>
          <a:xfrm>
            <a:off x="8472264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</p:spPr>
      </p:pic>
      <p:sp>
        <p:nvSpPr>
          <p:cNvPr id="18" name="îṥļîḑé-Oval 35">
            <a:extLst>
              <a:ext uri="{FF2B5EF4-FFF2-40B4-BE49-F238E27FC236}">
                <a16:creationId xmlns:a16="http://schemas.microsoft.com/office/drawing/2014/main" id="{AB2BB8D8-26B0-493F-8419-FA11AB2F4941}"/>
              </a:ext>
            </a:extLst>
          </p:cNvPr>
          <p:cNvSpPr/>
          <p:nvPr/>
        </p:nvSpPr>
        <p:spPr>
          <a:xfrm>
            <a:off x="2228850" y="3503613"/>
            <a:ext cx="606425" cy="606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solidFill>
                  <a:srgbClr val="29334E"/>
                </a:solidFill>
              </a:rPr>
              <a:t>1</a:t>
            </a:r>
            <a:endParaRPr lang="zh-CN" altLang="zh-CN" sz="3600">
              <a:solidFill>
                <a:srgbClr val="29334E"/>
              </a:solidFill>
            </a:endParaRPr>
          </a:p>
        </p:txBody>
      </p:sp>
      <p:sp>
        <p:nvSpPr>
          <p:cNvPr id="20" name="îṥļîḑé-Oval 33">
            <a:extLst>
              <a:ext uri="{FF2B5EF4-FFF2-40B4-BE49-F238E27FC236}">
                <a16:creationId xmlns:a16="http://schemas.microsoft.com/office/drawing/2014/main" id="{462EF3B3-B5C9-424A-879D-EE75AD869514}"/>
              </a:ext>
            </a:extLst>
          </p:cNvPr>
          <p:cNvSpPr/>
          <p:nvPr/>
        </p:nvSpPr>
        <p:spPr>
          <a:xfrm>
            <a:off x="6981825" y="3503613"/>
            <a:ext cx="604838" cy="606425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solidFill>
                  <a:srgbClr val="29334E"/>
                </a:solidFill>
              </a:rPr>
              <a:t>3</a:t>
            </a:r>
            <a:endParaRPr lang="zh-CN" altLang="zh-CN" sz="3600">
              <a:solidFill>
                <a:srgbClr val="29334E"/>
              </a:solidFill>
            </a:endParaRPr>
          </a:p>
        </p:txBody>
      </p:sp>
      <p:sp>
        <p:nvSpPr>
          <p:cNvPr id="22" name="îṥļîḑé-Oval 31">
            <a:extLst>
              <a:ext uri="{FF2B5EF4-FFF2-40B4-BE49-F238E27FC236}">
                <a16:creationId xmlns:a16="http://schemas.microsoft.com/office/drawing/2014/main" id="{BBDAF98D-2553-48BA-9A8C-8E4582342E51}"/>
              </a:ext>
            </a:extLst>
          </p:cNvPr>
          <p:cNvSpPr/>
          <p:nvPr/>
        </p:nvSpPr>
        <p:spPr>
          <a:xfrm>
            <a:off x="4605338" y="3503613"/>
            <a:ext cx="604837" cy="60642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solidFill>
                  <a:srgbClr val="29334E"/>
                </a:solidFill>
              </a:rPr>
              <a:t>2</a:t>
            </a:r>
            <a:endParaRPr lang="zh-CN" altLang="zh-CN" sz="3600">
              <a:solidFill>
                <a:srgbClr val="29334E"/>
              </a:solidFill>
            </a:endParaRPr>
          </a:p>
        </p:txBody>
      </p:sp>
      <p:sp>
        <p:nvSpPr>
          <p:cNvPr id="24" name="îṥļîḑé-Oval 29">
            <a:extLst>
              <a:ext uri="{FF2B5EF4-FFF2-40B4-BE49-F238E27FC236}">
                <a16:creationId xmlns:a16="http://schemas.microsoft.com/office/drawing/2014/main" id="{BACA1459-2BD7-45AD-AA20-CF243CB72D43}"/>
              </a:ext>
            </a:extLst>
          </p:cNvPr>
          <p:cNvSpPr/>
          <p:nvPr/>
        </p:nvSpPr>
        <p:spPr>
          <a:xfrm>
            <a:off x="9356725" y="3503613"/>
            <a:ext cx="606425" cy="606425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solidFill>
                  <a:srgbClr val="29334E"/>
                </a:solidFill>
              </a:rPr>
              <a:t>4</a:t>
            </a:r>
            <a:endParaRPr lang="zh-CN" altLang="zh-CN" sz="3600">
              <a:solidFill>
                <a:srgbClr val="29334E"/>
              </a:solidFill>
            </a:endParaRPr>
          </a:p>
        </p:txBody>
      </p:sp>
      <p:grpSp>
        <p:nvGrpSpPr>
          <p:cNvPr id="32782" name="组合 25">
            <a:extLst>
              <a:ext uri="{FF2B5EF4-FFF2-40B4-BE49-F238E27FC236}">
                <a16:creationId xmlns:a16="http://schemas.microsoft.com/office/drawing/2014/main" id="{9673E5B6-BB2B-4912-87BD-198F5514C049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32784" name="组合 26">
              <a:extLst>
                <a:ext uri="{FF2B5EF4-FFF2-40B4-BE49-F238E27FC236}">
                  <a16:creationId xmlns:a16="http://schemas.microsoft.com/office/drawing/2014/main" id="{6EA683BE-363D-4736-BBA7-F569565B8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32786" name="图片 28">
                <a:extLst>
                  <a:ext uri="{FF2B5EF4-FFF2-40B4-BE49-F238E27FC236}">
                    <a16:creationId xmlns:a16="http://schemas.microsoft.com/office/drawing/2014/main" id="{F4815124-48D2-4AA0-99C6-7A7D55EAA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7" name="文本框 29">
                <a:extLst>
                  <a:ext uri="{FF2B5EF4-FFF2-40B4-BE49-F238E27FC236}">
                    <a16:creationId xmlns:a16="http://schemas.microsoft.com/office/drawing/2014/main" id="{19D34555-ADB9-4C77-85F3-5F770F9F22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32785" name="文本框 27">
              <a:extLst>
                <a:ext uri="{FF2B5EF4-FFF2-40B4-BE49-F238E27FC236}">
                  <a16:creationId xmlns:a16="http://schemas.microsoft.com/office/drawing/2014/main" id="{45C3D8A4-B3BE-4D54-B9D6-7D4359B13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sp>
        <p:nvSpPr>
          <p:cNvPr id="32783" name="išḻîḑè">
            <a:extLst>
              <a:ext uri="{FF2B5EF4-FFF2-40B4-BE49-F238E27FC236}">
                <a16:creationId xmlns:a16="http://schemas.microsoft.com/office/drawing/2014/main" id="{B2376AE8-D5E8-4BE6-8C31-220BCF9D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1222375"/>
            <a:ext cx="3360738" cy="67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accent1"/>
                </a:solidFill>
              </a:rPr>
              <a:t>当前现状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>
            <a:extLst>
              <a:ext uri="{FF2B5EF4-FFF2-40B4-BE49-F238E27FC236}">
                <a16:creationId xmlns:a16="http://schemas.microsoft.com/office/drawing/2014/main" id="{ADE2A5AC-810A-401A-9C4E-25115C40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8" y="187325"/>
            <a:ext cx="361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/>
              <a:t>各学院教师参与率</a:t>
            </a:r>
          </a:p>
        </p:txBody>
      </p:sp>
      <p:pic>
        <p:nvPicPr>
          <p:cNvPr id="33795" name="图片 9">
            <a:extLst>
              <a:ext uri="{FF2B5EF4-FFF2-40B4-BE49-F238E27FC236}">
                <a16:creationId xmlns:a16="http://schemas.microsoft.com/office/drawing/2014/main" id="{246AE242-963E-4ED2-8AA0-0F4813C9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204913"/>
            <a:ext cx="10207625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组合 4">
            <a:extLst>
              <a:ext uri="{FF2B5EF4-FFF2-40B4-BE49-F238E27FC236}">
                <a16:creationId xmlns:a16="http://schemas.microsoft.com/office/drawing/2014/main" id="{9533E049-1E35-4B32-BCCE-FCC1158CD0ED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33797" name="组合 5">
              <a:extLst>
                <a:ext uri="{FF2B5EF4-FFF2-40B4-BE49-F238E27FC236}">
                  <a16:creationId xmlns:a16="http://schemas.microsoft.com/office/drawing/2014/main" id="{B11E7203-646F-440F-B7F4-2CB8B59FD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33799" name="图片 7">
                <a:extLst>
                  <a:ext uri="{FF2B5EF4-FFF2-40B4-BE49-F238E27FC236}">
                    <a16:creationId xmlns:a16="http://schemas.microsoft.com/office/drawing/2014/main" id="{BDAC95BA-A2B6-4C00-B743-B378C1B3D8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0" name="文本框 8">
                <a:extLst>
                  <a:ext uri="{FF2B5EF4-FFF2-40B4-BE49-F238E27FC236}">
                    <a16:creationId xmlns:a16="http://schemas.microsoft.com/office/drawing/2014/main" id="{7472A764-0E34-4567-8029-E6B1B29BA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33798" name="文本框 6">
              <a:extLst>
                <a:ext uri="{FF2B5EF4-FFF2-40B4-BE49-F238E27FC236}">
                  <a16:creationId xmlns:a16="http://schemas.microsoft.com/office/drawing/2014/main" id="{F44FC148-E8C7-48B1-9A55-BD73FA73C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">
            <a:extLst>
              <a:ext uri="{FF2B5EF4-FFF2-40B4-BE49-F238E27FC236}">
                <a16:creationId xmlns:a16="http://schemas.microsoft.com/office/drawing/2014/main" id="{AC792DFC-9E13-475D-AE79-A025F5A0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06400"/>
            <a:ext cx="3544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/>
              <a:t>各学院到账经费情况</a:t>
            </a:r>
          </a:p>
        </p:txBody>
      </p:sp>
      <p:grpSp>
        <p:nvGrpSpPr>
          <p:cNvPr id="34819" name="组合 4">
            <a:extLst>
              <a:ext uri="{FF2B5EF4-FFF2-40B4-BE49-F238E27FC236}">
                <a16:creationId xmlns:a16="http://schemas.microsoft.com/office/drawing/2014/main" id="{B17E2143-646C-442A-BCDC-9970DE239194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34821" name="组合 6">
              <a:extLst>
                <a:ext uri="{FF2B5EF4-FFF2-40B4-BE49-F238E27FC236}">
                  <a16:creationId xmlns:a16="http://schemas.microsoft.com/office/drawing/2014/main" id="{B49A57E0-7B18-4F92-B44C-07E1FA010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34823" name="图片 8">
                <a:extLst>
                  <a:ext uri="{FF2B5EF4-FFF2-40B4-BE49-F238E27FC236}">
                    <a16:creationId xmlns:a16="http://schemas.microsoft.com/office/drawing/2014/main" id="{5128B0A2-9200-4757-B130-1B2CDC048B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4" name="文本框 9">
                <a:extLst>
                  <a:ext uri="{FF2B5EF4-FFF2-40B4-BE49-F238E27FC236}">
                    <a16:creationId xmlns:a16="http://schemas.microsoft.com/office/drawing/2014/main" id="{B45CC6AC-0D2C-4785-869B-BE209AE24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34822" name="文本框 7">
              <a:extLst>
                <a:ext uri="{FF2B5EF4-FFF2-40B4-BE49-F238E27FC236}">
                  <a16:creationId xmlns:a16="http://schemas.microsoft.com/office/drawing/2014/main" id="{051195ED-E5D8-4918-AAF7-CA57FE4A4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  <p:pic>
        <p:nvPicPr>
          <p:cNvPr id="34820" name="图片 4">
            <a:extLst>
              <a:ext uri="{FF2B5EF4-FFF2-40B4-BE49-F238E27FC236}">
                <a16:creationId xmlns:a16="http://schemas.microsoft.com/office/drawing/2014/main" id="{E8E327AD-CE6D-476A-B3BB-2C863BD8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44" y="1131327"/>
            <a:ext cx="8637366" cy="522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>
            <a:extLst>
              <a:ext uri="{FF2B5EF4-FFF2-40B4-BE49-F238E27FC236}">
                <a16:creationId xmlns:a16="http://schemas.microsoft.com/office/drawing/2014/main" id="{C23B156E-F710-4E1A-9712-FA2551E6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082675"/>
            <a:ext cx="87407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3">
            <a:extLst>
              <a:ext uri="{FF2B5EF4-FFF2-40B4-BE49-F238E27FC236}">
                <a16:creationId xmlns:a16="http://schemas.microsoft.com/office/drawing/2014/main" id="{96B429EF-CDEC-4176-913B-68180865A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438150"/>
            <a:ext cx="372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/>
              <a:t>合同及金额分布情况</a:t>
            </a:r>
          </a:p>
        </p:txBody>
      </p:sp>
      <p:grpSp>
        <p:nvGrpSpPr>
          <p:cNvPr id="35844" name="组合 4">
            <a:extLst>
              <a:ext uri="{FF2B5EF4-FFF2-40B4-BE49-F238E27FC236}">
                <a16:creationId xmlns:a16="http://schemas.microsoft.com/office/drawing/2014/main" id="{C1B15352-C377-4346-8F56-EEA9B999CD8E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35845" name="组合 5">
              <a:extLst>
                <a:ext uri="{FF2B5EF4-FFF2-40B4-BE49-F238E27FC236}">
                  <a16:creationId xmlns:a16="http://schemas.microsoft.com/office/drawing/2014/main" id="{C3513781-83B5-4379-A0D2-5768206CA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35847" name="图片 7">
                <a:extLst>
                  <a:ext uri="{FF2B5EF4-FFF2-40B4-BE49-F238E27FC236}">
                    <a16:creationId xmlns:a16="http://schemas.microsoft.com/office/drawing/2014/main" id="{A3F258BE-C73B-4612-AE3C-7217BB31F8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8" name="文本框 8">
                <a:extLst>
                  <a:ext uri="{FF2B5EF4-FFF2-40B4-BE49-F238E27FC236}">
                    <a16:creationId xmlns:a16="http://schemas.microsoft.com/office/drawing/2014/main" id="{839E1F11-DF05-41E0-A603-867D740F2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35846" name="文本框 6">
              <a:extLst>
                <a:ext uri="{FF2B5EF4-FFF2-40B4-BE49-F238E27FC236}">
                  <a16:creationId xmlns:a16="http://schemas.microsoft.com/office/drawing/2014/main" id="{30A0FB6F-E391-413A-863A-600F796DF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865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B73E4590-EA49-4A29-BB30-EFE86CCB88B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4175" y="1636713"/>
            <a:ext cx="11317288" cy="4324350"/>
            <a:chOff x="0" y="1192393"/>
            <a:chExt cx="11316739" cy="4324839"/>
          </a:xfrm>
        </p:grpSpPr>
        <p:sp>
          <p:nvSpPr>
            <p:cNvPr id="8" name="iSḷïḍé">
              <a:extLst>
                <a:ext uri="{FF2B5EF4-FFF2-40B4-BE49-F238E27FC236}">
                  <a16:creationId xmlns:a16="http://schemas.microsoft.com/office/drawing/2014/main" id="{0362AB1B-4585-479E-BC91-2AD27FEAD385}"/>
                </a:ext>
              </a:extLst>
            </p:cNvPr>
            <p:cNvSpPr/>
            <p:nvPr/>
          </p:nvSpPr>
          <p:spPr>
            <a:xfrm>
              <a:off x="8148243" y="1844929"/>
              <a:ext cx="3168496" cy="3169008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15" name="iṥ1ïḑè">
              <a:extLst>
                <a:ext uri="{FF2B5EF4-FFF2-40B4-BE49-F238E27FC236}">
                  <a16:creationId xmlns:a16="http://schemas.microsoft.com/office/drawing/2014/main" id="{1F807673-03CD-4FF0-BAD6-6B601700AB18}"/>
                </a:ext>
              </a:extLst>
            </p:cNvPr>
            <p:cNvSpPr/>
            <p:nvPr/>
          </p:nvSpPr>
          <p:spPr>
            <a:xfrm>
              <a:off x="9300712" y="5139364"/>
              <a:ext cx="863558" cy="377868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400" b="1">
                  <a:solidFill>
                    <a:srgbClr val="29334E"/>
                  </a:solidFill>
                </a:rPr>
                <a:t>Text</a:t>
              </a:r>
              <a:endParaRPr lang="zh-CN" altLang="en-US" sz="1400" b="1">
                <a:solidFill>
                  <a:srgbClr val="29334E"/>
                </a:solidFill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10F3706-C701-459E-AFC1-BEB61BF05987}"/>
                </a:ext>
              </a:extLst>
            </p:cNvPr>
            <p:cNvCxnSpPr/>
            <p:nvPr/>
          </p:nvCxnSpPr>
          <p:spPr>
            <a:xfrm>
              <a:off x="0" y="2629242"/>
              <a:ext cx="6846556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5" name="îşḷîḓé">
              <a:extLst>
                <a:ext uri="{FF2B5EF4-FFF2-40B4-BE49-F238E27FC236}">
                  <a16:creationId xmlns:a16="http://schemas.microsoft.com/office/drawing/2014/main" id="{F179D5B5-78E1-41C4-9341-32F8FB088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761" y="1192393"/>
              <a:ext cx="6463986" cy="85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en-US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科技成果转化“</a:t>
              </a:r>
              <a:r>
                <a:rPr lang="en-US" altLang="zh-CN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1234</a:t>
              </a:r>
              <a:r>
                <a:rPr lang="zh-CN" altLang="en-US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”行动</a:t>
              </a:r>
              <a:endParaRPr lang="en-US" altLang="zh-CN" sz="3600" b="1">
                <a:latin typeface="微软雅黑" panose="020B0503020204020204" pitchFamily="34" charset="-122"/>
              </a:endParaRPr>
            </a:p>
          </p:txBody>
        </p:sp>
        <p:sp>
          <p:nvSpPr>
            <p:cNvPr id="36876" name="îṣ1ïďé">
              <a:extLst>
                <a:ext uri="{FF2B5EF4-FFF2-40B4-BE49-F238E27FC236}">
                  <a16:creationId xmlns:a16="http://schemas.microsoft.com/office/drawing/2014/main" id="{54269841-D6A0-4DA4-9779-D50707162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15" y="2991233"/>
              <a:ext cx="5690912" cy="217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zh-CN" sz="2400">
                  <a:latin typeface="微软雅黑" panose="020B0503020204020204" pitchFamily="34" charset="-122"/>
                </a:rPr>
                <a:t>1</a:t>
              </a:r>
              <a:r>
                <a:rPr lang="zh-CN" altLang="en-US" sz="2400">
                  <a:latin typeface="微软雅黑" panose="020B0503020204020204" pitchFamily="34" charset="-122"/>
                </a:rPr>
                <a:t>、成立、引进一类专门机构：</a:t>
              </a:r>
              <a:r>
                <a:rPr lang="zh-CN" altLang="zh-CN" sz="2400">
                  <a:latin typeface="微软雅黑" panose="020B0503020204020204" pitchFamily="34" charset="-122"/>
                </a:rPr>
                <a:t>成立成果转化处、研发公司（团队），引进技术转移转化中介机构等</a:t>
              </a:r>
              <a:r>
                <a:rPr lang="zh-CN" altLang="en-US" sz="2400">
                  <a:latin typeface="微软雅黑" panose="020B0503020204020204" pitchFamily="34" charset="-122"/>
                </a:rPr>
                <a:t>。</a:t>
              </a:r>
              <a:endParaRPr lang="en-US" altLang="zh-CN" sz="2400"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SzPct val="25000"/>
                <a:buFontTx/>
                <a:buNone/>
              </a:pPr>
              <a:endParaRPr lang="en-US" altLang="zh-CN" sz="160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6867" name="组合 20">
            <a:extLst>
              <a:ext uri="{FF2B5EF4-FFF2-40B4-BE49-F238E27FC236}">
                <a16:creationId xmlns:a16="http://schemas.microsoft.com/office/drawing/2014/main" id="{BF30B424-392C-421E-9E31-FDF810938CB8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36868" name="组合 21">
              <a:extLst>
                <a:ext uri="{FF2B5EF4-FFF2-40B4-BE49-F238E27FC236}">
                  <a16:creationId xmlns:a16="http://schemas.microsoft.com/office/drawing/2014/main" id="{A6488982-98C0-4581-83DC-5DCC69B0E6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36870" name="图片 23">
                <a:extLst>
                  <a:ext uri="{FF2B5EF4-FFF2-40B4-BE49-F238E27FC236}">
                    <a16:creationId xmlns:a16="http://schemas.microsoft.com/office/drawing/2014/main" id="{05F1D4F5-2C02-4E2D-A999-5C0832C3B1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71" name="文本框 24">
                <a:extLst>
                  <a:ext uri="{FF2B5EF4-FFF2-40B4-BE49-F238E27FC236}">
                    <a16:creationId xmlns:a16="http://schemas.microsoft.com/office/drawing/2014/main" id="{C2382D07-6B82-47D6-81CA-E2D125715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36869" name="文本框 22">
              <a:extLst>
                <a:ext uri="{FF2B5EF4-FFF2-40B4-BE49-F238E27FC236}">
                  <a16:creationId xmlns:a16="http://schemas.microsoft.com/office/drawing/2014/main" id="{0E91D3A0-E561-41B1-87A3-E9F4204E0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865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DC6EB9A4-CBBC-4AF8-AC28-4C98215ABF5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4175" y="1636713"/>
            <a:ext cx="11317288" cy="4324350"/>
            <a:chOff x="0" y="1192393"/>
            <a:chExt cx="11316739" cy="4324839"/>
          </a:xfrm>
        </p:grpSpPr>
        <p:sp>
          <p:nvSpPr>
            <p:cNvPr id="8" name="iSḷïḍé">
              <a:extLst>
                <a:ext uri="{FF2B5EF4-FFF2-40B4-BE49-F238E27FC236}">
                  <a16:creationId xmlns:a16="http://schemas.microsoft.com/office/drawing/2014/main" id="{D6F67E5B-A38A-4AAD-87E6-35C1475A7039}"/>
                </a:ext>
              </a:extLst>
            </p:cNvPr>
            <p:cNvSpPr/>
            <p:nvPr/>
          </p:nvSpPr>
          <p:spPr>
            <a:xfrm>
              <a:off x="8148243" y="1844929"/>
              <a:ext cx="3168496" cy="3169008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15" name="iṥ1ïḑè">
              <a:extLst>
                <a:ext uri="{FF2B5EF4-FFF2-40B4-BE49-F238E27FC236}">
                  <a16:creationId xmlns:a16="http://schemas.microsoft.com/office/drawing/2014/main" id="{E69A953C-BF75-4E4E-B278-7AA735EEF97B}"/>
                </a:ext>
              </a:extLst>
            </p:cNvPr>
            <p:cNvSpPr/>
            <p:nvPr/>
          </p:nvSpPr>
          <p:spPr>
            <a:xfrm>
              <a:off x="9300712" y="5139364"/>
              <a:ext cx="863558" cy="377868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400" b="1">
                  <a:solidFill>
                    <a:srgbClr val="29334E"/>
                  </a:solidFill>
                </a:rPr>
                <a:t>Text</a:t>
              </a:r>
              <a:endParaRPr lang="zh-CN" altLang="en-US" sz="1400" b="1">
                <a:solidFill>
                  <a:srgbClr val="29334E"/>
                </a:solidFill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502B614-8181-4415-9453-20121D04A01D}"/>
                </a:ext>
              </a:extLst>
            </p:cNvPr>
            <p:cNvCxnSpPr/>
            <p:nvPr/>
          </p:nvCxnSpPr>
          <p:spPr>
            <a:xfrm>
              <a:off x="0" y="2629242"/>
              <a:ext cx="6846556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9" name="îşḷîḓé">
              <a:extLst>
                <a:ext uri="{FF2B5EF4-FFF2-40B4-BE49-F238E27FC236}">
                  <a16:creationId xmlns:a16="http://schemas.microsoft.com/office/drawing/2014/main" id="{ABE511F0-CD94-4F6D-8090-592E31C82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761" y="1192393"/>
              <a:ext cx="6463986" cy="85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en-US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科技成果转化“</a:t>
              </a:r>
              <a:r>
                <a:rPr lang="en-US" altLang="zh-CN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1234</a:t>
              </a:r>
              <a:r>
                <a:rPr lang="zh-CN" altLang="en-US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”行动</a:t>
              </a:r>
              <a:endParaRPr lang="en-US" altLang="zh-CN" sz="3600" b="1">
                <a:latin typeface="微软雅黑" panose="020B0503020204020204" pitchFamily="34" charset="-122"/>
              </a:endParaRPr>
            </a:p>
          </p:txBody>
        </p:sp>
        <p:sp>
          <p:nvSpPr>
            <p:cNvPr id="37900" name="îṣ1ïďé">
              <a:extLst>
                <a:ext uri="{FF2B5EF4-FFF2-40B4-BE49-F238E27FC236}">
                  <a16:creationId xmlns:a16="http://schemas.microsoft.com/office/drawing/2014/main" id="{B2388924-B7D8-45E1-9B6C-5CD458DB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15" y="2991233"/>
              <a:ext cx="5690912" cy="186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zh-CN" sz="2400">
                  <a:latin typeface="微软雅黑" panose="020B0503020204020204" pitchFamily="34" charset="-122"/>
                </a:rPr>
                <a:t>2</a:t>
              </a:r>
              <a:r>
                <a:rPr lang="zh-CN" altLang="zh-CN" sz="2400">
                  <a:latin typeface="微软雅黑" panose="020B0503020204020204" pitchFamily="34" charset="-122"/>
                </a:rPr>
                <a:t>、制定、完善两个实施办法：成果转化实施办法、横向项目实施细则</a:t>
              </a:r>
              <a:endParaRPr lang="en-US" altLang="zh-CN" sz="240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7891" name="组合 20">
            <a:extLst>
              <a:ext uri="{FF2B5EF4-FFF2-40B4-BE49-F238E27FC236}">
                <a16:creationId xmlns:a16="http://schemas.microsoft.com/office/drawing/2014/main" id="{09C7BB26-284F-4F4A-BFFB-7F35911BF085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37892" name="组合 21">
              <a:extLst>
                <a:ext uri="{FF2B5EF4-FFF2-40B4-BE49-F238E27FC236}">
                  <a16:creationId xmlns:a16="http://schemas.microsoft.com/office/drawing/2014/main" id="{9D615FB4-0018-4C17-A771-CD8C7CABF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37894" name="图片 23">
                <a:extLst>
                  <a:ext uri="{FF2B5EF4-FFF2-40B4-BE49-F238E27FC236}">
                    <a16:creationId xmlns:a16="http://schemas.microsoft.com/office/drawing/2014/main" id="{29F04481-A020-4127-BF91-4A896E10A9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895" name="文本框 24">
                <a:extLst>
                  <a:ext uri="{FF2B5EF4-FFF2-40B4-BE49-F238E27FC236}">
                    <a16:creationId xmlns:a16="http://schemas.microsoft.com/office/drawing/2014/main" id="{0ACB167F-0ECD-4324-A625-1C02B01D7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37893" name="文本框 22">
              <a:extLst>
                <a:ext uri="{FF2B5EF4-FFF2-40B4-BE49-F238E27FC236}">
                  <a16:creationId xmlns:a16="http://schemas.microsoft.com/office/drawing/2014/main" id="{D3CF01A7-FC2A-4A15-8330-FA42F843B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865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E6C25E5C-1869-4885-95B3-F7594AF452F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4175" y="1636713"/>
            <a:ext cx="11317288" cy="4324350"/>
            <a:chOff x="0" y="1192393"/>
            <a:chExt cx="11316739" cy="4324839"/>
          </a:xfrm>
        </p:grpSpPr>
        <p:sp>
          <p:nvSpPr>
            <p:cNvPr id="8" name="iSḷïḍé">
              <a:extLst>
                <a:ext uri="{FF2B5EF4-FFF2-40B4-BE49-F238E27FC236}">
                  <a16:creationId xmlns:a16="http://schemas.microsoft.com/office/drawing/2014/main" id="{C39D861B-40EC-4151-894D-44B3B35B4829}"/>
                </a:ext>
              </a:extLst>
            </p:cNvPr>
            <p:cNvSpPr/>
            <p:nvPr/>
          </p:nvSpPr>
          <p:spPr>
            <a:xfrm>
              <a:off x="8148243" y="1844929"/>
              <a:ext cx="3168496" cy="3169008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15" name="iṥ1ïḑè">
              <a:extLst>
                <a:ext uri="{FF2B5EF4-FFF2-40B4-BE49-F238E27FC236}">
                  <a16:creationId xmlns:a16="http://schemas.microsoft.com/office/drawing/2014/main" id="{4AAD57E5-52BA-469B-AD77-A2064CD57AC7}"/>
                </a:ext>
              </a:extLst>
            </p:cNvPr>
            <p:cNvSpPr/>
            <p:nvPr/>
          </p:nvSpPr>
          <p:spPr>
            <a:xfrm>
              <a:off x="9300712" y="5139364"/>
              <a:ext cx="863558" cy="377868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400" b="1">
                  <a:solidFill>
                    <a:srgbClr val="29334E"/>
                  </a:solidFill>
                </a:rPr>
                <a:t>Text</a:t>
              </a:r>
              <a:endParaRPr lang="zh-CN" altLang="en-US" sz="1400" b="1">
                <a:solidFill>
                  <a:srgbClr val="29334E"/>
                </a:solidFill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98E14D1-9775-4F63-83F8-A5E063A5AFE0}"/>
                </a:ext>
              </a:extLst>
            </p:cNvPr>
            <p:cNvCxnSpPr/>
            <p:nvPr/>
          </p:nvCxnSpPr>
          <p:spPr>
            <a:xfrm>
              <a:off x="0" y="2629242"/>
              <a:ext cx="6846556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3" name="îşḷîḓé">
              <a:extLst>
                <a:ext uri="{FF2B5EF4-FFF2-40B4-BE49-F238E27FC236}">
                  <a16:creationId xmlns:a16="http://schemas.microsoft.com/office/drawing/2014/main" id="{14A6FADA-D1C1-45E6-9C11-1B412A7B0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761" y="1192393"/>
              <a:ext cx="6463986" cy="85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en-US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科技成果转化“</a:t>
              </a:r>
              <a:r>
                <a:rPr lang="en-US" altLang="zh-CN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1234</a:t>
              </a:r>
              <a:r>
                <a:rPr lang="zh-CN" altLang="en-US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”行动</a:t>
              </a:r>
              <a:endParaRPr lang="en-US" altLang="zh-CN" sz="3600" b="1">
                <a:latin typeface="微软雅黑" panose="020B0503020204020204" pitchFamily="34" charset="-122"/>
              </a:endParaRPr>
            </a:p>
          </p:txBody>
        </p:sp>
        <p:sp>
          <p:nvSpPr>
            <p:cNvPr id="38924" name="îṣ1ïďé">
              <a:extLst>
                <a:ext uri="{FF2B5EF4-FFF2-40B4-BE49-F238E27FC236}">
                  <a16:creationId xmlns:a16="http://schemas.microsoft.com/office/drawing/2014/main" id="{AD121642-DFF6-4F3B-B696-ECFDFFDD4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69" y="2956304"/>
              <a:ext cx="7679952" cy="2554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zh-CN" sz="2400">
                  <a:latin typeface="微软雅黑" panose="020B0503020204020204" pitchFamily="34" charset="-122"/>
                </a:rPr>
                <a:t>3</a:t>
              </a:r>
              <a:r>
                <a:rPr lang="zh-CN" altLang="zh-CN" sz="2400">
                  <a:latin typeface="微软雅黑" panose="020B0503020204020204" pitchFamily="34" charset="-122"/>
                </a:rPr>
                <a:t>、强化三个工作转变：</a:t>
              </a:r>
            </a:p>
            <a:p>
              <a:pPr eaLnBrk="1" hangingPunct="1">
                <a:lnSpc>
                  <a:spcPct val="16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zh-CN" sz="2400">
                  <a:latin typeface="微软雅黑" panose="020B0503020204020204" pitchFamily="34" charset="-122"/>
                </a:rPr>
                <a:t>第一，学院的转变：既要重视纵向，也要重视横向项目</a:t>
              </a:r>
            </a:p>
            <a:p>
              <a:pPr eaLnBrk="1" hangingPunct="1">
                <a:lnSpc>
                  <a:spcPct val="16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zh-CN" sz="2400">
                  <a:latin typeface="微软雅黑" panose="020B0503020204020204" pitchFamily="34" charset="-122"/>
                </a:rPr>
                <a:t>第二</a:t>
              </a:r>
              <a:r>
                <a:rPr lang="zh-CN" altLang="en-US" sz="2400">
                  <a:latin typeface="微软雅黑" panose="020B0503020204020204" pitchFamily="34" charset="-122"/>
                </a:rPr>
                <a:t>，</a:t>
              </a:r>
              <a:r>
                <a:rPr lang="zh-CN" altLang="zh-CN" sz="2400">
                  <a:latin typeface="微软雅黑" panose="020B0503020204020204" pitchFamily="34" charset="-122"/>
                </a:rPr>
                <a:t>教师的转变：既要会科研，也要会推广</a:t>
              </a:r>
            </a:p>
            <a:p>
              <a:pPr eaLnBrk="1" hangingPunct="1">
                <a:lnSpc>
                  <a:spcPct val="16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zh-CN" sz="2400">
                  <a:latin typeface="微软雅黑" panose="020B0503020204020204" pitchFamily="34" charset="-122"/>
                </a:rPr>
                <a:t>第三</a:t>
              </a:r>
              <a:r>
                <a:rPr lang="zh-CN" altLang="en-US" sz="2400">
                  <a:latin typeface="微软雅黑" panose="020B0503020204020204" pitchFamily="34" charset="-122"/>
                </a:rPr>
                <a:t>，</a:t>
              </a:r>
              <a:r>
                <a:rPr lang="zh-CN" altLang="zh-CN" sz="2400">
                  <a:latin typeface="微软雅黑" panose="020B0503020204020204" pitchFamily="34" charset="-122"/>
                </a:rPr>
                <a:t>区域的转变：既要抓好武汉，也要面向全省乃至全国的小微企业</a:t>
              </a:r>
            </a:p>
          </p:txBody>
        </p:sp>
      </p:grpSp>
      <p:grpSp>
        <p:nvGrpSpPr>
          <p:cNvPr id="38915" name="组合 20">
            <a:extLst>
              <a:ext uri="{FF2B5EF4-FFF2-40B4-BE49-F238E27FC236}">
                <a16:creationId xmlns:a16="http://schemas.microsoft.com/office/drawing/2014/main" id="{A39C982A-DFA9-4C94-AD00-F00921D2EA31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38916" name="组合 21">
              <a:extLst>
                <a:ext uri="{FF2B5EF4-FFF2-40B4-BE49-F238E27FC236}">
                  <a16:creationId xmlns:a16="http://schemas.microsoft.com/office/drawing/2014/main" id="{7182288D-B90C-461E-802F-DEBD76070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38918" name="图片 23">
                <a:extLst>
                  <a:ext uri="{FF2B5EF4-FFF2-40B4-BE49-F238E27FC236}">
                    <a16:creationId xmlns:a16="http://schemas.microsoft.com/office/drawing/2014/main" id="{33D903F3-94D9-4C21-A136-D01EE65C38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19" name="文本框 24">
                <a:extLst>
                  <a:ext uri="{FF2B5EF4-FFF2-40B4-BE49-F238E27FC236}">
                    <a16:creationId xmlns:a16="http://schemas.microsoft.com/office/drawing/2014/main" id="{D4607D13-2048-4890-9964-4555B9B757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38917" name="文本框 22">
              <a:extLst>
                <a:ext uri="{FF2B5EF4-FFF2-40B4-BE49-F238E27FC236}">
                  <a16:creationId xmlns:a16="http://schemas.microsoft.com/office/drawing/2014/main" id="{59BEA984-EF59-498E-A361-8410C8001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9">
            <a:extLst>
              <a:ext uri="{FF2B5EF4-FFF2-40B4-BE49-F238E27FC236}">
                <a16:creationId xmlns:a16="http://schemas.microsoft.com/office/drawing/2014/main" id="{69870E7F-DED7-4BB7-BE2A-ACA7547D8CCB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363538"/>
            <a:ext cx="10828337" cy="5948362"/>
            <a:chOff x="602172" y="363668"/>
            <a:chExt cx="10827828" cy="5947783"/>
          </a:xfrm>
        </p:grpSpPr>
        <p:grpSp>
          <p:nvGrpSpPr>
            <p:cNvPr id="5124" name="组合 5">
              <a:extLst>
                <a:ext uri="{FF2B5EF4-FFF2-40B4-BE49-F238E27FC236}">
                  <a16:creationId xmlns:a16="http://schemas.microsoft.com/office/drawing/2014/main" id="{55EA899D-E97A-4FD7-90BB-D47BAF99F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1600" y="1148252"/>
              <a:ext cx="4978400" cy="3853924"/>
              <a:chOff x="6299200" y="1125232"/>
              <a:chExt cx="4978400" cy="3853924"/>
            </a:xfrm>
          </p:grpSpPr>
          <p:grpSp>
            <p:nvGrpSpPr>
              <p:cNvPr id="7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    <a:extLst>
                  <a:ext uri="{FF2B5EF4-FFF2-40B4-BE49-F238E27FC236}">
                    <a16:creationId xmlns:a16="http://schemas.microsoft.com/office/drawing/2014/main" id="{02A99CA3-B25A-496A-9BD5-DE0F3CAAE379}"/>
                  </a:ext>
                </a:extLst>
              </p:cNvPr>
              <p:cNvGrpSpPr/>
              <p:nvPr/>
            </p:nvGrpSpPr>
            <p:grpSpPr>
              <a:xfrm flipH="1" flipV="1">
                <a:off x="10725204" y="1125232"/>
                <a:ext cx="552396" cy="498797"/>
                <a:chOff x="5934075" y="857250"/>
                <a:chExt cx="801688" cy="723900"/>
              </a:xfrm>
              <a:solidFill>
                <a:schemeClr val="accent3"/>
              </a:solidFill>
            </p:grpSpPr>
            <p:sp>
              <p:nvSpPr>
                <p:cNvPr id="11" name="Freeform 5">
                  <a:extLst>
                    <a:ext uri="{FF2B5EF4-FFF2-40B4-BE49-F238E27FC236}">
                      <a16:creationId xmlns:a16="http://schemas.microsoft.com/office/drawing/2014/main" id="{CE841147-2140-4951-9AF6-C70C54CDCC69}"/>
                    </a:ext>
                  </a:extLst>
                </p:cNvPr>
                <p:cNvSpPr/>
                <p:nvPr/>
              </p:nvSpPr>
              <p:spPr bwMode="auto">
                <a:xfrm>
                  <a:off x="5934075" y="857250"/>
                  <a:ext cx="322263" cy="723900"/>
                </a:xfrm>
                <a:custGeom>
                  <a:avLst/>
                  <a:gdLst>
                    <a:gd name="T0" fmla="*/ 1 w 198"/>
                    <a:gd name="T1" fmla="*/ 444 h 444"/>
                    <a:gd name="T2" fmla="*/ 1 w 198"/>
                    <a:gd name="T3" fmla="*/ 232 h 444"/>
                    <a:gd name="T4" fmla="*/ 14 w 198"/>
                    <a:gd name="T5" fmla="*/ 146 h 444"/>
                    <a:gd name="T6" fmla="*/ 55 w 198"/>
                    <a:gd name="T7" fmla="*/ 76 h 444"/>
                    <a:gd name="T8" fmla="*/ 118 w 198"/>
                    <a:gd name="T9" fmla="*/ 25 h 444"/>
                    <a:gd name="T10" fmla="*/ 198 w 198"/>
                    <a:gd name="T11" fmla="*/ 0 h 444"/>
                    <a:gd name="T12" fmla="*/ 198 w 198"/>
                    <a:gd name="T13" fmla="*/ 91 h 444"/>
                    <a:gd name="T14" fmla="*/ 126 w 198"/>
                    <a:gd name="T15" fmla="*/ 144 h 444"/>
                    <a:gd name="T16" fmla="*/ 106 w 198"/>
                    <a:gd name="T17" fmla="*/ 231 h 444"/>
                    <a:gd name="T18" fmla="*/ 198 w 198"/>
                    <a:gd name="T19" fmla="*/ 231 h 444"/>
                    <a:gd name="T20" fmla="*/ 198 w 198"/>
                    <a:gd name="T21" fmla="*/ 444 h 444"/>
                    <a:gd name="T22" fmla="*/ 1 w 198"/>
                    <a:gd name="T23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8" h="444">
                      <a:moveTo>
                        <a:pt x="1" y="444"/>
                      </a:moveTo>
                      <a:cubicBezTo>
                        <a:pt x="1" y="232"/>
                        <a:pt x="1" y="232"/>
                        <a:pt x="1" y="232"/>
                      </a:cubicBezTo>
                      <a:cubicBezTo>
                        <a:pt x="0" y="202"/>
                        <a:pt x="5" y="173"/>
                        <a:pt x="14" y="146"/>
                      </a:cubicBezTo>
                      <a:cubicBezTo>
                        <a:pt x="24" y="120"/>
                        <a:pt x="38" y="96"/>
                        <a:pt x="55" y="76"/>
                      </a:cubicBezTo>
                      <a:cubicBezTo>
                        <a:pt x="73" y="55"/>
                        <a:pt x="94" y="39"/>
                        <a:pt x="118" y="25"/>
                      </a:cubicBezTo>
                      <a:cubicBezTo>
                        <a:pt x="143" y="12"/>
                        <a:pt x="169" y="3"/>
                        <a:pt x="198" y="0"/>
                      </a:cubicBezTo>
                      <a:cubicBezTo>
                        <a:pt x="198" y="91"/>
                        <a:pt x="198" y="91"/>
                        <a:pt x="198" y="91"/>
                      </a:cubicBezTo>
                      <a:cubicBezTo>
                        <a:pt x="163" y="103"/>
                        <a:pt x="139" y="121"/>
                        <a:pt x="126" y="144"/>
                      </a:cubicBezTo>
                      <a:cubicBezTo>
                        <a:pt x="113" y="168"/>
                        <a:pt x="106" y="197"/>
                        <a:pt x="106" y="231"/>
                      </a:cubicBezTo>
                      <a:cubicBezTo>
                        <a:pt x="198" y="231"/>
                        <a:pt x="198" y="231"/>
                        <a:pt x="198" y="231"/>
                      </a:cubicBezTo>
                      <a:cubicBezTo>
                        <a:pt x="198" y="444"/>
                        <a:pt x="198" y="444"/>
                        <a:pt x="198" y="444"/>
                      </a:cubicBezTo>
                      <a:cubicBezTo>
                        <a:pt x="1" y="444"/>
                        <a:pt x="1" y="444"/>
                        <a:pt x="1" y="4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6B991582-8DBE-447A-9367-AD08CEF3A618}"/>
                    </a:ext>
                  </a:extLst>
                </p:cNvPr>
                <p:cNvSpPr/>
                <p:nvPr/>
              </p:nvSpPr>
              <p:spPr bwMode="auto">
                <a:xfrm>
                  <a:off x="6413500" y="857250"/>
                  <a:ext cx="322263" cy="723900"/>
                </a:xfrm>
                <a:custGeom>
                  <a:avLst/>
                  <a:gdLst>
                    <a:gd name="T0" fmla="*/ 1 w 198"/>
                    <a:gd name="T1" fmla="*/ 444 h 444"/>
                    <a:gd name="T2" fmla="*/ 1 w 198"/>
                    <a:gd name="T3" fmla="*/ 232 h 444"/>
                    <a:gd name="T4" fmla="*/ 14 w 198"/>
                    <a:gd name="T5" fmla="*/ 146 h 444"/>
                    <a:gd name="T6" fmla="*/ 55 w 198"/>
                    <a:gd name="T7" fmla="*/ 76 h 444"/>
                    <a:gd name="T8" fmla="*/ 118 w 198"/>
                    <a:gd name="T9" fmla="*/ 25 h 444"/>
                    <a:gd name="T10" fmla="*/ 198 w 198"/>
                    <a:gd name="T11" fmla="*/ 0 h 444"/>
                    <a:gd name="T12" fmla="*/ 198 w 198"/>
                    <a:gd name="T13" fmla="*/ 91 h 444"/>
                    <a:gd name="T14" fmla="*/ 126 w 198"/>
                    <a:gd name="T15" fmla="*/ 144 h 444"/>
                    <a:gd name="T16" fmla="*/ 107 w 198"/>
                    <a:gd name="T17" fmla="*/ 231 h 444"/>
                    <a:gd name="T18" fmla="*/ 198 w 198"/>
                    <a:gd name="T19" fmla="*/ 231 h 444"/>
                    <a:gd name="T20" fmla="*/ 198 w 198"/>
                    <a:gd name="T21" fmla="*/ 444 h 444"/>
                    <a:gd name="T22" fmla="*/ 1 w 198"/>
                    <a:gd name="T23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8" h="444">
                      <a:moveTo>
                        <a:pt x="1" y="444"/>
                      </a:moveTo>
                      <a:cubicBezTo>
                        <a:pt x="1" y="232"/>
                        <a:pt x="1" y="232"/>
                        <a:pt x="1" y="232"/>
                      </a:cubicBezTo>
                      <a:cubicBezTo>
                        <a:pt x="0" y="202"/>
                        <a:pt x="5" y="173"/>
                        <a:pt x="14" y="146"/>
                      </a:cubicBezTo>
                      <a:cubicBezTo>
                        <a:pt x="24" y="120"/>
                        <a:pt x="38" y="96"/>
                        <a:pt x="55" y="76"/>
                      </a:cubicBezTo>
                      <a:cubicBezTo>
                        <a:pt x="73" y="55"/>
                        <a:pt x="94" y="39"/>
                        <a:pt x="118" y="25"/>
                      </a:cubicBezTo>
                      <a:cubicBezTo>
                        <a:pt x="143" y="12"/>
                        <a:pt x="169" y="3"/>
                        <a:pt x="198" y="0"/>
                      </a:cubicBezTo>
                      <a:cubicBezTo>
                        <a:pt x="198" y="91"/>
                        <a:pt x="198" y="91"/>
                        <a:pt x="198" y="91"/>
                      </a:cubicBezTo>
                      <a:cubicBezTo>
                        <a:pt x="163" y="103"/>
                        <a:pt x="139" y="121"/>
                        <a:pt x="126" y="144"/>
                      </a:cubicBezTo>
                      <a:cubicBezTo>
                        <a:pt x="113" y="168"/>
                        <a:pt x="107" y="197"/>
                        <a:pt x="107" y="231"/>
                      </a:cubicBezTo>
                      <a:cubicBezTo>
                        <a:pt x="198" y="231"/>
                        <a:pt x="198" y="231"/>
                        <a:pt x="198" y="231"/>
                      </a:cubicBezTo>
                      <a:cubicBezTo>
                        <a:pt x="198" y="444"/>
                        <a:pt x="198" y="444"/>
                        <a:pt x="198" y="444"/>
                      </a:cubicBezTo>
                      <a:cubicBezTo>
                        <a:pt x="1" y="444"/>
                        <a:pt x="1" y="444"/>
                        <a:pt x="1" y="4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Line 7">
                  <a:extLst>
                    <a:ext uri="{FF2B5EF4-FFF2-40B4-BE49-F238E27FC236}">
                      <a16:creationId xmlns:a16="http://schemas.microsoft.com/office/drawing/2014/main" id="{4D9CF778-61C8-46BE-9DF9-0D6DA7435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5088" y="1581150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Line 8">
                  <a:extLst>
                    <a:ext uri="{FF2B5EF4-FFF2-40B4-BE49-F238E27FC236}">
                      <a16:creationId xmlns:a16="http://schemas.microsoft.com/office/drawing/2014/main" id="{7F56D7A4-A53B-4F71-8A59-DEF81AF48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5088" y="1581150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129" name="文本框 7">
                <a:extLst>
                  <a:ext uri="{FF2B5EF4-FFF2-40B4-BE49-F238E27FC236}">
                    <a16:creationId xmlns:a16="http://schemas.microsoft.com/office/drawing/2014/main" id="{FF1BE07A-DA54-477A-A806-55E74EFBC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9434" y="2180381"/>
                <a:ext cx="4978166" cy="830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 b="1" i="1">
                    <a:solidFill>
                      <a:srgbClr val="E1F8FC"/>
                    </a:solidFill>
                    <a:sym typeface="+mn-lt"/>
                  </a:rPr>
                  <a:t>CHAPTER 01</a:t>
                </a:r>
                <a:endParaRPr lang="zh-CN" altLang="en-US" sz="4800" b="1" i="1">
                  <a:solidFill>
                    <a:srgbClr val="E1F8FC"/>
                  </a:solidFill>
                  <a:sym typeface="+mn-lt"/>
                </a:endParaRPr>
              </a:p>
            </p:txBody>
          </p:sp>
          <p:sp>
            <p:nvSpPr>
              <p:cNvPr id="5130" name="文本框 8">
                <a:extLst>
                  <a:ext uri="{FF2B5EF4-FFF2-40B4-BE49-F238E27FC236}">
                    <a16:creationId xmlns:a16="http://schemas.microsoft.com/office/drawing/2014/main" id="{A761DEFB-FB1A-4DAB-AB21-A0F8A9E6C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815" y="3408987"/>
                <a:ext cx="4571785" cy="1569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800" b="1" i="1">
                    <a:solidFill>
                      <a:srgbClr val="E1F8FC"/>
                    </a:solidFill>
                  </a:rPr>
                  <a:t>建设回顾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4800" b="1" i="1">
                  <a:solidFill>
                    <a:srgbClr val="E1F8FC"/>
                  </a:solidFill>
                  <a:sym typeface="+mn-lt"/>
                </a:endParaRPr>
              </a:p>
            </p:txBody>
          </p:sp>
        </p:grpSp>
        <p:grpSp>
          <p:nvGrpSpPr>
            <p:cNvPr id="5125" name="组合 16">
              <a:extLst>
                <a:ext uri="{FF2B5EF4-FFF2-40B4-BE49-F238E27FC236}">
                  <a16:creationId xmlns:a16="http://schemas.microsoft.com/office/drawing/2014/main" id="{88EA2E21-A991-43B5-A60C-E1CB2201FCC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02172" y="363668"/>
              <a:ext cx="6067868" cy="5947783"/>
              <a:chOff x="5059258" y="-219361"/>
              <a:chExt cx="6996463" cy="6858000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A64D781C-9C19-4F6D-BAC8-C79DB0C38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59258" y="-219361"/>
                <a:ext cx="6996463" cy="6858000"/>
              </a:xfrm>
              <a:prstGeom prst="rect">
                <a:avLst/>
              </a:prstGeom>
            </p:spPr>
          </p:pic>
          <p:pic>
            <p:nvPicPr>
              <p:cNvPr id="5127" name="图片 18">
                <a:extLst>
                  <a:ext uri="{FF2B5EF4-FFF2-40B4-BE49-F238E27FC236}">
                    <a16:creationId xmlns:a16="http://schemas.microsoft.com/office/drawing/2014/main" id="{9AB7B921-97CE-4A0F-9248-7E7B7ECA1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>
                <a:off x="6336146" y="1052948"/>
                <a:ext cx="4442689" cy="431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3" name="文本框 1">
            <a:extLst>
              <a:ext uri="{FF2B5EF4-FFF2-40B4-BE49-F238E27FC236}">
                <a16:creationId xmlns:a16="http://schemas.microsoft.com/office/drawing/2014/main" id="{0FEAD288-98EE-4692-AAB9-9724AE7F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664075"/>
            <a:ext cx="3603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600">
                <a:solidFill>
                  <a:srgbClr val="E1F8FC"/>
                </a:solidFill>
              </a:rPr>
              <a:t>“十三五”期间的科研工作</a:t>
            </a:r>
            <a:endParaRPr lang="zh-CN" altLang="en-US" sz="1600">
              <a:solidFill>
                <a:srgbClr val="E1F8FC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865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C64708BA-04CD-444A-AD87-69A8E4B85BA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4175" y="1624013"/>
            <a:ext cx="11317288" cy="4405312"/>
            <a:chOff x="0" y="1179600"/>
            <a:chExt cx="11316739" cy="4405281"/>
          </a:xfrm>
        </p:grpSpPr>
        <p:sp>
          <p:nvSpPr>
            <p:cNvPr id="8" name="iSḷïḍé">
              <a:extLst>
                <a:ext uri="{FF2B5EF4-FFF2-40B4-BE49-F238E27FC236}">
                  <a16:creationId xmlns:a16="http://schemas.microsoft.com/office/drawing/2014/main" id="{0D2513B9-D771-464C-900C-1B070467E50F}"/>
                </a:ext>
              </a:extLst>
            </p:cNvPr>
            <p:cNvSpPr/>
            <p:nvPr/>
          </p:nvSpPr>
          <p:spPr>
            <a:xfrm>
              <a:off x="8148243" y="1844757"/>
              <a:ext cx="3168496" cy="3168628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29334E"/>
                </a:solidFill>
              </a:endParaRPr>
            </a:p>
          </p:txBody>
        </p:sp>
        <p:sp>
          <p:nvSpPr>
            <p:cNvPr id="15" name="iṥ1ïḑè">
              <a:extLst>
                <a:ext uri="{FF2B5EF4-FFF2-40B4-BE49-F238E27FC236}">
                  <a16:creationId xmlns:a16="http://schemas.microsoft.com/office/drawing/2014/main" id="{9DD26531-1CEC-4E3C-89F4-E4DD21DE0F7E}"/>
                </a:ext>
              </a:extLst>
            </p:cNvPr>
            <p:cNvSpPr/>
            <p:nvPr/>
          </p:nvSpPr>
          <p:spPr>
            <a:xfrm>
              <a:off x="9300712" y="5138797"/>
              <a:ext cx="863558" cy="377822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400" b="1">
                  <a:solidFill>
                    <a:srgbClr val="29334E"/>
                  </a:solidFill>
                </a:rPr>
                <a:t>Text</a:t>
              </a:r>
              <a:endParaRPr lang="zh-CN" altLang="en-US" sz="1400" b="1">
                <a:solidFill>
                  <a:srgbClr val="29334E"/>
                </a:solidFill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9E6398D-F105-4FA4-BEE3-79AE67626F65}"/>
                </a:ext>
              </a:extLst>
            </p:cNvPr>
            <p:cNvCxnSpPr/>
            <p:nvPr/>
          </p:nvCxnSpPr>
          <p:spPr>
            <a:xfrm>
              <a:off x="0" y="2628977"/>
              <a:ext cx="6846556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47" name="îşḷîḓé">
              <a:extLst>
                <a:ext uri="{FF2B5EF4-FFF2-40B4-BE49-F238E27FC236}">
                  <a16:creationId xmlns:a16="http://schemas.microsoft.com/office/drawing/2014/main" id="{1E2740E0-FC45-4268-BD79-C60663374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474" y="1179600"/>
              <a:ext cx="6465573" cy="85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en-US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科技成果转化“</a:t>
              </a:r>
              <a:r>
                <a:rPr lang="en-US" altLang="zh-CN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1234</a:t>
              </a:r>
              <a:r>
                <a:rPr lang="zh-CN" altLang="en-US" sz="3600">
                  <a:latin typeface="微软雅黑" panose="020B0503020204020204" pitchFamily="34" charset="-122"/>
                  <a:cs typeface="Times New Roman" panose="02020603050405020304" pitchFamily="18" charset="0"/>
                </a:rPr>
                <a:t>”行动</a:t>
              </a:r>
              <a:endParaRPr lang="en-US" altLang="zh-CN" sz="3600" b="1">
                <a:latin typeface="微软雅黑" panose="020B0503020204020204" pitchFamily="34" charset="-122"/>
              </a:endParaRPr>
            </a:p>
          </p:txBody>
        </p:sp>
        <p:sp>
          <p:nvSpPr>
            <p:cNvPr id="39948" name="îṣ1ïďé">
              <a:extLst>
                <a:ext uri="{FF2B5EF4-FFF2-40B4-BE49-F238E27FC236}">
                  <a16:creationId xmlns:a16="http://schemas.microsoft.com/office/drawing/2014/main" id="{C0429EF2-0F8C-46C8-BA2B-21E1460B6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551" y="2654377"/>
              <a:ext cx="7301291" cy="293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latin typeface="微软雅黑" panose="020B0503020204020204" pitchFamily="34" charset="-122"/>
                </a:rPr>
                <a:t>4</a:t>
              </a:r>
              <a:r>
                <a:rPr lang="zh-CN" altLang="zh-CN" sz="2400">
                  <a:latin typeface="微软雅黑" panose="020B0503020204020204" pitchFamily="34" charset="-122"/>
                </a:rPr>
                <a:t>、采取四项主要措施：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latin typeface="微软雅黑" panose="020B0503020204020204" pitchFamily="34" charset="-122"/>
                </a:rPr>
                <a:t>第一</a:t>
              </a:r>
              <a:r>
                <a:rPr lang="zh-CN" altLang="en-US" sz="2400">
                  <a:latin typeface="微软雅黑" panose="020B0503020204020204" pitchFamily="34" charset="-122"/>
                </a:rPr>
                <a:t>，</a:t>
              </a:r>
              <a:r>
                <a:rPr lang="zh-CN" altLang="zh-CN" sz="2400">
                  <a:latin typeface="微软雅黑" panose="020B0503020204020204" pitchFamily="34" charset="-122"/>
                </a:rPr>
                <a:t>进一步完善横向</a:t>
              </a:r>
              <a:r>
                <a:rPr lang="zh-CN" altLang="en-US" sz="2400">
                  <a:latin typeface="微软雅黑" panose="020B0503020204020204" pitchFamily="34" charset="-122"/>
                </a:rPr>
                <a:t>激励</a:t>
              </a:r>
              <a:r>
                <a:rPr lang="zh-CN" altLang="zh-CN" sz="2400">
                  <a:latin typeface="微软雅黑" panose="020B0503020204020204" pitchFamily="34" charset="-122"/>
                </a:rPr>
                <a:t>政策。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latin typeface="微软雅黑" panose="020B0503020204020204" pitchFamily="34" charset="-122"/>
                </a:rPr>
                <a:t>第二</a:t>
              </a:r>
              <a:r>
                <a:rPr lang="zh-CN" altLang="en-US" sz="2400">
                  <a:latin typeface="微软雅黑" panose="020B0503020204020204" pitchFamily="34" charset="-122"/>
                </a:rPr>
                <a:t>，</a:t>
              </a:r>
              <a:r>
                <a:rPr lang="zh-CN" altLang="zh-CN" sz="2400">
                  <a:latin typeface="微软雅黑" panose="020B0503020204020204" pitchFamily="34" charset="-122"/>
                </a:rPr>
                <a:t>完善教师考评机制。</a:t>
              </a:r>
              <a:endParaRPr lang="en-US" altLang="zh-CN" sz="2400"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latin typeface="微软雅黑" panose="020B0503020204020204" pitchFamily="34" charset="-122"/>
                </a:rPr>
                <a:t>第三</a:t>
              </a:r>
              <a:r>
                <a:rPr lang="zh-CN" altLang="en-US" sz="2400">
                  <a:latin typeface="微软雅黑" panose="020B0503020204020204" pitchFamily="34" charset="-122"/>
                </a:rPr>
                <a:t>，</a:t>
              </a:r>
              <a:r>
                <a:rPr lang="zh-CN" altLang="zh-CN" sz="2400">
                  <a:latin typeface="微软雅黑" panose="020B0503020204020204" pitchFamily="34" charset="-122"/>
                </a:rPr>
                <a:t>组织成果遴选，建立成果库。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latin typeface="微软雅黑" panose="020B0503020204020204" pitchFamily="34" charset="-122"/>
                </a:rPr>
                <a:t>第四</a:t>
              </a:r>
              <a:r>
                <a:rPr lang="zh-CN" altLang="en-US" sz="2400">
                  <a:latin typeface="微软雅黑" panose="020B0503020204020204" pitchFamily="34" charset="-122"/>
                </a:rPr>
                <a:t>，</a:t>
              </a:r>
              <a:r>
                <a:rPr lang="zh-CN" altLang="zh-CN" sz="2400">
                  <a:latin typeface="微软雅黑" panose="020B0503020204020204" pitchFamily="34" charset="-122"/>
                </a:rPr>
                <a:t>与企业</a:t>
              </a:r>
              <a:r>
                <a:rPr lang="zh-CN" altLang="en-US" sz="2400">
                  <a:latin typeface="微软雅黑" panose="020B0503020204020204" pitchFamily="34" charset="-122"/>
                </a:rPr>
                <a:t>、地方</a:t>
              </a:r>
              <a:r>
                <a:rPr lang="zh-CN" altLang="zh-CN" sz="2400">
                  <a:latin typeface="微软雅黑" panose="020B0503020204020204" pitchFamily="34" charset="-122"/>
                </a:rPr>
                <a:t>对接</a:t>
              </a:r>
              <a:r>
                <a:rPr lang="zh-CN" altLang="en-US" sz="2400">
                  <a:latin typeface="微软雅黑" panose="020B0503020204020204" pitchFamily="34" charset="-122"/>
                </a:rPr>
                <a:t>，</a:t>
              </a:r>
              <a:r>
                <a:rPr lang="zh-CN" altLang="zh-CN" sz="2400">
                  <a:latin typeface="微软雅黑" panose="020B0503020204020204" pitchFamily="34" charset="-122"/>
                </a:rPr>
                <a:t>加大横向项目宣传与</a:t>
              </a:r>
              <a:r>
                <a:rPr lang="zh-CN" altLang="en-US" sz="2400">
                  <a:latin typeface="微软雅黑" panose="020B0503020204020204" pitchFamily="34" charset="-122"/>
                </a:rPr>
                <a:t>推介</a:t>
              </a:r>
              <a:r>
                <a:rPr lang="zh-CN" altLang="zh-CN" sz="2400">
                  <a:latin typeface="微软雅黑" panose="020B0503020204020204" pitchFamily="34" charset="-122"/>
                </a:rPr>
                <a:t>。</a:t>
              </a:r>
              <a:endParaRPr lang="en-US" altLang="zh-CN" sz="240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939" name="组合 20">
            <a:extLst>
              <a:ext uri="{FF2B5EF4-FFF2-40B4-BE49-F238E27FC236}">
                <a16:creationId xmlns:a16="http://schemas.microsoft.com/office/drawing/2014/main" id="{ED3BB20F-763A-483C-A383-415A795410AC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39940" name="组合 21">
              <a:extLst>
                <a:ext uri="{FF2B5EF4-FFF2-40B4-BE49-F238E27FC236}">
                  <a16:creationId xmlns:a16="http://schemas.microsoft.com/office/drawing/2014/main" id="{E2A72D8B-1549-4EBE-9114-C2913DAB7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39942" name="图片 23">
                <a:extLst>
                  <a:ext uri="{FF2B5EF4-FFF2-40B4-BE49-F238E27FC236}">
                    <a16:creationId xmlns:a16="http://schemas.microsoft.com/office/drawing/2014/main" id="{8E2F33B2-E652-4037-9415-CE7E45F18D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43" name="文本框 24">
                <a:extLst>
                  <a:ext uri="{FF2B5EF4-FFF2-40B4-BE49-F238E27FC236}">
                    <a16:creationId xmlns:a16="http://schemas.microsoft.com/office/drawing/2014/main" id="{3B7FA1F3-C608-479C-A7D4-79AF235C3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39941" name="文本框 22">
              <a:extLst>
                <a:ext uri="{FF2B5EF4-FFF2-40B4-BE49-F238E27FC236}">
                  <a16:creationId xmlns:a16="http://schemas.microsoft.com/office/drawing/2014/main" id="{BA80043B-CE4A-499D-B845-50B22A4E8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6">
            <a:extLst>
              <a:ext uri="{FF2B5EF4-FFF2-40B4-BE49-F238E27FC236}">
                <a16:creationId xmlns:a16="http://schemas.microsoft.com/office/drawing/2014/main" id="{6DF36E7C-9C01-4ED1-A89D-8F71EA843D9F}"/>
              </a:ext>
            </a:extLst>
          </p:cNvPr>
          <p:cNvGrpSpPr>
            <a:grpSpLocks/>
          </p:cNvGrpSpPr>
          <p:nvPr/>
        </p:nvGrpSpPr>
        <p:grpSpPr bwMode="auto">
          <a:xfrm rot="8100000" flipH="1">
            <a:off x="6855619" y="1010444"/>
            <a:ext cx="6996112" cy="6858000"/>
            <a:chOff x="5059258" y="-219361"/>
            <a:chExt cx="6996463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FE584B7-4229-4F54-AD9C-98C03B3F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59258" y="-219361"/>
              <a:ext cx="6996463" cy="6858000"/>
            </a:xfrm>
            <a:prstGeom prst="rect">
              <a:avLst/>
            </a:prstGeom>
          </p:spPr>
        </p:pic>
        <p:pic>
          <p:nvPicPr>
            <p:cNvPr id="40974" name="图片 4">
              <a:extLst>
                <a:ext uri="{FF2B5EF4-FFF2-40B4-BE49-F238E27FC236}">
                  <a16:creationId xmlns:a16="http://schemas.microsoft.com/office/drawing/2014/main" id="{06B1810D-BEB7-437B-B472-482FBE8A4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8484" r="17441" b="18620"/>
            <a:stretch>
              <a:fillRect/>
            </a:stretch>
          </p:blipFill>
          <p:spPr bwMode="auto">
            <a:xfrm rot="5400000">
              <a:off x="6336146" y="1052948"/>
              <a:ext cx="4442689" cy="431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56F3B8B-7D70-4243-9B6D-990839268769}"/>
              </a:ext>
            </a:extLst>
          </p:cNvPr>
          <p:cNvGrpSpPr>
            <a:grpSpLocks/>
          </p:cNvGrpSpPr>
          <p:nvPr/>
        </p:nvGrpSpPr>
        <p:grpSpPr bwMode="auto">
          <a:xfrm>
            <a:off x="711200" y="812800"/>
            <a:ext cx="6656388" cy="5130800"/>
            <a:chOff x="711200" y="883920"/>
            <a:chExt cx="6656561" cy="5130800"/>
          </a:xfrm>
        </p:grpSpPr>
        <p:grpSp>
          <p:nvGrpSpPr>
            <p:cNvPr id="40965" name="组合 9">
              <a:extLst>
                <a:ext uri="{FF2B5EF4-FFF2-40B4-BE49-F238E27FC236}">
                  <a16:creationId xmlns:a16="http://schemas.microsoft.com/office/drawing/2014/main" id="{29EED018-C5BA-45F8-BE07-E63DFADBB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200" y="883920"/>
              <a:ext cx="6024880" cy="5130800"/>
              <a:chOff x="711200" y="883920"/>
              <a:chExt cx="6024880" cy="5130800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C486FD8-4C64-4DA3-8D0F-91C84847E503}"/>
                  </a:ext>
                </a:extLst>
              </p:cNvPr>
              <p:cNvSpPr/>
              <p:nvPr/>
            </p:nvSpPr>
            <p:spPr>
              <a:xfrm>
                <a:off x="711200" y="883920"/>
                <a:ext cx="3057605" cy="5130800"/>
              </a:xfrm>
              <a:prstGeom prst="rect">
                <a:avLst/>
              </a:prstGeom>
              <a:noFill/>
              <a:ln w="730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>
                  <a:sym typeface="+mn-lt"/>
                </a:endParaRPr>
              </a:p>
            </p:txBody>
          </p:sp>
          <p:sp useBgFill="1">
            <p:nvSpPr>
              <p:cNvPr id="9" name="矩形 8">
                <a:extLst>
                  <a:ext uri="{FF2B5EF4-FFF2-40B4-BE49-F238E27FC236}">
                    <a16:creationId xmlns:a16="http://schemas.microsoft.com/office/drawing/2014/main" id="{897F0E63-8A5C-4508-A6D9-0FFFA04D3C3B}"/>
                  </a:ext>
                </a:extLst>
              </p:cNvPr>
              <p:cNvSpPr/>
              <p:nvPr/>
            </p:nvSpPr>
            <p:spPr>
              <a:xfrm>
                <a:off x="2397169" y="1320483"/>
                <a:ext cx="4338751" cy="4257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>
                  <a:sym typeface="+mn-lt"/>
                </a:endParaRPr>
              </a:p>
            </p:txBody>
          </p:sp>
        </p:grpSp>
        <p:grpSp>
          <p:nvGrpSpPr>
            <p:cNvPr id="40966" name="组合 20">
              <a:extLst>
                <a:ext uri="{FF2B5EF4-FFF2-40B4-BE49-F238E27FC236}">
                  <a16:creationId xmlns:a16="http://schemas.microsoft.com/office/drawing/2014/main" id="{6249A1BF-9B39-4666-98FD-6673C9CBE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4762" y="1999933"/>
              <a:ext cx="6192999" cy="3351533"/>
              <a:chOff x="1174762" y="1898333"/>
              <a:chExt cx="6192999" cy="3351533"/>
            </a:xfrm>
          </p:grpSpPr>
          <p:sp>
            <p:nvSpPr>
              <p:cNvPr id="40967" name="文本框 16">
                <a:extLst>
                  <a:ext uri="{FF2B5EF4-FFF2-40B4-BE49-F238E27FC236}">
                    <a16:creationId xmlns:a16="http://schemas.microsoft.com/office/drawing/2014/main" id="{1C3D9747-8945-4796-82BB-BAB3315864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677" y="1898333"/>
                <a:ext cx="6034243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5400" b="1"/>
                  <a:t>感谢您的聆听</a:t>
                </a:r>
              </a:p>
            </p:txBody>
          </p:sp>
          <p:sp>
            <p:nvSpPr>
              <p:cNvPr id="40968" name="文本框 17">
                <a:extLst>
                  <a:ext uri="{FF2B5EF4-FFF2-40B4-BE49-F238E27FC236}">
                    <a16:creationId xmlns:a16="http://schemas.microsoft.com/office/drawing/2014/main" id="{A3206F70-32DC-444F-A68C-B0991D61B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677" y="2903220"/>
                <a:ext cx="4218096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/>
                  <a:t>THANK YOU FOR LISTENING</a:t>
                </a:r>
                <a:endParaRPr lang="zh-CN" altLang="en-US" sz="2000" b="1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9436472-816B-4C47-91EB-E892869FAE62}"/>
                  </a:ext>
                </a:extLst>
              </p:cNvPr>
              <p:cNvSpPr/>
              <p:nvPr/>
            </p:nvSpPr>
            <p:spPr>
              <a:xfrm>
                <a:off x="1236677" y="3744595"/>
                <a:ext cx="2427350" cy="730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40970" name="文本框 19">
                <a:extLst>
                  <a:ext uri="{FF2B5EF4-FFF2-40B4-BE49-F238E27FC236}">
                    <a16:creationId xmlns:a16="http://schemas.microsoft.com/office/drawing/2014/main" id="{FCB6407B-B428-44EA-B42D-D8BD8F28F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4762" y="3995420"/>
                <a:ext cx="6192999" cy="125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/>
                  <a:t>科研处全体人员将继续以服务为宗旨，不忘初心，牢记使命，努力为学校科研工作再上新台阶做出更大贡献。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600">
                  <a:sym typeface="+mn-lt"/>
                </a:endParaRPr>
              </a:p>
            </p:txBody>
          </p:sp>
        </p:grpSp>
      </p:grpSp>
      <p:pic>
        <p:nvPicPr>
          <p:cNvPr id="40964" name="图片 15">
            <a:extLst>
              <a:ext uri="{FF2B5EF4-FFF2-40B4-BE49-F238E27FC236}">
                <a16:creationId xmlns:a16="http://schemas.microsoft.com/office/drawing/2014/main" id="{16ABA405-D2C5-49FB-9832-7CC79841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3338"/>
            <a:ext cx="41529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8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12D0C16D-9FA5-4D3C-98B5-4F1533D1ACF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1013" y="1571625"/>
            <a:ext cx="11037887" cy="4133850"/>
            <a:chOff x="481781" y="1571589"/>
            <a:chExt cx="11037119" cy="4133922"/>
          </a:xfrm>
        </p:grpSpPr>
        <p:grpSp>
          <p:nvGrpSpPr>
            <p:cNvPr id="6151" name="í$lïdè">
              <a:extLst>
                <a:ext uri="{FF2B5EF4-FFF2-40B4-BE49-F238E27FC236}">
                  <a16:creationId xmlns:a16="http://schemas.microsoft.com/office/drawing/2014/main" id="{90E8FB22-374A-40BA-82AA-D055768A9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5953" y="1571589"/>
              <a:ext cx="2805940" cy="4133922"/>
              <a:chOff x="4695953" y="1700808"/>
              <a:chExt cx="2805940" cy="4133922"/>
            </a:xfrm>
          </p:grpSpPr>
          <p:grpSp>
            <p:nvGrpSpPr>
              <p:cNvPr id="6194" name="iṡ1ïḓê">
                <a:extLst>
                  <a:ext uri="{FF2B5EF4-FFF2-40B4-BE49-F238E27FC236}">
                    <a16:creationId xmlns:a16="http://schemas.microsoft.com/office/drawing/2014/main" id="{70118DD9-0E40-474D-B807-91B8B1A26A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5953" y="1700808"/>
                <a:ext cx="2805940" cy="4133922"/>
                <a:chOff x="4693030" y="1700808"/>
                <a:chExt cx="2805940" cy="4133922"/>
              </a:xfrm>
            </p:grpSpPr>
            <p:sp>
              <p:nvSpPr>
                <p:cNvPr id="53" name="î$ḷiḑê">
                  <a:extLst>
                    <a:ext uri="{FF2B5EF4-FFF2-40B4-BE49-F238E27FC236}">
                      <a16:creationId xmlns:a16="http://schemas.microsoft.com/office/drawing/2014/main" id="{9F290790-7FCC-4DD7-9AA3-616188296BB5}"/>
                    </a:ext>
                  </a:extLst>
                </p:cNvPr>
                <p:cNvSpPr/>
                <p:nvPr/>
              </p:nvSpPr>
              <p:spPr>
                <a:xfrm>
                  <a:off x="5647399" y="5109230"/>
                  <a:ext cx="896875" cy="725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367" y="0"/>
                      </a:moveTo>
                      <a:cubicBezTo>
                        <a:pt x="1056" y="0"/>
                        <a:pt x="0" y="1030"/>
                        <a:pt x="0" y="2295"/>
                      </a:cubicBezTo>
                      <a:cubicBezTo>
                        <a:pt x="0" y="3558"/>
                        <a:pt x="1056" y="4577"/>
                        <a:pt x="2367" y="4577"/>
                      </a:cubicBezTo>
                      <a:lnTo>
                        <a:pt x="19233" y="4577"/>
                      </a:lnTo>
                      <a:cubicBezTo>
                        <a:pt x="20542" y="4577"/>
                        <a:pt x="21600" y="3558"/>
                        <a:pt x="21600" y="2295"/>
                      </a:cubicBezTo>
                      <a:cubicBezTo>
                        <a:pt x="21600" y="1030"/>
                        <a:pt x="20542" y="0"/>
                        <a:pt x="19233" y="0"/>
                      </a:cubicBezTo>
                      <a:lnTo>
                        <a:pt x="2367" y="0"/>
                      </a:lnTo>
                      <a:close/>
                      <a:moveTo>
                        <a:pt x="2367" y="5682"/>
                      </a:moveTo>
                      <a:cubicBezTo>
                        <a:pt x="1056" y="5682"/>
                        <a:pt x="0" y="6702"/>
                        <a:pt x="0" y="7965"/>
                      </a:cubicBezTo>
                      <a:cubicBezTo>
                        <a:pt x="0" y="9230"/>
                        <a:pt x="1056" y="10259"/>
                        <a:pt x="2367" y="10259"/>
                      </a:cubicBezTo>
                      <a:lnTo>
                        <a:pt x="19233" y="10259"/>
                      </a:lnTo>
                      <a:cubicBezTo>
                        <a:pt x="20542" y="10259"/>
                        <a:pt x="21600" y="9230"/>
                        <a:pt x="21600" y="7965"/>
                      </a:cubicBezTo>
                      <a:cubicBezTo>
                        <a:pt x="21600" y="6702"/>
                        <a:pt x="20542" y="5682"/>
                        <a:pt x="19233" y="5682"/>
                      </a:cubicBezTo>
                      <a:lnTo>
                        <a:pt x="2367" y="5682"/>
                      </a:lnTo>
                      <a:close/>
                      <a:moveTo>
                        <a:pt x="2367" y="11365"/>
                      </a:moveTo>
                      <a:cubicBezTo>
                        <a:pt x="1056" y="11365"/>
                        <a:pt x="0" y="12394"/>
                        <a:pt x="0" y="13659"/>
                      </a:cubicBezTo>
                      <a:cubicBezTo>
                        <a:pt x="0" y="14923"/>
                        <a:pt x="1056" y="15942"/>
                        <a:pt x="2367" y="15942"/>
                      </a:cubicBezTo>
                      <a:lnTo>
                        <a:pt x="19233" y="15942"/>
                      </a:lnTo>
                      <a:cubicBezTo>
                        <a:pt x="20542" y="15942"/>
                        <a:pt x="21600" y="14923"/>
                        <a:pt x="21600" y="13659"/>
                      </a:cubicBezTo>
                      <a:cubicBezTo>
                        <a:pt x="21600" y="12394"/>
                        <a:pt x="20542" y="11365"/>
                        <a:pt x="19233" y="11365"/>
                      </a:cubicBezTo>
                      <a:lnTo>
                        <a:pt x="2367" y="11365"/>
                      </a:lnTo>
                      <a:close/>
                      <a:moveTo>
                        <a:pt x="4588" y="17047"/>
                      </a:moveTo>
                      <a:cubicBezTo>
                        <a:pt x="4588" y="19562"/>
                        <a:pt x="7331" y="21600"/>
                        <a:pt x="10718" y="21600"/>
                      </a:cubicBezTo>
                      <a:cubicBezTo>
                        <a:pt x="14103" y="21600"/>
                        <a:pt x="16847" y="19562"/>
                        <a:pt x="16847" y="17047"/>
                      </a:cubicBezTo>
                      <a:cubicBezTo>
                        <a:pt x="16847" y="17047"/>
                        <a:pt x="4588" y="17047"/>
                        <a:pt x="4588" y="1704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>
                  <a:norm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ea typeface="+mn-ea"/>
                  </a:endParaRPr>
                </a:p>
              </p:txBody>
            </p:sp>
            <p:grpSp>
              <p:nvGrpSpPr>
                <p:cNvPr id="6199" name="işlîḑé">
                  <a:extLst>
                    <a:ext uri="{FF2B5EF4-FFF2-40B4-BE49-F238E27FC236}">
                      <a16:creationId xmlns:a16="http://schemas.microsoft.com/office/drawing/2014/main" id="{8065E21E-95AA-491F-8735-C37F90B182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3030" y="1700808"/>
                  <a:ext cx="2805940" cy="3370756"/>
                  <a:chOff x="4693030" y="1700808"/>
                  <a:chExt cx="2805940" cy="3370756"/>
                </a:xfrm>
              </p:grpSpPr>
              <p:sp>
                <p:nvSpPr>
                  <p:cNvPr id="55" name="îşḻîdé">
                    <a:extLst>
                      <a:ext uri="{FF2B5EF4-FFF2-40B4-BE49-F238E27FC236}">
                        <a16:creationId xmlns:a16="http://schemas.microsoft.com/office/drawing/2014/main" id="{AD06D6A0-6FBC-49BC-8107-393C1C35EFE6}"/>
                      </a:ext>
                    </a:extLst>
                  </p:cNvPr>
                  <p:cNvSpPr/>
                  <p:nvPr/>
                </p:nvSpPr>
                <p:spPr>
                  <a:xfrm>
                    <a:off x="4701314" y="3274049"/>
                    <a:ext cx="1390553" cy="179549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550" y="3498"/>
                          <a:pt x="2471" y="6667"/>
                          <a:pt x="5359" y="9162"/>
                        </a:cubicBezTo>
                        <a:lnTo>
                          <a:pt x="5347" y="9162"/>
                        </a:lnTo>
                        <a:cubicBezTo>
                          <a:pt x="5347" y="9162"/>
                          <a:pt x="5380" y="9188"/>
                          <a:pt x="5428" y="9225"/>
                        </a:cubicBezTo>
                        <a:cubicBezTo>
                          <a:pt x="5739" y="9490"/>
                          <a:pt x="6068" y="9746"/>
                          <a:pt x="6399" y="9995"/>
                        </a:cubicBezTo>
                        <a:cubicBezTo>
                          <a:pt x="6684" y="10229"/>
                          <a:pt x="7018" y="10508"/>
                          <a:pt x="7375" y="10815"/>
                        </a:cubicBezTo>
                        <a:lnTo>
                          <a:pt x="12278" y="7019"/>
                        </a:lnTo>
                        <a:cubicBezTo>
                          <a:pt x="11981" y="6767"/>
                          <a:pt x="11693" y="6525"/>
                          <a:pt x="11426" y="6306"/>
                        </a:cubicBezTo>
                        <a:cubicBezTo>
                          <a:pt x="11362" y="6253"/>
                          <a:pt x="11300" y="6202"/>
                          <a:pt x="11232" y="6151"/>
                        </a:cubicBezTo>
                        <a:cubicBezTo>
                          <a:pt x="11018" y="5990"/>
                          <a:pt x="10807" y="5827"/>
                          <a:pt x="10606" y="5657"/>
                        </a:cubicBezTo>
                        <a:cubicBezTo>
                          <a:pt x="10577" y="5631"/>
                          <a:pt x="10549" y="5606"/>
                          <a:pt x="10518" y="5579"/>
                        </a:cubicBezTo>
                        <a:cubicBezTo>
                          <a:pt x="8684" y="3996"/>
                          <a:pt x="7471" y="2065"/>
                          <a:pt x="6987" y="0"/>
                        </a:cubicBezTo>
                        <a:lnTo>
                          <a:pt x="0" y="0"/>
                        </a:lnTo>
                        <a:close/>
                        <a:moveTo>
                          <a:pt x="12559" y="7164"/>
                        </a:moveTo>
                        <a:lnTo>
                          <a:pt x="7657" y="10960"/>
                        </a:lnTo>
                        <a:cubicBezTo>
                          <a:pt x="8904" y="12038"/>
                          <a:pt x="10450" y="13479"/>
                          <a:pt x="11583" y="14891"/>
                        </a:cubicBezTo>
                        <a:cubicBezTo>
                          <a:pt x="13809" y="17669"/>
                          <a:pt x="12697" y="21600"/>
                          <a:pt x="17850" y="21600"/>
                        </a:cubicBezTo>
                        <a:lnTo>
                          <a:pt x="21124" y="21600"/>
                        </a:lnTo>
                        <a:lnTo>
                          <a:pt x="21600" y="21600"/>
                        </a:lnTo>
                        <a:lnTo>
                          <a:pt x="21600" y="16234"/>
                        </a:lnTo>
                        <a:cubicBezTo>
                          <a:pt x="21600" y="16234"/>
                          <a:pt x="19653" y="16234"/>
                          <a:pt x="19653" y="16234"/>
                        </a:cubicBezTo>
                        <a:cubicBezTo>
                          <a:pt x="19239" y="15086"/>
                          <a:pt x="18669" y="13563"/>
                          <a:pt x="17468" y="12065"/>
                        </a:cubicBezTo>
                        <a:cubicBezTo>
                          <a:pt x="16028" y="10270"/>
                          <a:pt x="14139" y="8514"/>
                          <a:pt x="12559" y="716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2700">
                    <a:miter lim="400000"/>
                  </a:ln>
                </p:spPr>
                <p:txBody>
                  <a:bodyPr anchor="ctr">
                    <a:norm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6" name="iS1îdè">
                    <a:extLst>
                      <a:ext uri="{FF2B5EF4-FFF2-40B4-BE49-F238E27FC236}">
                        <a16:creationId xmlns:a16="http://schemas.microsoft.com/office/drawing/2014/main" id="{69BA9445-C443-4774-A286-5C629B32A6DF}"/>
                      </a:ext>
                    </a:extLst>
                  </p:cNvPr>
                  <p:cNvSpPr/>
                  <p:nvPr/>
                </p:nvSpPr>
                <p:spPr>
                  <a:xfrm>
                    <a:off x="6099804" y="1700808"/>
                    <a:ext cx="1398491" cy="15557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6195"/>
                        </a:lnTo>
                        <a:cubicBezTo>
                          <a:pt x="4638" y="6218"/>
                          <a:pt x="8764" y="8187"/>
                          <a:pt x="11438" y="11236"/>
                        </a:cubicBezTo>
                        <a:lnTo>
                          <a:pt x="16335" y="6833"/>
                        </a:lnTo>
                        <a:cubicBezTo>
                          <a:pt x="12397" y="2671"/>
                          <a:pt x="6546" y="23"/>
                          <a:pt x="0" y="0"/>
                        </a:cubicBezTo>
                        <a:close/>
                        <a:moveTo>
                          <a:pt x="16572" y="6950"/>
                        </a:moveTo>
                        <a:lnTo>
                          <a:pt x="11662" y="11365"/>
                        </a:lnTo>
                        <a:cubicBezTo>
                          <a:pt x="13569" y="13592"/>
                          <a:pt x="14711" y="16368"/>
                          <a:pt x="14711" y="19390"/>
                        </a:cubicBezTo>
                        <a:cubicBezTo>
                          <a:pt x="14711" y="20140"/>
                          <a:pt x="14628" y="20876"/>
                          <a:pt x="14493" y="21600"/>
                        </a:cubicBezTo>
                        <a:lnTo>
                          <a:pt x="21457" y="21600"/>
                        </a:lnTo>
                        <a:cubicBezTo>
                          <a:pt x="21549" y="20874"/>
                          <a:pt x="21600" y="20138"/>
                          <a:pt x="21600" y="19390"/>
                        </a:cubicBezTo>
                        <a:cubicBezTo>
                          <a:pt x="21600" y="14653"/>
                          <a:pt x="19709" y="10317"/>
                          <a:pt x="16572" y="695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2700">
                    <a:miter lim="400000"/>
                  </a:ln>
                </p:spPr>
                <p:txBody>
                  <a:bodyPr anchor="ctr">
                    <a:norm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7" name="íŝḷïďê">
                    <a:extLst>
                      <a:ext uri="{FF2B5EF4-FFF2-40B4-BE49-F238E27FC236}">
                        <a16:creationId xmlns:a16="http://schemas.microsoft.com/office/drawing/2014/main" id="{BBBEF77F-AB16-41DB-966D-3474844D1B7B}"/>
                      </a:ext>
                    </a:extLst>
                  </p:cNvPr>
                  <p:cNvSpPr/>
                  <p:nvPr/>
                </p:nvSpPr>
                <p:spPr>
                  <a:xfrm>
                    <a:off x="6099804" y="3274049"/>
                    <a:ext cx="1387379" cy="17970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578" y="0"/>
                        </a:moveTo>
                        <a:cubicBezTo>
                          <a:pt x="14029" y="2369"/>
                          <a:pt x="12535" y="4534"/>
                          <a:pt x="10216" y="6236"/>
                        </a:cubicBezTo>
                        <a:cubicBezTo>
                          <a:pt x="10120" y="6306"/>
                          <a:pt x="10025" y="6379"/>
                          <a:pt x="9934" y="6454"/>
                        </a:cubicBezTo>
                        <a:cubicBezTo>
                          <a:pt x="9725" y="6626"/>
                          <a:pt x="9502" y="6808"/>
                          <a:pt x="9275" y="7001"/>
                        </a:cubicBezTo>
                        <a:lnTo>
                          <a:pt x="14195" y="10800"/>
                        </a:lnTo>
                        <a:cubicBezTo>
                          <a:pt x="14482" y="10554"/>
                          <a:pt x="14757" y="10320"/>
                          <a:pt x="14998" y="10122"/>
                        </a:cubicBezTo>
                        <a:cubicBezTo>
                          <a:pt x="18564" y="7505"/>
                          <a:pt x="20975" y="3967"/>
                          <a:pt x="21600" y="0"/>
                        </a:cubicBezTo>
                        <a:lnTo>
                          <a:pt x="14578" y="0"/>
                        </a:lnTo>
                        <a:close/>
                        <a:moveTo>
                          <a:pt x="9055" y="7161"/>
                        </a:moveTo>
                        <a:cubicBezTo>
                          <a:pt x="7492" y="8492"/>
                          <a:pt x="5576" y="10267"/>
                          <a:pt x="4123" y="12074"/>
                        </a:cubicBezTo>
                        <a:cubicBezTo>
                          <a:pt x="2920" y="13572"/>
                          <a:pt x="2347" y="15094"/>
                          <a:pt x="1933" y="16241"/>
                        </a:cubicBezTo>
                        <a:lnTo>
                          <a:pt x="0" y="16241"/>
                        </a:lnTo>
                        <a:lnTo>
                          <a:pt x="0" y="21600"/>
                        </a:lnTo>
                        <a:lnTo>
                          <a:pt x="458" y="21600"/>
                        </a:lnTo>
                        <a:lnTo>
                          <a:pt x="3740" y="21600"/>
                        </a:lnTo>
                        <a:cubicBezTo>
                          <a:pt x="8905" y="21600"/>
                          <a:pt x="7790" y="17675"/>
                          <a:pt x="10022" y="14899"/>
                        </a:cubicBezTo>
                        <a:cubicBezTo>
                          <a:pt x="11164" y="13480"/>
                          <a:pt x="12722" y="12039"/>
                          <a:pt x="13975" y="10960"/>
                        </a:cubicBezTo>
                        <a:lnTo>
                          <a:pt x="9055" y="716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2700">
                    <a:miter lim="400000"/>
                  </a:ln>
                </p:spPr>
                <p:txBody>
                  <a:bodyPr anchor="ctr">
                    <a:norm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8" name="îśľíďe">
                    <a:extLst>
                      <a:ext uri="{FF2B5EF4-FFF2-40B4-BE49-F238E27FC236}">
                        <a16:creationId xmlns:a16="http://schemas.microsoft.com/office/drawing/2014/main" id="{4F6D76AC-B8E9-44D4-9BBA-2BA3845ECCE0}"/>
                      </a:ext>
                    </a:extLst>
                  </p:cNvPr>
                  <p:cNvSpPr/>
                  <p:nvPr/>
                </p:nvSpPr>
                <p:spPr>
                  <a:xfrm>
                    <a:off x="4693377" y="1700808"/>
                    <a:ext cx="1390553" cy="15557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5022" y="23"/>
                          <a:pt x="9139" y="2665"/>
                          <a:pt x="5181" y="6820"/>
                        </a:cubicBezTo>
                        <a:lnTo>
                          <a:pt x="10112" y="11228"/>
                        </a:lnTo>
                        <a:cubicBezTo>
                          <a:pt x="12799" y="8183"/>
                          <a:pt x="16941" y="6218"/>
                          <a:pt x="21600" y="6193"/>
                        </a:cubicBezTo>
                        <a:lnTo>
                          <a:pt x="21600" y="0"/>
                        </a:lnTo>
                        <a:close/>
                        <a:moveTo>
                          <a:pt x="5068" y="6948"/>
                        </a:moveTo>
                        <a:cubicBezTo>
                          <a:pt x="1909" y="10315"/>
                          <a:pt x="0" y="14652"/>
                          <a:pt x="0" y="19390"/>
                        </a:cubicBezTo>
                        <a:cubicBezTo>
                          <a:pt x="0" y="20139"/>
                          <a:pt x="65" y="20873"/>
                          <a:pt x="156" y="21600"/>
                        </a:cubicBezTo>
                        <a:lnTo>
                          <a:pt x="7140" y="21600"/>
                        </a:lnTo>
                        <a:cubicBezTo>
                          <a:pt x="7003" y="20875"/>
                          <a:pt x="6927" y="20136"/>
                          <a:pt x="6927" y="19390"/>
                        </a:cubicBezTo>
                        <a:cubicBezTo>
                          <a:pt x="6927" y="16366"/>
                          <a:pt x="8077" y="13585"/>
                          <a:pt x="9999" y="11357"/>
                        </a:cubicBezTo>
                        <a:lnTo>
                          <a:pt x="5068" y="694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2700">
                    <a:miter lim="400000"/>
                  </a:ln>
                </p:spPr>
                <p:txBody>
                  <a:bodyPr anchor="ctr">
                    <a:norm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52" name="îṧļïḋé">
                <a:extLst>
                  <a:ext uri="{FF2B5EF4-FFF2-40B4-BE49-F238E27FC236}">
                    <a16:creationId xmlns:a16="http://schemas.microsoft.com/office/drawing/2014/main" id="{0303BBA8-8BFB-42E9-8537-D45AEA5E7F9D}"/>
                  </a:ext>
                </a:extLst>
              </p:cNvPr>
              <p:cNvSpPr/>
              <p:nvPr/>
            </p:nvSpPr>
            <p:spPr>
              <a:xfrm>
                <a:off x="5357135" y="2352584"/>
                <a:ext cx="1504540" cy="150453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r"/>
              </a:blipFill>
              <a:ln w="76200" cap="flat" cmpd="sng" algn="ctr">
                <a:solidFill>
                  <a:schemeClr val="bg1">
                    <a:lumMod val="95000"/>
                    <a:alpha val="48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>
                  <a:solidFill>
                    <a:srgbClr val="29334E"/>
                  </a:solidFill>
                </a:endParaRPr>
              </a:p>
            </p:txBody>
          </p:sp>
        </p:grpSp>
        <p:grpSp>
          <p:nvGrpSpPr>
            <p:cNvPr id="6152" name="îṣliďé">
              <a:extLst>
                <a:ext uri="{FF2B5EF4-FFF2-40B4-BE49-F238E27FC236}">
                  <a16:creationId xmlns:a16="http://schemas.microsoft.com/office/drawing/2014/main" id="{E72B110A-360E-4E02-9712-16CD283A2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100" y="1884302"/>
              <a:ext cx="7476336" cy="3196533"/>
              <a:chOff x="673100" y="1700808"/>
              <a:chExt cx="7476336" cy="3196533"/>
            </a:xfrm>
          </p:grpSpPr>
          <p:grpSp>
            <p:nvGrpSpPr>
              <p:cNvPr id="6188" name="i$líḑé">
                <a:extLst>
                  <a:ext uri="{FF2B5EF4-FFF2-40B4-BE49-F238E27FC236}">
                    <a16:creationId xmlns:a16="http://schemas.microsoft.com/office/drawing/2014/main" id="{0743FA62-0457-4F94-A8CF-67494FBA2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100" y="1700808"/>
                <a:ext cx="3085451" cy="916539"/>
                <a:chOff x="669924" y="1700808"/>
                <a:chExt cx="3085451" cy="916539"/>
              </a:xfrm>
            </p:grpSpPr>
            <p:sp>
              <p:nvSpPr>
                <p:cNvPr id="6192" name="íṥ1ïďé">
                  <a:extLst>
                    <a:ext uri="{FF2B5EF4-FFF2-40B4-BE49-F238E27FC236}">
                      <a16:creationId xmlns:a16="http://schemas.microsoft.com/office/drawing/2014/main" id="{987F6311-588E-4E7D-B285-A3ED4CC15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924" y="2093376"/>
                  <a:ext cx="3085451" cy="523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“建构双能队伍致力应用型科学研究”</a:t>
                  </a:r>
                  <a:endParaRPr lang="en-US" altLang="zh-CN" sz="14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193" name="íśḻiḍe">
                  <a:extLst>
                    <a:ext uri="{FF2B5EF4-FFF2-40B4-BE49-F238E27FC236}">
                      <a16:creationId xmlns:a16="http://schemas.microsoft.com/office/drawing/2014/main" id="{61007F71-CC78-4585-A8CA-390FD9487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924" y="1700808"/>
                  <a:ext cx="3085451" cy="39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r" eaLnBrk="1" hangingPunct="1">
                    <a:lnSpc>
                      <a:spcPct val="10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3200"/>
                    <a:t>确定目标</a:t>
                  </a:r>
                  <a:endParaRPr lang="zh-CN" altLang="en-US" sz="3200" b="1"/>
                </a:p>
              </p:txBody>
            </p:sp>
          </p:grpSp>
          <p:grpSp>
            <p:nvGrpSpPr>
              <p:cNvPr id="6189" name="îṣḻíḍè">
                <a:extLst>
                  <a:ext uri="{FF2B5EF4-FFF2-40B4-BE49-F238E27FC236}">
                    <a16:creationId xmlns:a16="http://schemas.microsoft.com/office/drawing/2014/main" id="{497F3775-5F12-4561-BB0B-65978E9CA5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0911" y="1761231"/>
                <a:ext cx="4298525" cy="3136110"/>
                <a:chOff x="3770292" y="1761231"/>
                <a:chExt cx="4298525" cy="3136110"/>
              </a:xfrm>
            </p:grpSpPr>
            <p:sp>
              <p:nvSpPr>
                <p:cNvPr id="47" name="ïśľidê">
                  <a:extLst>
                    <a:ext uri="{FF2B5EF4-FFF2-40B4-BE49-F238E27FC236}">
                      <a16:creationId xmlns:a16="http://schemas.microsoft.com/office/drawing/2014/main" id="{07D11518-A0CD-4ABE-941B-7AD5D1F5CA0D}"/>
                    </a:ext>
                  </a:extLst>
                </p:cNvPr>
                <p:cNvSpPr/>
                <p:nvPr/>
              </p:nvSpPr>
              <p:spPr>
                <a:xfrm>
                  <a:off x="3775953" y="1761164"/>
                  <a:ext cx="627018" cy="631836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zh-CN">
                    <a:solidFill>
                      <a:srgbClr val="29334E"/>
                    </a:solidFill>
                  </a:endParaRPr>
                </a:p>
              </p:txBody>
            </p:sp>
            <p:sp>
              <p:nvSpPr>
                <p:cNvPr id="48" name="iṧlïḍè">
                  <a:extLst>
                    <a:ext uri="{FF2B5EF4-FFF2-40B4-BE49-F238E27FC236}">
                      <a16:creationId xmlns:a16="http://schemas.microsoft.com/office/drawing/2014/main" id="{20ABD88E-B7EA-4E99-8355-1E911F7FF690}"/>
                    </a:ext>
                  </a:extLst>
                </p:cNvPr>
                <p:cNvSpPr/>
                <p:nvPr/>
              </p:nvSpPr>
              <p:spPr>
                <a:xfrm>
                  <a:off x="7820621" y="4636176"/>
                  <a:ext cx="247633" cy="261943"/>
                </a:xfrm>
                <a:custGeom>
                  <a:avLst/>
                  <a:gdLst>
                    <a:gd name="connsiteX0" fmla="*/ 435703 w 572779"/>
                    <a:gd name="connsiteY0" fmla="*/ 160183 h 606580"/>
                    <a:gd name="connsiteX1" fmla="*/ 479697 w 572779"/>
                    <a:gd name="connsiteY1" fmla="*/ 160183 h 606580"/>
                    <a:gd name="connsiteX2" fmla="*/ 479581 w 572779"/>
                    <a:gd name="connsiteY2" fmla="*/ 160472 h 606580"/>
                    <a:gd name="connsiteX3" fmla="*/ 479812 w 572779"/>
                    <a:gd name="connsiteY3" fmla="*/ 160472 h 606580"/>
                    <a:gd name="connsiteX4" fmla="*/ 478713 w 572779"/>
                    <a:gd name="connsiteY4" fmla="*/ 162726 h 606580"/>
                    <a:gd name="connsiteX5" fmla="*/ 469682 w 572779"/>
                    <a:gd name="connsiteY5" fmla="*/ 187227 h 606580"/>
                    <a:gd name="connsiteX6" fmla="*/ 474776 w 572779"/>
                    <a:gd name="connsiteY6" fmla="*/ 242470 h 606580"/>
                    <a:gd name="connsiteX7" fmla="*/ 494284 w 572779"/>
                    <a:gd name="connsiteY7" fmla="*/ 242470 h 606580"/>
                    <a:gd name="connsiteX8" fmla="*/ 510840 w 572779"/>
                    <a:gd name="connsiteY8" fmla="*/ 160183 h 606580"/>
                    <a:gd name="connsiteX9" fmla="*/ 527338 w 572779"/>
                    <a:gd name="connsiteY9" fmla="*/ 160183 h 606580"/>
                    <a:gd name="connsiteX10" fmla="*/ 572779 w 572779"/>
                    <a:gd name="connsiteY10" fmla="*/ 205430 h 606580"/>
                    <a:gd name="connsiteX11" fmla="*/ 572779 w 572779"/>
                    <a:gd name="connsiteY11" fmla="*/ 337413 h 606580"/>
                    <a:gd name="connsiteX12" fmla="*/ 527396 w 572779"/>
                    <a:gd name="connsiteY12" fmla="*/ 382717 h 606580"/>
                    <a:gd name="connsiteX13" fmla="*/ 521607 w 572779"/>
                    <a:gd name="connsiteY13" fmla="*/ 382717 h 606580"/>
                    <a:gd name="connsiteX14" fmla="*/ 521607 w 572779"/>
                    <a:gd name="connsiteY14" fmla="*/ 574624 h 606580"/>
                    <a:gd name="connsiteX15" fmla="*/ 489595 w 572779"/>
                    <a:gd name="connsiteY15" fmla="*/ 606580 h 606580"/>
                    <a:gd name="connsiteX16" fmla="*/ 457815 w 572779"/>
                    <a:gd name="connsiteY16" fmla="*/ 578149 h 606580"/>
                    <a:gd name="connsiteX17" fmla="*/ 425978 w 572779"/>
                    <a:gd name="connsiteY17" fmla="*/ 606580 h 606580"/>
                    <a:gd name="connsiteX18" fmla="*/ 393966 w 572779"/>
                    <a:gd name="connsiteY18" fmla="*/ 574624 h 606580"/>
                    <a:gd name="connsiteX19" fmla="*/ 393966 w 572779"/>
                    <a:gd name="connsiteY19" fmla="*/ 392541 h 606580"/>
                    <a:gd name="connsiteX20" fmla="*/ 422967 w 572779"/>
                    <a:gd name="connsiteY20" fmla="*/ 337528 h 606580"/>
                    <a:gd name="connsiteX21" fmla="*/ 422967 w 572779"/>
                    <a:gd name="connsiteY21" fmla="*/ 242528 h 606580"/>
                    <a:gd name="connsiteX22" fmla="*/ 440739 w 572779"/>
                    <a:gd name="connsiteY22" fmla="*/ 242528 h 606580"/>
                    <a:gd name="connsiteX23" fmla="*/ 445833 w 572779"/>
                    <a:gd name="connsiteY23" fmla="*/ 186996 h 606580"/>
                    <a:gd name="connsiteX24" fmla="*/ 445196 w 572779"/>
                    <a:gd name="connsiteY24" fmla="*/ 183991 h 606580"/>
                    <a:gd name="connsiteX25" fmla="*/ 436860 w 572779"/>
                    <a:gd name="connsiteY25" fmla="*/ 162726 h 606580"/>
                    <a:gd name="connsiteX26" fmla="*/ 435818 w 572779"/>
                    <a:gd name="connsiteY26" fmla="*/ 160472 h 606580"/>
                    <a:gd name="connsiteX27" fmla="*/ 435876 w 572779"/>
                    <a:gd name="connsiteY27" fmla="*/ 160472 h 606580"/>
                    <a:gd name="connsiteX28" fmla="*/ 435703 w 572779"/>
                    <a:gd name="connsiteY28" fmla="*/ 160183 h 606580"/>
                    <a:gd name="connsiteX29" fmla="*/ 264349 w 572779"/>
                    <a:gd name="connsiteY29" fmla="*/ 160183 h 606580"/>
                    <a:gd name="connsiteX30" fmla="*/ 308327 w 572779"/>
                    <a:gd name="connsiteY30" fmla="*/ 160183 h 606580"/>
                    <a:gd name="connsiteX31" fmla="*/ 308154 w 572779"/>
                    <a:gd name="connsiteY31" fmla="*/ 160472 h 606580"/>
                    <a:gd name="connsiteX32" fmla="*/ 308385 w 572779"/>
                    <a:gd name="connsiteY32" fmla="*/ 160472 h 606580"/>
                    <a:gd name="connsiteX33" fmla="*/ 307344 w 572779"/>
                    <a:gd name="connsiteY33" fmla="*/ 162726 h 606580"/>
                    <a:gd name="connsiteX34" fmla="*/ 298316 w 572779"/>
                    <a:gd name="connsiteY34" fmla="*/ 187227 h 606580"/>
                    <a:gd name="connsiteX35" fmla="*/ 303409 w 572779"/>
                    <a:gd name="connsiteY35" fmla="*/ 242470 h 606580"/>
                    <a:gd name="connsiteX36" fmla="*/ 322910 w 572779"/>
                    <a:gd name="connsiteY36" fmla="*/ 242470 h 606580"/>
                    <a:gd name="connsiteX37" fmla="*/ 339401 w 572779"/>
                    <a:gd name="connsiteY37" fmla="*/ 160183 h 606580"/>
                    <a:gd name="connsiteX38" fmla="*/ 355951 w 572779"/>
                    <a:gd name="connsiteY38" fmla="*/ 160183 h 606580"/>
                    <a:gd name="connsiteX39" fmla="*/ 401376 w 572779"/>
                    <a:gd name="connsiteY39" fmla="*/ 205430 h 606580"/>
                    <a:gd name="connsiteX40" fmla="*/ 401376 w 572779"/>
                    <a:gd name="connsiteY40" fmla="*/ 337413 h 606580"/>
                    <a:gd name="connsiteX41" fmla="*/ 356009 w 572779"/>
                    <a:gd name="connsiteY41" fmla="*/ 382717 h 606580"/>
                    <a:gd name="connsiteX42" fmla="*/ 350222 w 572779"/>
                    <a:gd name="connsiteY42" fmla="*/ 382717 h 606580"/>
                    <a:gd name="connsiteX43" fmla="*/ 350222 w 572779"/>
                    <a:gd name="connsiteY43" fmla="*/ 574624 h 606580"/>
                    <a:gd name="connsiteX44" fmla="*/ 318222 w 572779"/>
                    <a:gd name="connsiteY44" fmla="*/ 606580 h 606580"/>
                    <a:gd name="connsiteX45" fmla="*/ 286396 w 572779"/>
                    <a:gd name="connsiteY45" fmla="*/ 578149 h 606580"/>
                    <a:gd name="connsiteX46" fmla="*/ 254628 w 572779"/>
                    <a:gd name="connsiteY46" fmla="*/ 606580 h 606580"/>
                    <a:gd name="connsiteX47" fmla="*/ 222628 w 572779"/>
                    <a:gd name="connsiteY47" fmla="*/ 574624 h 606580"/>
                    <a:gd name="connsiteX48" fmla="*/ 222628 w 572779"/>
                    <a:gd name="connsiteY48" fmla="*/ 382833 h 606580"/>
                    <a:gd name="connsiteX49" fmla="*/ 216841 w 572779"/>
                    <a:gd name="connsiteY49" fmla="*/ 382833 h 606580"/>
                    <a:gd name="connsiteX50" fmla="*/ 171474 w 572779"/>
                    <a:gd name="connsiteY50" fmla="*/ 337528 h 606580"/>
                    <a:gd name="connsiteX51" fmla="*/ 171474 w 572779"/>
                    <a:gd name="connsiteY51" fmla="*/ 205545 h 606580"/>
                    <a:gd name="connsiteX52" fmla="*/ 216841 w 572779"/>
                    <a:gd name="connsiteY52" fmla="*/ 160241 h 606580"/>
                    <a:gd name="connsiteX53" fmla="*/ 233333 w 572779"/>
                    <a:gd name="connsiteY53" fmla="*/ 160241 h 606580"/>
                    <a:gd name="connsiteX54" fmla="*/ 249825 w 572779"/>
                    <a:gd name="connsiteY54" fmla="*/ 242528 h 606580"/>
                    <a:gd name="connsiteX55" fmla="*/ 269383 w 572779"/>
                    <a:gd name="connsiteY55" fmla="*/ 242528 h 606580"/>
                    <a:gd name="connsiteX56" fmla="*/ 274476 w 572779"/>
                    <a:gd name="connsiteY56" fmla="*/ 186996 h 606580"/>
                    <a:gd name="connsiteX57" fmla="*/ 273839 w 572779"/>
                    <a:gd name="connsiteY57" fmla="*/ 183991 h 606580"/>
                    <a:gd name="connsiteX58" fmla="*/ 265506 w 572779"/>
                    <a:gd name="connsiteY58" fmla="*/ 162726 h 606580"/>
                    <a:gd name="connsiteX59" fmla="*/ 264407 w 572779"/>
                    <a:gd name="connsiteY59" fmla="*/ 160472 h 606580"/>
                    <a:gd name="connsiteX60" fmla="*/ 264523 w 572779"/>
                    <a:gd name="connsiteY60" fmla="*/ 160472 h 606580"/>
                    <a:gd name="connsiteX61" fmla="*/ 264349 w 572779"/>
                    <a:gd name="connsiteY61" fmla="*/ 160183 h 606580"/>
                    <a:gd name="connsiteX62" fmla="*/ 92987 w 572779"/>
                    <a:gd name="connsiteY62" fmla="*/ 160183 h 606580"/>
                    <a:gd name="connsiteX63" fmla="*/ 136964 w 572779"/>
                    <a:gd name="connsiteY63" fmla="*/ 160183 h 606580"/>
                    <a:gd name="connsiteX64" fmla="*/ 136791 w 572779"/>
                    <a:gd name="connsiteY64" fmla="*/ 160472 h 606580"/>
                    <a:gd name="connsiteX65" fmla="*/ 137022 w 572779"/>
                    <a:gd name="connsiteY65" fmla="*/ 160472 h 606580"/>
                    <a:gd name="connsiteX66" fmla="*/ 135923 w 572779"/>
                    <a:gd name="connsiteY66" fmla="*/ 162726 h 606580"/>
                    <a:gd name="connsiteX67" fmla="*/ 126896 w 572779"/>
                    <a:gd name="connsiteY67" fmla="*/ 187227 h 606580"/>
                    <a:gd name="connsiteX68" fmla="*/ 131988 w 572779"/>
                    <a:gd name="connsiteY68" fmla="*/ 242470 h 606580"/>
                    <a:gd name="connsiteX69" fmla="*/ 149752 w 572779"/>
                    <a:gd name="connsiteY69" fmla="*/ 242470 h 606580"/>
                    <a:gd name="connsiteX70" fmla="*/ 149752 w 572779"/>
                    <a:gd name="connsiteY70" fmla="*/ 337471 h 606580"/>
                    <a:gd name="connsiteX71" fmla="*/ 178742 w 572779"/>
                    <a:gd name="connsiteY71" fmla="*/ 392483 h 606580"/>
                    <a:gd name="connsiteX72" fmla="*/ 178742 w 572779"/>
                    <a:gd name="connsiteY72" fmla="*/ 574624 h 606580"/>
                    <a:gd name="connsiteX73" fmla="*/ 146743 w 572779"/>
                    <a:gd name="connsiteY73" fmla="*/ 606580 h 606580"/>
                    <a:gd name="connsiteX74" fmla="*/ 114976 w 572779"/>
                    <a:gd name="connsiteY74" fmla="*/ 578149 h 606580"/>
                    <a:gd name="connsiteX75" fmla="*/ 83151 w 572779"/>
                    <a:gd name="connsiteY75" fmla="*/ 606580 h 606580"/>
                    <a:gd name="connsiteX76" fmla="*/ 51152 w 572779"/>
                    <a:gd name="connsiteY76" fmla="*/ 574624 h 606580"/>
                    <a:gd name="connsiteX77" fmla="*/ 51152 w 572779"/>
                    <a:gd name="connsiteY77" fmla="*/ 382833 h 606580"/>
                    <a:gd name="connsiteX78" fmla="*/ 45365 w 572779"/>
                    <a:gd name="connsiteY78" fmla="*/ 382833 h 606580"/>
                    <a:gd name="connsiteX79" fmla="*/ 0 w 572779"/>
                    <a:gd name="connsiteY79" fmla="*/ 337528 h 606580"/>
                    <a:gd name="connsiteX80" fmla="*/ 0 w 572779"/>
                    <a:gd name="connsiteY80" fmla="*/ 205545 h 606580"/>
                    <a:gd name="connsiteX81" fmla="*/ 45365 w 572779"/>
                    <a:gd name="connsiteY81" fmla="*/ 160241 h 606580"/>
                    <a:gd name="connsiteX82" fmla="*/ 61972 w 572779"/>
                    <a:gd name="connsiteY82" fmla="*/ 160241 h 606580"/>
                    <a:gd name="connsiteX83" fmla="*/ 78464 w 572779"/>
                    <a:gd name="connsiteY83" fmla="*/ 242528 h 606580"/>
                    <a:gd name="connsiteX84" fmla="*/ 97964 w 572779"/>
                    <a:gd name="connsiteY84" fmla="*/ 242528 h 606580"/>
                    <a:gd name="connsiteX85" fmla="*/ 103056 w 572779"/>
                    <a:gd name="connsiteY85" fmla="*/ 186996 h 606580"/>
                    <a:gd name="connsiteX86" fmla="*/ 102477 w 572779"/>
                    <a:gd name="connsiteY86" fmla="*/ 183991 h 606580"/>
                    <a:gd name="connsiteX87" fmla="*/ 94145 w 572779"/>
                    <a:gd name="connsiteY87" fmla="*/ 162726 h 606580"/>
                    <a:gd name="connsiteX88" fmla="*/ 93045 w 572779"/>
                    <a:gd name="connsiteY88" fmla="*/ 160472 h 606580"/>
                    <a:gd name="connsiteX89" fmla="*/ 93103 w 572779"/>
                    <a:gd name="connsiteY89" fmla="*/ 160472 h 606580"/>
                    <a:gd name="connsiteX90" fmla="*/ 92987 w 572779"/>
                    <a:gd name="connsiteY90" fmla="*/ 160183 h 606580"/>
                    <a:gd name="connsiteX91" fmla="*/ 457411 w 572779"/>
                    <a:gd name="connsiteY91" fmla="*/ 751 h 606580"/>
                    <a:gd name="connsiteX92" fmla="*/ 458047 w 572779"/>
                    <a:gd name="connsiteY92" fmla="*/ 751 h 606580"/>
                    <a:gd name="connsiteX93" fmla="*/ 521621 w 572779"/>
                    <a:gd name="connsiteY93" fmla="*/ 49915 h 606580"/>
                    <a:gd name="connsiteX94" fmla="*/ 523761 w 572779"/>
                    <a:gd name="connsiteY94" fmla="*/ 66553 h 606580"/>
                    <a:gd name="connsiteX95" fmla="*/ 458105 w 572779"/>
                    <a:gd name="connsiteY95" fmla="*/ 132124 h 606580"/>
                    <a:gd name="connsiteX96" fmla="*/ 457469 w 572779"/>
                    <a:gd name="connsiteY96" fmla="*/ 132124 h 606580"/>
                    <a:gd name="connsiteX97" fmla="*/ 393895 w 572779"/>
                    <a:gd name="connsiteY97" fmla="*/ 82960 h 606580"/>
                    <a:gd name="connsiteX98" fmla="*/ 391755 w 572779"/>
                    <a:gd name="connsiteY98" fmla="*/ 66322 h 606580"/>
                    <a:gd name="connsiteX99" fmla="*/ 457411 w 572779"/>
                    <a:gd name="connsiteY99" fmla="*/ 751 h 606580"/>
                    <a:gd name="connsiteX100" fmla="*/ 285868 w 572779"/>
                    <a:gd name="connsiteY100" fmla="*/ 751 h 606580"/>
                    <a:gd name="connsiteX101" fmla="*/ 286621 w 572779"/>
                    <a:gd name="connsiteY101" fmla="*/ 751 h 606580"/>
                    <a:gd name="connsiteX102" fmla="*/ 350227 w 572779"/>
                    <a:gd name="connsiteY102" fmla="*/ 49915 h 606580"/>
                    <a:gd name="connsiteX103" fmla="*/ 352369 w 572779"/>
                    <a:gd name="connsiteY103" fmla="*/ 66553 h 606580"/>
                    <a:gd name="connsiteX104" fmla="*/ 286736 w 572779"/>
                    <a:gd name="connsiteY104" fmla="*/ 132124 h 606580"/>
                    <a:gd name="connsiteX105" fmla="*/ 286100 w 572779"/>
                    <a:gd name="connsiteY105" fmla="*/ 132124 h 606580"/>
                    <a:gd name="connsiteX106" fmla="*/ 222493 w 572779"/>
                    <a:gd name="connsiteY106" fmla="*/ 82845 h 606580"/>
                    <a:gd name="connsiteX107" fmla="*/ 220351 w 572779"/>
                    <a:gd name="connsiteY107" fmla="*/ 66264 h 606580"/>
                    <a:gd name="connsiteX108" fmla="*/ 285868 w 572779"/>
                    <a:gd name="connsiteY108" fmla="*/ 751 h 606580"/>
                    <a:gd name="connsiteX109" fmla="*/ 114639 w 572779"/>
                    <a:gd name="connsiteY109" fmla="*/ 751 h 606580"/>
                    <a:gd name="connsiteX110" fmla="*/ 115275 w 572779"/>
                    <a:gd name="connsiteY110" fmla="*/ 751 h 606580"/>
                    <a:gd name="connsiteX111" fmla="*/ 178882 w 572779"/>
                    <a:gd name="connsiteY111" fmla="*/ 49915 h 606580"/>
                    <a:gd name="connsiteX112" fmla="*/ 181024 w 572779"/>
                    <a:gd name="connsiteY112" fmla="*/ 66553 h 606580"/>
                    <a:gd name="connsiteX113" fmla="*/ 115333 w 572779"/>
                    <a:gd name="connsiteY113" fmla="*/ 132124 h 606580"/>
                    <a:gd name="connsiteX114" fmla="*/ 114754 w 572779"/>
                    <a:gd name="connsiteY114" fmla="*/ 132124 h 606580"/>
                    <a:gd name="connsiteX115" fmla="*/ 51148 w 572779"/>
                    <a:gd name="connsiteY115" fmla="*/ 82960 h 606580"/>
                    <a:gd name="connsiteX116" fmla="*/ 49006 w 572779"/>
                    <a:gd name="connsiteY116" fmla="*/ 66322 h 606580"/>
                    <a:gd name="connsiteX117" fmla="*/ 114639 w 572779"/>
                    <a:gd name="connsiteY117" fmla="*/ 751 h 606580"/>
                    <a:gd name="connsiteX118" fmla="*/ 457410 w 572779"/>
                    <a:gd name="connsiteY118" fmla="*/ 423 h 606580"/>
                    <a:gd name="connsiteX119" fmla="*/ 391355 w 572779"/>
                    <a:gd name="connsiteY119" fmla="*/ 66356 h 606580"/>
                    <a:gd name="connsiteX120" fmla="*/ 393497 w 572779"/>
                    <a:gd name="connsiteY120" fmla="*/ 83056 h 606580"/>
                    <a:gd name="connsiteX121" fmla="*/ 457468 w 572779"/>
                    <a:gd name="connsiteY121" fmla="*/ 132521 h 606580"/>
                    <a:gd name="connsiteX122" fmla="*/ 457815 w 572779"/>
                    <a:gd name="connsiteY122" fmla="*/ 132521 h 606580"/>
                    <a:gd name="connsiteX123" fmla="*/ 458104 w 572779"/>
                    <a:gd name="connsiteY123" fmla="*/ 132521 h 606580"/>
                    <a:gd name="connsiteX124" fmla="*/ 524159 w 572779"/>
                    <a:gd name="connsiteY124" fmla="*/ 66587 h 606580"/>
                    <a:gd name="connsiteX125" fmla="*/ 522017 w 572779"/>
                    <a:gd name="connsiteY125" fmla="*/ 49887 h 606580"/>
                    <a:gd name="connsiteX126" fmla="*/ 458046 w 572779"/>
                    <a:gd name="connsiteY126" fmla="*/ 423 h 606580"/>
                    <a:gd name="connsiteX127" fmla="*/ 457699 w 572779"/>
                    <a:gd name="connsiteY127" fmla="*/ 423 h 606580"/>
                    <a:gd name="connsiteX128" fmla="*/ 114646 w 572779"/>
                    <a:gd name="connsiteY128" fmla="*/ 423 h 606580"/>
                    <a:gd name="connsiteX129" fmla="*/ 48620 w 572779"/>
                    <a:gd name="connsiteY129" fmla="*/ 66356 h 606580"/>
                    <a:gd name="connsiteX130" fmla="*/ 50761 w 572779"/>
                    <a:gd name="connsiteY130" fmla="*/ 83056 h 606580"/>
                    <a:gd name="connsiteX131" fmla="*/ 114762 w 572779"/>
                    <a:gd name="connsiteY131" fmla="*/ 132521 h 606580"/>
                    <a:gd name="connsiteX132" fmla="*/ 115051 w 572779"/>
                    <a:gd name="connsiteY132" fmla="*/ 132521 h 606580"/>
                    <a:gd name="connsiteX133" fmla="*/ 115340 w 572779"/>
                    <a:gd name="connsiteY133" fmla="*/ 132521 h 606580"/>
                    <a:gd name="connsiteX134" fmla="*/ 181424 w 572779"/>
                    <a:gd name="connsiteY134" fmla="*/ 66587 h 606580"/>
                    <a:gd name="connsiteX135" fmla="*/ 179225 w 572779"/>
                    <a:gd name="connsiteY135" fmla="*/ 49887 h 606580"/>
                    <a:gd name="connsiteX136" fmla="*/ 115282 w 572779"/>
                    <a:gd name="connsiteY136" fmla="*/ 423 h 606580"/>
                    <a:gd name="connsiteX137" fmla="*/ 114993 w 572779"/>
                    <a:gd name="connsiteY137" fmla="*/ 423 h 606580"/>
                    <a:gd name="connsiteX138" fmla="*/ 286036 w 572779"/>
                    <a:gd name="connsiteY138" fmla="*/ 397 h 606580"/>
                    <a:gd name="connsiteX139" fmla="*/ 219952 w 572779"/>
                    <a:gd name="connsiteY139" fmla="*/ 66286 h 606580"/>
                    <a:gd name="connsiteX140" fmla="*/ 222151 w 572779"/>
                    <a:gd name="connsiteY140" fmla="*/ 82990 h 606580"/>
                    <a:gd name="connsiteX141" fmla="*/ 286094 w 572779"/>
                    <a:gd name="connsiteY141" fmla="*/ 132522 h 606580"/>
                    <a:gd name="connsiteX142" fmla="*/ 286383 w 572779"/>
                    <a:gd name="connsiteY142" fmla="*/ 132522 h 606580"/>
                    <a:gd name="connsiteX143" fmla="*/ 286730 w 572779"/>
                    <a:gd name="connsiteY143" fmla="*/ 132522 h 606580"/>
                    <a:gd name="connsiteX144" fmla="*/ 352756 w 572779"/>
                    <a:gd name="connsiteY144" fmla="*/ 66575 h 606580"/>
                    <a:gd name="connsiteX145" fmla="*/ 350615 w 572779"/>
                    <a:gd name="connsiteY145" fmla="*/ 49872 h 606580"/>
                    <a:gd name="connsiteX146" fmla="*/ 286614 w 572779"/>
                    <a:gd name="connsiteY146" fmla="*/ 397 h 606580"/>
                    <a:gd name="connsiteX147" fmla="*/ 286325 w 572779"/>
                    <a:gd name="connsiteY147" fmla="*/ 397 h 606580"/>
                    <a:gd name="connsiteX148" fmla="*/ 457411 w 572779"/>
                    <a:gd name="connsiteY148" fmla="*/ 0 h 606580"/>
                    <a:gd name="connsiteX149" fmla="*/ 458047 w 572779"/>
                    <a:gd name="connsiteY149" fmla="*/ 0 h 606580"/>
                    <a:gd name="connsiteX150" fmla="*/ 522315 w 572779"/>
                    <a:gd name="connsiteY150" fmla="*/ 49741 h 606580"/>
                    <a:gd name="connsiteX151" fmla="*/ 524513 w 572779"/>
                    <a:gd name="connsiteY151" fmla="*/ 66553 h 606580"/>
                    <a:gd name="connsiteX152" fmla="*/ 458105 w 572779"/>
                    <a:gd name="connsiteY152" fmla="*/ 132875 h 606580"/>
                    <a:gd name="connsiteX153" fmla="*/ 457469 w 572779"/>
                    <a:gd name="connsiteY153" fmla="*/ 132875 h 606580"/>
                    <a:gd name="connsiteX154" fmla="*/ 393201 w 572779"/>
                    <a:gd name="connsiteY154" fmla="*/ 83133 h 606580"/>
                    <a:gd name="connsiteX155" fmla="*/ 391003 w 572779"/>
                    <a:gd name="connsiteY155" fmla="*/ 66322 h 606580"/>
                    <a:gd name="connsiteX156" fmla="*/ 457411 w 572779"/>
                    <a:gd name="connsiteY156" fmla="*/ 0 h 606580"/>
                    <a:gd name="connsiteX157" fmla="*/ 285868 w 572779"/>
                    <a:gd name="connsiteY157" fmla="*/ 0 h 606580"/>
                    <a:gd name="connsiteX158" fmla="*/ 286621 w 572779"/>
                    <a:gd name="connsiteY158" fmla="*/ 0 h 606580"/>
                    <a:gd name="connsiteX159" fmla="*/ 350980 w 572779"/>
                    <a:gd name="connsiteY159" fmla="*/ 49741 h 606580"/>
                    <a:gd name="connsiteX160" fmla="*/ 353179 w 572779"/>
                    <a:gd name="connsiteY160" fmla="*/ 66553 h 606580"/>
                    <a:gd name="connsiteX161" fmla="*/ 286736 w 572779"/>
                    <a:gd name="connsiteY161" fmla="*/ 132875 h 606580"/>
                    <a:gd name="connsiteX162" fmla="*/ 286100 w 572779"/>
                    <a:gd name="connsiteY162" fmla="*/ 132875 h 606580"/>
                    <a:gd name="connsiteX163" fmla="*/ 221740 w 572779"/>
                    <a:gd name="connsiteY163" fmla="*/ 83076 h 606580"/>
                    <a:gd name="connsiteX164" fmla="*/ 219599 w 572779"/>
                    <a:gd name="connsiteY164" fmla="*/ 66264 h 606580"/>
                    <a:gd name="connsiteX165" fmla="*/ 285868 w 572779"/>
                    <a:gd name="connsiteY165" fmla="*/ 0 h 606580"/>
                    <a:gd name="connsiteX166" fmla="*/ 114639 w 572779"/>
                    <a:gd name="connsiteY166" fmla="*/ 0 h 606580"/>
                    <a:gd name="connsiteX167" fmla="*/ 115275 w 572779"/>
                    <a:gd name="connsiteY167" fmla="*/ 0 h 606580"/>
                    <a:gd name="connsiteX168" fmla="*/ 179635 w 572779"/>
                    <a:gd name="connsiteY168" fmla="*/ 49741 h 606580"/>
                    <a:gd name="connsiteX169" fmla="*/ 181776 w 572779"/>
                    <a:gd name="connsiteY169" fmla="*/ 66553 h 606580"/>
                    <a:gd name="connsiteX170" fmla="*/ 115333 w 572779"/>
                    <a:gd name="connsiteY170" fmla="*/ 132875 h 606580"/>
                    <a:gd name="connsiteX171" fmla="*/ 114754 w 572779"/>
                    <a:gd name="connsiteY171" fmla="*/ 132875 h 606580"/>
                    <a:gd name="connsiteX172" fmla="*/ 50395 w 572779"/>
                    <a:gd name="connsiteY172" fmla="*/ 83133 h 606580"/>
                    <a:gd name="connsiteX173" fmla="*/ 48196 w 572779"/>
                    <a:gd name="connsiteY173" fmla="*/ 66322 h 606580"/>
                    <a:gd name="connsiteX174" fmla="*/ 114639 w 572779"/>
                    <a:gd name="connsiteY174" fmla="*/ 0 h 60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572779" h="606580">
                      <a:moveTo>
                        <a:pt x="435703" y="160183"/>
                      </a:moveTo>
                      <a:lnTo>
                        <a:pt x="479697" y="160183"/>
                      </a:lnTo>
                      <a:cubicBezTo>
                        <a:pt x="479639" y="160241"/>
                        <a:pt x="479639" y="160414"/>
                        <a:pt x="479581" y="160472"/>
                      </a:cubicBezTo>
                      <a:lnTo>
                        <a:pt x="479812" y="160472"/>
                      </a:lnTo>
                      <a:cubicBezTo>
                        <a:pt x="479407" y="161281"/>
                        <a:pt x="478713" y="162726"/>
                        <a:pt x="478713" y="162726"/>
                      </a:cubicBezTo>
                      <a:cubicBezTo>
                        <a:pt x="474834" y="170989"/>
                        <a:pt x="471245" y="178848"/>
                        <a:pt x="469682" y="187227"/>
                      </a:cubicBezTo>
                      <a:lnTo>
                        <a:pt x="474776" y="242470"/>
                      </a:lnTo>
                      <a:lnTo>
                        <a:pt x="494284" y="242470"/>
                      </a:lnTo>
                      <a:lnTo>
                        <a:pt x="510840" y="160183"/>
                      </a:lnTo>
                      <a:lnTo>
                        <a:pt x="527338" y="160183"/>
                      </a:lnTo>
                      <a:cubicBezTo>
                        <a:pt x="552345" y="160183"/>
                        <a:pt x="572663" y="180466"/>
                        <a:pt x="572779" y="205430"/>
                      </a:cubicBezTo>
                      <a:lnTo>
                        <a:pt x="572779" y="337413"/>
                      </a:lnTo>
                      <a:cubicBezTo>
                        <a:pt x="572779" y="362434"/>
                        <a:pt x="552519" y="382717"/>
                        <a:pt x="527396" y="382717"/>
                      </a:cubicBezTo>
                      <a:lnTo>
                        <a:pt x="521607" y="382717"/>
                      </a:lnTo>
                      <a:lnTo>
                        <a:pt x="521607" y="574624"/>
                      </a:lnTo>
                      <a:cubicBezTo>
                        <a:pt x="521607" y="592249"/>
                        <a:pt x="507251" y="606580"/>
                        <a:pt x="489595" y="606580"/>
                      </a:cubicBezTo>
                      <a:cubicBezTo>
                        <a:pt x="473155" y="606580"/>
                        <a:pt x="459552" y="594098"/>
                        <a:pt x="457815" y="578149"/>
                      </a:cubicBezTo>
                      <a:cubicBezTo>
                        <a:pt x="456021" y="594214"/>
                        <a:pt x="442417" y="606580"/>
                        <a:pt x="425978" y="606580"/>
                      </a:cubicBezTo>
                      <a:cubicBezTo>
                        <a:pt x="408322" y="606580"/>
                        <a:pt x="393966" y="592249"/>
                        <a:pt x="393966" y="574624"/>
                      </a:cubicBezTo>
                      <a:lnTo>
                        <a:pt x="393966" y="392541"/>
                      </a:lnTo>
                      <a:cubicBezTo>
                        <a:pt x="411506" y="380521"/>
                        <a:pt x="422967" y="360354"/>
                        <a:pt x="422967" y="337528"/>
                      </a:cubicBezTo>
                      <a:lnTo>
                        <a:pt x="422967" y="242528"/>
                      </a:lnTo>
                      <a:lnTo>
                        <a:pt x="440739" y="242528"/>
                      </a:lnTo>
                      <a:lnTo>
                        <a:pt x="445833" y="186996"/>
                      </a:lnTo>
                      <a:cubicBezTo>
                        <a:pt x="445659" y="186013"/>
                        <a:pt x="445428" y="184973"/>
                        <a:pt x="445196" y="183991"/>
                      </a:cubicBezTo>
                      <a:cubicBezTo>
                        <a:pt x="443459" y="176768"/>
                        <a:pt x="440276" y="169891"/>
                        <a:pt x="436860" y="162726"/>
                      </a:cubicBezTo>
                      <a:cubicBezTo>
                        <a:pt x="436860" y="162726"/>
                        <a:pt x="436166" y="161281"/>
                        <a:pt x="435818" y="160472"/>
                      </a:cubicBezTo>
                      <a:lnTo>
                        <a:pt x="435876" y="160472"/>
                      </a:lnTo>
                      <a:cubicBezTo>
                        <a:pt x="435818" y="160356"/>
                        <a:pt x="435818" y="160241"/>
                        <a:pt x="435703" y="160183"/>
                      </a:cubicBezTo>
                      <a:close/>
                      <a:moveTo>
                        <a:pt x="264349" y="160183"/>
                      </a:moveTo>
                      <a:lnTo>
                        <a:pt x="308327" y="160183"/>
                      </a:lnTo>
                      <a:cubicBezTo>
                        <a:pt x="308269" y="160241"/>
                        <a:pt x="308269" y="160414"/>
                        <a:pt x="308154" y="160472"/>
                      </a:cubicBezTo>
                      <a:lnTo>
                        <a:pt x="308385" y="160472"/>
                      </a:lnTo>
                      <a:cubicBezTo>
                        <a:pt x="308038" y="161281"/>
                        <a:pt x="307344" y="162726"/>
                        <a:pt x="307344" y="162726"/>
                      </a:cubicBezTo>
                      <a:cubicBezTo>
                        <a:pt x="303467" y="170989"/>
                        <a:pt x="299821" y="178848"/>
                        <a:pt x="298316" y="187227"/>
                      </a:cubicBezTo>
                      <a:lnTo>
                        <a:pt x="303409" y="242470"/>
                      </a:lnTo>
                      <a:lnTo>
                        <a:pt x="322910" y="242470"/>
                      </a:lnTo>
                      <a:lnTo>
                        <a:pt x="339401" y="160183"/>
                      </a:lnTo>
                      <a:lnTo>
                        <a:pt x="355951" y="160183"/>
                      </a:lnTo>
                      <a:cubicBezTo>
                        <a:pt x="380949" y="160183"/>
                        <a:pt x="401202" y="180466"/>
                        <a:pt x="401376" y="205430"/>
                      </a:cubicBezTo>
                      <a:lnTo>
                        <a:pt x="401376" y="337413"/>
                      </a:lnTo>
                      <a:cubicBezTo>
                        <a:pt x="401376" y="362434"/>
                        <a:pt x="381065" y="382717"/>
                        <a:pt x="356009" y="382717"/>
                      </a:cubicBezTo>
                      <a:lnTo>
                        <a:pt x="350222" y="382717"/>
                      </a:lnTo>
                      <a:lnTo>
                        <a:pt x="350222" y="574624"/>
                      </a:lnTo>
                      <a:cubicBezTo>
                        <a:pt x="350222" y="592249"/>
                        <a:pt x="335872" y="606580"/>
                        <a:pt x="318222" y="606580"/>
                      </a:cubicBezTo>
                      <a:cubicBezTo>
                        <a:pt x="301788" y="606580"/>
                        <a:pt x="288190" y="594098"/>
                        <a:pt x="286396" y="578149"/>
                      </a:cubicBezTo>
                      <a:cubicBezTo>
                        <a:pt x="284660" y="594214"/>
                        <a:pt x="271062" y="606580"/>
                        <a:pt x="254628" y="606580"/>
                      </a:cubicBezTo>
                      <a:cubicBezTo>
                        <a:pt x="236978" y="606580"/>
                        <a:pt x="222628" y="592249"/>
                        <a:pt x="222628" y="574624"/>
                      </a:cubicBezTo>
                      <a:lnTo>
                        <a:pt x="222628" y="382833"/>
                      </a:lnTo>
                      <a:lnTo>
                        <a:pt x="216841" y="382833"/>
                      </a:lnTo>
                      <a:cubicBezTo>
                        <a:pt x="191727" y="382833"/>
                        <a:pt x="171474" y="362608"/>
                        <a:pt x="171474" y="337528"/>
                      </a:cubicBezTo>
                      <a:lnTo>
                        <a:pt x="171474" y="205545"/>
                      </a:lnTo>
                      <a:cubicBezTo>
                        <a:pt x="171474" y="180524"/>
                        <a:pt x="191727" y="160241"/>
                        <a:pt x="216841" y="160241"/>
                      </a:cubicBezTo>
                      <a:lnTo>
                        <a:pt x="233333" y="160241"/>
                      </a:lnTo>
                      <a:lnTo>
                        <a:pt x="249825" y="242528"/>
                      </a:lnTo>
                      <a:lnTo>
                        <a:pt x="269383" y="242528"/>
                      </a:lnTo>
                      <a:lnTo>
                        <a:pt x="274476" y="186996"/>
                      </a:lnTo>
                      <a:cubicBezTo>
                        <a:pt x="274302" y="186013"/>
                        <a:pt x="274071" y="184973"/>
                        <a:pt x="273839" y="183991"/>
                      </a:cubicBezTo>
                      <a:cubicBezTo>
                        <a:pt x="272045" y="176768"/>
                        <a:pt x="268921" y="169891"/>
                        <a:pt x="265506" y="162726"/>
                      </a:cubicBezTo>
                      <a:cubicBezTo>
                        <a:pt x="265506" y="162726"/>
                        <a:pt x="264812" y="161281"/>
                        <a:pt x="264407" y="160472"/>
                      </a:cubicBezTo>
                      <a:lnTo>
                        <a:pt x="264523" y="160472"/>
                      </a:lnTo>
                      <a:cubicBezTo>
                        <a:pt x="264407" y="160356"/>
                        <a:pt x="264407" y="160241"/>
                        <a:pt x="264349" y="160183"/>
                      </a:cubicBezTo>
                      <a:close/>
                      <a:moveTo>
                        <a:pt x="92987" y="160183"/>
                      </a:moveTo>
                      <a:lnTo>
                        <a:pt x="136964" y="160183"/>
                      </a:lnTo>
                      <a:cubicBezTo>
                        <a:pt x="136848" y="160241"/>
                        <a:pt x="136848" y="160414"/>
                        <a:pt x="136791" y="160472"/>
                      </a:cubicBezTo>
                      <a:lnTo>
                        <a:pt x="137022" y="160472"/>
                      </a:lnTo>
                      <a:cubicBezTo>
                        <a:pt x="136617" y="161281"/>
                        <a:pt x="135923" y="162726"/>
                        <a:pt x="135923" y="162726"/>
                      </a:cubicBezTo>
                      <a:cubicBezTo>
                        <a:pt x="132104" y="170989"/>
                        <a:pt x="128458" y="178848"/>
                        <a:pt x="126896" y="187227"/>
                      </a:cubicBezTo>
                      <a:lnTo>
                        <a:pt x="131988" y="242470"/>
                      </a:lnTo>
                      <a:lnTo>
                        <a:pt x="149752" y="242470"/>
                      </a:lnTo>
                      <a:lnTo>
                        <a:pt x="149752" y="337471"/>
                      </a:lnTo>
                      <a:cubicBezTo>
                        <a:pt x="149752" y="360296"/>
                        <a:pt x="161267" y="380406"/>
                        <a:pt x="178742" y="392483"/>
                      </a:cubicBezTo>
                      <a:lnTo>
                        <a:pt x="178742" y="574624"/>
                      </a:lnTo>
                      <a:cubicBezTo>
                        <a:pt x="178742" y="592249"/>
                        <a:pt x="164392" y="606580"/>
                        <a:pt x="146743" y="606580"/>
                      </a:cubicBezTo>
                      <a:cubicBezTo>
                        <a:pt x="130310" y="606580"/>
                        <a:pt x="116712" y="594098"/>
                        <a:pt x="114976" y="578149"/>
                      </a:cubicBezTo>
                      <a:cubicBezTo>
                        <a:pt x="113182" y="594214"/>
                        <a:pt x="99584" y="606580"/>
                        <a:pt x="83151" y="606580"/>
                      </a:cubicBezTo>
                      <a:cubicBezTo>
                        <a:pt x="65502" y="606580"/>
                        <a:pt x="51152" y="592249"/>
                        <a:pt x="51152" y="574624"/>
                      </a:cubicBezTo>
                      <a:lnTo>
                        <a:pt x="51152" y="382833"/>
                      </a:lnTo>
                      <a:lnTo>
                        <a:pt x="45365" y="382833"/>
                      </a:lnTo>
                      <a:cubicBezTo>
                        <a:pt x="20310" y="382833"/>
                        <a:pt x="0" y="362608"/>
                        <a:pt x="0" y="337528"/>
                      </a:cubicBezTo>
                      <a:lnTo>
                        <a:pt x="0" y="205545"/>
                      </a:lnTo>
                      <a:cubicBezTo>
                        <a:pt x="0" y="180524"/>
                        <a:pt x="20310" y="160241"/>
                        <a:pt x="45365" y="160241"/>
                      </a:cubicBezTo>
                      <a:lnTo>
                        <a:pt x="61972" y="160241"/>
                      </a:lnTo>
                      <a:lnTo>
                        <a:pt x="78464" y="242528"/>
                      </a:lnTo>
                      <a:lnTo>
                        <a:pt x="97964" y="242528"/>
                      </a:lnTo>
                      <a:lnTo>
                        <a:pt x="103056" y="186996"/>
                      </a:lnTo>
                      <a:cubicBezTo>
                        <a:pt x="102940" y="186013"/>
                        <a:pt x="102709" y="184973"/>
                        <a:pt x="102477" y="183991"/>
                      </a:cubicBezTo>
                      <a:cubicBezTo>
                        <a:pt x="100683" y="176768"/>
                        <a:pt x="97501" y="169891"/>
                        <a:pt x="94145" y="162726"/>
                      </a:cubicBezTo>
                      <a:cubicBezTo>
                        <a:pt x="94145" y="162726"/>
                        <a:pt x="93450" y="161281"/>
                        <a:pt x="93045" y="160472"/>
                      </a:cubicBezTo>
                      <a:lnTo>
                        <a:pt x="93103" y="160472"/>
                      </a:lnTo>
                      <a:cubicBezTo>
                        <a:pt x="93045" y="160356"/>
                        <a:pt x="93045" y="160241"/>
                        <a:pt x="92987" y="160183"/>
                      </a:cubicBezTo>
                      <a:close/>
                      <a:moveTo>
                        <a:pt x="457411" y="751"/>
                      </a:moveTo>
                      <a:lnTo>
                        <a:pt x="458047" y="751"/>
                      </a:lnTo>
                      <a:cubicBezTo>
                        <a:pt x="488012" y="751"/>
                        <a:pt x="514158" y="20971"/>
                        <a:pt x="521621" y="49915"/>
                      </a:cubicBezTo>
                      <a:cubicBezTo>
                        <a:pt x="523009" y="55403"/>
                        <a:pt x="523761" y="61007"/>
                        <a:pt x="523761" y="66553"/>
                      </a:cubicBezTo>
                      <a:cubicBezTo>
                        <a:pt x="523761" y="102718"/>
                        <a:pt x="494317" y="132124"/>
                        <a:pt x="458105" y="132124"/>
                      </a:cubicBezTo>
                      <a:lnTo>
                        <a:pt x="457469" y="132124"/>
                      </a:lnTo>
                      <a:cubicBezTo>
                        <a:pt x="427504" y="132124"/>
                        <a:pt x="401358" y="111904"/>
                        <a:pt x="393895" y="82960"/>
                      </a:cubicBezTo>
                      <a:cubicBezTo>
                        <a:pt x="392507" y="77472"/>
                        <a:pt x="391755" y="71868"/>
                        <a:pt x="391755" y="66322"/>
                      </a:cubicBezTo>
                      <a:cubicBezTo>
                        <a:pt x="391755" y="30157"/>
                        <a:pt x="421199" y="751"/>
                        <a:pt x="457411" y="751"/>
                      </a:cubicBezTo>
                      <a:close/>
                      <a:moveTo>
                        <a:pt x="285868" y="751"/>
                      </a:moveTo>
                      <a:lnTo>
                        <a:pt x="286621" y="751"/>
                      </a:lnTo>
                      <a:cubicBezTo>
                        <a:pt x="316601" y="751"/>
                        <a:pt x="342761" y="20971"/>
                        <a:pt x="350227" y="49915"/>
                      </a:cubicBezTo>
                      <a:cubicBezTo>
                        <a:pt x="351674" y="55403"/>
                        <a:pt x="352369" y="61007"/>
                        <a:pt x="352369" y="66553"/>
                      </a:cubicBezTo>
                      <a:cubicBezTo>
                        <a:pt x="352369" y="102718"/>
                        <a:pt x="322909" y="132124"/>
                        <a:pt x="286736" y="132124"/>
                      </a:cubicBezTo>
                      <a:lnTo>
                        <a:pt x="286100" y="132124"/>
                      </a:lnTo>
                      <a:cubicBezTo>
                        <a:pt x="256119" y="132124"/>
                        <a:pt x="229959" y="111846"/>
                        <a:pt x="222493" y="82845"/>
                      </a:cubicBezTo>
                      <a:cubicBezTo>
                        <a:pt x="221046" y="77414"/>
                        <a:pt x="220351" y="71810"/>
                        <a:pt x="220351" y="66264"/>
                      </a:cubicBezTo>
                      <a:cubicBezTo>
                        <a:pt x="220351" y="30157"/>
                        <a:pt x="249753" y="751"/>
                        <a:pt x="285868" y="751"/>
                      </a:cubicBezTo>
                      <a:close/>
                      <a:moveTo>
                        <a:pt x="114639" y="751"/>
                      </a:moveTo>
                      <a:lnTo>
                        <a:pt x="115275" y="751"/>
                      </a:lnTo>
                      <a:cubicBezTo>
                        <a:pt x="145256" y="751"/>
                        <a:pt x="171416" y="20971"/>
                        <a:pt x="178882" y="49915"/>
                      </a:cubicBezTo>
                      <a:cubicBezTo>
                        <a:pt x="180329" y="55403"/>
                        <a:pt x="181024" y="61007"/>
                        <a:pt x="181024" y="66553"/>
                      </a:cubicBezTo>
                      <a:cubicBezTo>
                        <a:pt x="181024" y="102718"/>
                        <a:pt x="151564" y="132124"/>
                        <a:pt x="115333" y="132124"/>
                      </a:cubicBezTo>
                      <a:lnTo>
                        <a:pt x="114754" y="132124"/>
                      </a:lnTo>
                      <a:cubicBezTo>
                        <a:pt x="84774" y="132124"/>
                        <a:pt x="58614" y="111904"/>
                        <a:pt x="51148" y="82960"/>
                      </a:cubicBezTo>
                      <a:cubicBezTo>
                        <a:pt x="49701" y="77472"/>
                        <a:pt x="49006" y="71868"/>
                        <a:pt x="49006" y="66322"/>
                      </a:cubicBezTo>
                      <a:cubicBezTo>
                        <a:pt x="49006" y="30157"/>
                        <a:pt x="78466" y="751"/>
                        <a:pt x="114639" y="751"/>
                      </a:cubicBezTo>
                      <a:close/>
                      <a:moveTo>
                        <a:pt x="457410" y="423"/>
                      </a:moveTo>
                      <a:cubicBezTo>
                        <a:pt x="420880" y="423"/>
                        <a:pt x="391355" y="29894"/>
                        <a:pt x="391355" y="66356"/>
                      </a:cubicBezTo>
                      <a:cubicBezTo>
                        <a:pt x="391355" y="72135"/>
                        <a:pt x="392108" y="77740"/>
                        <a:pt x="393497" y="83056"/>
                      </a:cubicBezTo>
                      <a:cubicBezTo>
                        <a:pt x="400849" y="111487"/>
                        <a:pt x="426669" y="132521"/>
                        <a:pt x="457468" y="132521"/>
                      </a:cubicBezTo>
                      <a:lnTo>
                        <a:pt x="457815" y="132521"/>
                      </a:lnTo>
                      <a:lnTo>
                        <a:pt x="458104" y="132521"/>
                      </a:lnTo>
                      <a:cubicBezTo>
                        <a:pt x="494634" y="132521"/>
                        <a:pt x="524159" y="103050"/>
                        <a:pt x="524159" y="66587"/>
                      </a:cubicBezTo>
                      <a:cubicBezTo>
                        <a:pt x="524159" y="60809"/>
                        <a:pt x="523406" y="55204"/>
                        <a:pt x="522017" y="49887"/>
                      </a:cubicBezTo>
                      <a:cubicBezTo>
                        <a:pt x="514665" y="21457"/>
                        <a:pt x="488845" y="423"/>
                        <a:pt x="458046" y="423"/>
                      </a:cubicBezTo>
                      <a:lnTo>
                        <a:pt x="457699" y="423"/>
                      </a:lnTo>
                      <a:close/>
                      <a:moveTo>
                        <a:pt x="114646" y="423"/>
                      </a:moveTo>
                      <a:cubicBezTo>
                        <a:pt x="78190" y="423"/>
                        <a:pt x="48620" y="29894"/>
                        <a:pt x="48620" y="66356"/>
                      </a:cubicBezTo>
                      <a:cubicBezTo>
                        <a:pt x="48620" y="72135"/>
                        <a:pt x="49372" y="77740"/>
                        <a:pt x="50761" y="83056"/>
                      </a:cubicBezTo>
                      <a:cubicBezTo>
                        <a:pt x="58110" y="111487"/>
                        <a:pt x="83977" y="132521"/>
                        <a:pt x="114762" y="132521"/>
                      </a:cubicBezTo>
                      <a:lnTo>
                        <a:pt x="115051" y="132521"/>
                      </a:lnTo>
                      <a:lnTo>
                        <a:pt x="115340" y="132521"/>
                      </a:lnTo>
                      <a:cubicBezTo>
                        <a:pt x="151854" y="132521"/>
                        <a:pt x="181424" y="103050"/>
                        <a:pt x="181424" y="66587"/>
                      </a:cubicBezTo>
                      <a:cubicBezTo>
                        <a:pt x="181424" y="60809"/>
                        <a:pt x="180614" y="55204"/>
                        <a:pt x="179225" y="49887"/>
                      </a:cubicBezTo>
                      <a:cubicBezTo>
                        <a:pt x="171934" y="21457"/>
                        <a:pt x="146067" y="423"/>
                        <a:pt x="115282" y="423"/>
                      </a:cubicBezTo>
                      <a:lnTo>
                        <a:pt x="114993" y="423"/>
                      </a:lnTo>
                      <a:close/>
                      <a:moveTo>
                        <a:pt x="286036" y="397"/>
                      </a:moveTo>
                      <a:cubicBezTo>
                        <a:pt x="249522" y="282"/>
                        <a:pt x="219952" y="29874"/>
                        <a:pt x="219952" y="66286"/>
                      </a:cubicBezTo>
                      <a:cubicBezTo>
                        <a:pt x="219952" y="72066"/>
                        <a:pt x="220762" y="77672"/>
                        <a:pt x="222151" y="82990"/>
                      </a:cubicBezTo>
                      <a:cubicBezTo>
                        <a:pt x="229442" y="111484"/>
                        <a:pt x="255309" y="132522"/>
                        <a:pt x="286094" y="132522"/>
                      </a:cubicBezTo>
                      <a:lnTo>
                        <a:pt x="286383" y="132522"/>
                      </a:lnTo>
                      <a:lnTo>
                        <a:pt x="286730" y="132522"/>
                      </a:lnTo>
                      <a:cubicBezTo>
                        <a:pt x="323186" y="132522"/>
                        <a:pt x="352756" y="103045"/>
                        <a:pt x="352756" y="66575"/>
                      </a:cubicBezTo>
                      <a:cubicBezTo>
                        <a:pt x="352756" y="60796"/>
                        <a:pt x="352004" y="55189"/>
                        <a:pt x="350615" y="49872"/>
                      </a:cubicBezTo>
                      <a:cubicBezTo>
                        <a:pt x="343266" y="21436"/>
                        <a:pt x="317399" y="397"/>
                        <a:pt x="286614" y="397"/>
                      </a:cubicBezTo>
                      <a:lnTo>
                        <a:pt x="286325" y="397"/>
                      </a:lnTo>
                      <a:close/>
                      <a:moveTo>
                        <a:pt x="457411" y="0"/>
                      </a:moveTo>
                      <a:lnTo>
                        <a:pt x="458047" y="0"/>
                      </a:lnTo>
                      <a:cubicBezTo>
                        <a:pt x="488359" y="0"/>
                        <a:pt x="514795" y="20451"/>
                        <a:pt x="522315" y="49741"/>
                      </a:cubicBezTo>
                      <a:cubicBezTo>
                        <a:pt x="523761" y="55230"/>
                        <a:pt x="524513" y="60891"/>
                        <a:pt x="524513" y="66553"/>
                      </a:cubicBezTo>
                      <a:cubicBezTo>
                        <a:pt x="524513" y="103122"/>
                        <a:pt x="494722" y="132875"/>
                        <a:pt x="458105" y="132875"/>
                      </a:cubicBezTo>
                      <a:lnTo>
                        <a:pt x="457469" y="132875"/>
                      </a:lnTo>
                      <a:cubicBezTo>
                        <a:pt x="427157" y="132875"/>
                        <a:pt x="400721" y="112424"/>
                        <a:pt x="393201" y="83133"/>
                      </a:cubicBezTo>
                      <a:cubicBezTo>
                        <a:pt x="391755" y="77645"/>
                        <a:pt x="391003" y="71983"/>
                        <a:pt x="391003" y="66322"/>
                      </a:cubicBezTo>
                      <a:cubicBezTo>
                        <a:pt x="391003" y="29752"/>
                        <a:pt x="420794" y="0"/>
                        <a:pt x="457411" y="0"/>
                      </a:cubicBezTo>
                      <a:close/>
                      <a:moveTo>
                        <a:pt x="285868" y="0"/>
                      </a:moveTo>
                      <a:lnTo>
                        <a:pt x="286621" y="0"/>
                      </a:lnTo>
                      <a:cubicBezTo>
                        <a:pt x="316948" y="0"/>
                        <a:pt x="343456" y="20451"/>
                        <a:pt x="350980" y="49741"/>
                      </a:cubicBezTo>
                      <a:cubicBezTo>
                        <a:pt x="352427" y="55287"/>
                        <a:pt x="353179" y="60891"/>
                        <a:pt x="353179" y="66553"/>
                      </a:cubicBezTo>
                      <a:cubicBezTo>
                        <a:pt x="353179" y="103122"/>
                        <a:pt x="323372" y="132875"/>
                        <a:pt x="286736" y="132875"/>
                      </a:cubicBezTo>
                      <a:lnTo>
                        <a:pt x="286100" y="132875"/>
                      </a:lnTo>
                      <a:cubicBezTo>
                        <a:pt x="255772" y="132875"/>
                        <a:pt x="229322" y="112366"/>
                        <a:pt x="221740" y="83076"/>
                      </a:cubicBezTo>
                      <a:cubicBezTo>
                        <a:pt x="220294" y="77530"/>
                        <a:pt x="219599" y="71868"/>
                        <a:pt x="219599" y="66264"/>
                      </a:cubicBezTo>
                      <a:cubicBezTo>
                        <a:pt x="219599" y="29695"/>
                        <a:pt x="249348" y="0"/>
                        <a:pt x="285868" y="0"/>
                      </a:cubicBezTo>
                      <a:close/>
                      <a:moveTo>
                        <a:pt x="114639" y="0"/>
                      </a:moveTo>
                      <a:lnTo>
                        <a:pt x="115275" y="0"/>
                      </a:lnTo>
                      <a:cubicBezTo>
                        <a:pt x="145603" y="0"/>
                        <a:pt x="172053" y="20451"/>
                        <a:pt x="179635" y="49741"/>
                      </a:cubicBezTo>
                      <a:cubicBezTo>
                        <a:pt x="181081" y="55230"/>
                        <a:pt x="181776" y="60891"/>
                        <a:pt x="181776" y="66553"/>
                      </a:cubicBezTo>
                      <a:cubicBezTo>
                        <a:pt x="181776" y="103122"/>
                        <a:pt x="151969" y="132875"/>
                        <a:pt x="115333" y="132875"/>
                      </a:cubicBezTo>
                      <a:lnTo>
                        <a:pt x="114754" y="132875"/>
                      </a:lnTo>
                      <a:cubicBezTo>
                        <a:pt x="84427" y="132875"/>
                        <a:pt x="57919" y="112424"/>
                        <a:pt x="50395" y="83133"/>
                      </a:cubicBezTo>
                      <a:cubicBezTo>
                        <a:pt x="48948" y="77645"/>
                        <a:pt x="48196" y="71983"/>
                        <a:pt x="48196" y="66322"/>
                      </a:cubicBezTo>
                      <a:cubicBezTo>
                        <a:pt x="48196" y="29752"/>
                        <a:pt x="78003" y="0"/>
                        <a:pt x="1146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6153" name="ïṣḷíḑe">
              <a:extLst>
                <a:ext uri="{FF2B5EF4-FFF2-40B4-BE49-F238E27FC236}">
                  <a16:creationId xmlns:a16="http://schemas.microsoft.com/office/drawing/2014/main" id="{7EA46122-71F9-4FF0-A442-5447BDEFC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81" y="3306151"/>
              <a:ext cx="4000346" cy="893201"/>
              <a:chOff x="481781" y="3122658"/>
              <a:chExt cx="4000346" cy="893201"/>
            </a:xfrm>
          </p:grpSpPr>
          <p:grpSp>
            <p:nvGrpSpPr>
              <p:cNvPr id="6182" name="íṡḷiḓê">
                <a:extLst>
                  <a:ext uri="{FF2B5EF4-FFF2-40B4-BE49-F238E27FC236}">
                    <a16:creationId xmlns:a16="http://schemas.microsoft.com/office/drawing/2014/main" id="{2735B64B-38C0-4AE6-8F4D-9374FCB14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781" y="3122658"/>
                <a:ext cx="3276770" cy="893201"/>
                <a:chOff x="478605" y="3122658"/>
                <a:chExt cx="3276770" cy="893201"/>
              </a:xfrm>
            </p:grpSpPr>
            <p:sp>
              <p:nvSpPr>
                <p:cNvPr id="6186" name="ís1îďè">
                  <a:extLst>
                    <a:ext uri="{FF2B5EF4-FFF2-40B4-BE49-F238E27FC236}">
                      <a16:creationId xmlns:a16="http://schemas.microsoft.com/office/drawing/2014/main" id="{40335F8B-4550-4828-8463-CA77BCB71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605" y="3491888"/>
                  <a:ext cx="3276770" cy="523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r" eaLnBrk="1" hangingPunct="1">
                    <a:lnSpc>
                      <a:spcPct val="14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成立第二届学术委员会</a:t>
                  </a:r>
                  <a:r>
                    <a:rPr lang="zh-CN" altLang="en-US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、</a:t>
                  </a:r>
                  <a:r>
                    <a:rPr lang="zh-CN" altLang="zh-CN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科学技术协会</a:t>
                  </a:r>
                  <a:endParaRPr lang="en-US" altLang="zh-CN" sz="14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187" name="iṩḷíḍè">
                  <a:extLst>
                    <a:ext uri="{FF2B5EF4-FFF2-40B4-BE49-F238E27FC236}">
                      <a16:creationId xmlns:a16="http://schemas.microsoft.com/office/drawing/2014/main" id="{7501DE4B-9B27-4696-824A-73E8E558A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221" y="3122658"/>
                  <a:ext cx="3085451" cy="39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r" eaLnBrk="1" hangingPunct="1">
                    <a:lnSpc>
                      <a:spcPct val="10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3200"/>
                    <a:t>理顺结构</a:t>
                  </a:r>
                  <a:endParaRPr lang="zh-CN" altLang="en-US" sz="3200"/>
                </a:p>
              </p:txBody>
            </p:sp>
          </p:grpSp>
          <p:grpSp>
            <p:nvGrpSpPr>
              <p:cNvPr id="6183" name="iŝḷíďè">
                <a:extLst>
                  <a:ext uri="{FF2B5EF4-FFF2-40B4-BE49-F238E27FC236}">
                    <a16:creationId xmlns:a16="http://schemas.microsoft.com/office/drawing/2014/main" id="{58B082EE-48E7-4BA4-9315-AF8BE0E7F6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0911" y="3122658"/>
                <a:ext cx="631216" cy="631216"/>
                <a:chOff x="3770292" y="3122658"/>
                <a:chExt cx="631216" cy="631216"/>
              </a:xfrm>
            </p:grpSpPr>
            <p:sp>
              <p:nvSpPr>
                <p:cNvPr id="41" name="íṩḻiḍé">
                  <a:extLst>
                    <a:ext uri="{FF2B5EF4-FFF2-40B4-BE49-F238E27FC236}">
                      <a16:creationId xmlns:a16="http://schemas.microsoft.com/office/drawing/2014/main" id="{BDABF5A5-4EAD-4CA2-BBA0-ADAA52A5C978}"/>
                    </a:ext>
                  </a:extLst>
                </p:cNvPr>
                <p:cNvSpPr/>
                <p:nvPr/>
              </p:nvSpPr>
              <p:spPr>
                <a:xfrm>
                  <a:off x="3769603" y="3123264"/>
                  <a:ext cx="631781" cy="630248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zh-CN">
                    <a:solidFill>
                      <a:srgbClr val="29334E"/>
                    </a:solidFill>
                  </a:endParaRPr>
                </a:p>
              </p:txBody>
            </p:sp>
            <p:sp>
              <p:nvSpPr>
                <p:cNvPr id="42" name="ïṥḻíḍé">
                  <a:extLst>
                    <a:ext uri="{FF2B5EF4-FFF2-40B4-BE49-F238E27FC236}">
                      <a16:creationId xmlns:a16="http://schemas.microsoft.com/office/drawing/2014/main" id="{6FBF18E9-F35B-4CB1-9C05-46846D7D706D}"/>
                    </a:ext>
                  </a:extLst>
                </p:cNvPr>
                <p:cNvSpPr/>
                <p:nvPr/>
              </p:nvSpPr>
              <p:spPr>
                <a:xfrm>
                  <a:off x="3939453" y="3293129"/>
                  <a:ext cx="292080" cy="290518"/>
                </a:xfrm>
                <a:custGeom>
                  <a:avLst/>
                  <a:gdLst>
                    <a:gd name="connsiteX0" fmla="*/ 298447 w 606933"/>
                    <a:gd name="connsiteY0" fmla="*/ 207674 h 606016"/>
                    <a:gd name="connsiteX1" fmla="*/ 303628 w 606933"/>
                    <a:gd name="connsiteY1" fmla="*/ 207674 h 606016"/>
                    <a:gd name="connsiteX2" fmla="*/ 315496 w 606933"/>
                    <a:gd name="connsiteY2" fmla="*/ 219620 h 606016"/>
                    <a:gd name="connsiteX3" fmla="*/ 323973 w 606933"/>
                    <a:gd name="connsiteY3" fmla="*/ 229403 h 606016"/>
                    <a:gd name="connsiteX4" fmla="*/ 342435 w 606933"/>
                    <a:gd name="connsiteY4" fmla="*/ 234859 h 606016"/>
                    <a:gd name="connsiteX5" fmla="*/ 345920 w 606933"/>
                    <a:gd name="connsiteY5" fmla="*/ 242007 h 606016"/>
                    <a:gd name="connsiteX6" fmla="*/ 341399 w 606933"/>
                    <a:gd name="connsiteY6" fmla="*/ 257434 h 606016"/>
                    <a:gd name="connsiteX7" fmla="*/ 333769 w 606933"/>
                    <a:gd name="connsiteY7" fmla="*/ 260726 h 606016"/>
                    <a:gd name="connsiteX8" fmla="*/ 304476 w 606933"/>
                    <a:gd name="connsiteY8" fmla="*/ 254988 h 606016"/>
                    <a:gd name="connsiteX9" fmla="*/ 296658 w 606933"/>
                    <a:gd name="connsiteY9" fmla="*/ 256587 h 606016"/>
                    <a:gd name="connsiteX10" fmla="*/ 293926 w 606933"/>
                    <a:gd name="connsiteY10" fmla="*/ 276247 h 606016"/>
                    <a:gd name="connsiteX11" fmla="*/ 306642 w 606933"/>
                    <a:gd name="connsiteY11" fmla="*/ 283396 h 606016"/>
                    <a:gd name="connsiteX12" fmla="*/ 329813 w 606933"/>
                    <a:gd name="connsiteY12" fmla="*/ 293931 h 606016"/>
                    <a:gd name="connsiteX13" fmla="*/ 343565 w 606933"/>
                    <a:gd name="connsiteY13" fmla="*/ 356954 h 606016"/>
                    <a:gd name="connsiteX14" fmla="*/ 320394 w 606933"/>
                    <a:gd name="connsiteY14" fmla="*/ 371722 h 606016"/>
                    <a:gd name="connsiteX15" fmla="*/ 314742 w 606933"/>
                    <a:gd name="connsiteY15" fmla="*/ 379153 h 606016"/>
                    <a:gd name="connsiteX16" fmla="*/ 314742 w 606933"/>
                    <a:gd name="connsiteY16" fmla="*/ 391381 h 606016"/>
                    <a:gd name="connsiteX17" fmla="*/ 309279 w 606933"/>
                    <a:gd name="connsiteY17" fmla="*/ 397025 h 606016"/>
                    <a:gd name="connsiteX18" fmla="*/ 296093 w 606933"/>
                    <a:gd name="connsiteY18" fmla="*/ 397025 h 606016"/>
                    <a:gd name="connsiteX19" fmla="*/ 290253 w 606933"/>
                    <a:gd name="connsiteY19" fmla="*/ 391005 h 606016"/>
                    <a:gd name="connsiteX20" fmla="*/ 290158 w 606933"/>
                    <a:gd name="connsiteY20" fmla="*/ 382163 h 606016"/>
                    <a:gd name="connsiteX21" fmla="*/ 283471 w 606933"/>
                    <a:gd name="connsiteY21" fmla="*/ 374261 h 606016"/>
                    <a:gd name="connsiteX22" fmla="*/ 260017 w 606933"/>
                    <a:gd name="connsiteY22" fmla="*/ 367489 h 606016"/>
                    <a:gd name="connsiteX23" fmla="*/ 255214 w 606933"/>
                    <a:gd name="connsiteY23" fmla="*/ 357048 h 606016"/>
                    <a:gd name="connsiteX24" fmla="*/ 259170 w 606933"/>
                    <a:gd name="connsiteY24" fmla="*/ 343502 h 606016"/>
                    <a:gd name="connsiteX25" fmla="*/ 267082 w 606933"/>
                    <a:gd name="connsiteY25" fmla="*/ 340116 h 606016"/>
                    <a:gd name="connsiteX26" fmla="*/ 293173 w 606933"/>
                    <a:gd name="connsiteY26" fmla="*/ 347923 h 606016"/>
                    <a:gd name="connsiteX27" fmla="*/ 310221 w 606933"/>
                    <a:gd name="connsiteY27" fmla="*/ 345666 h 606016"/>
                    <a:gd name="connsiteX28" fmla="*/ 313424 w 606933"/>
                    <a:gd name="connsiteY28" fmla="*/ 322338 h 606016"/>
                    <a:gd name="connsiteX29" fmla="*/ 303628 w 606933"/>
                    <a:gd name="connsiteY29" fmla="*/ 316506 h 606016"/>
                    <a:gd name="connsiteX30" fmla="*/ 276972 w 606933"/>
                    <a:gd name="connsiteY30" fmla="*/ 304654 h 606016"/>
                    <a:gd name="connsiteX31" fmla="*/ 255590 w 606933"/>
                    <a:gd name="connsiteY31" fmla="*/ 268627 h 606016"/>
                    <a:gd name="connsiteX32" fmla="*/ 284601 w 606933"/>
                    <a:gd name="connsiteY32" fmla="*/ 231848 h 606016"/>
                    <a:gd name="connsiteX33" fmla="*/ 291760 w 606933"/>
                    <a:gd name="connsiteY33" fmla="*/ 221972 h 606016"/>
                    <a:gd name="connsiteX34" fmla="*/ 291760 w 606933"/>
                    <a:gd name="connsiteY34" fmla="*/ 214447 h 606016"/>
                    <a:gd name="connsiteX35" fmla="*/ 298447 w 606933"/>
                    <a:gd name="connsiteY35" fmla="*/ 207674 h 606016"/>
                    <a:gd name="connsiteX36" fmla="*/ 303420 w 606933"/>
                    <a:gd name="connsiteY36" fmla="*/ 180121 h 606016"/>
                    <a:gd name="connsiteX37" fmla="*/ 180864 w 606933"/>
                    <a:gd name="connsiteY37" fmla="*/ 302491 h 606016"/>
                    <a:gd name="connsiteX38" fmla="*/ 303420 w 606933"/>
                    <a:gd name="connsiteY38" fmla="*/ 424860 h 606016"/>
                    <a:gd name="connsiteX39" fmla="*/ 426069 w 606933"/>
                    <a:gd name="connsiteY39" fmla="*/ 302491 h 606016"/>
                    <a:gd name="connsiteX40" fmla="*/ 303420 w 606933"/>
                    <a:gd name="connsiteY40" fmla="*/ 180121 h 606016"/>
                    <a:gd name="connsiteX41" fmla="*/ 303420 w 606933"/>
                    <a:gd name="connsiteY41" fmla="*/ 0 h 606016"/>
                    <a:gd name="connsiteX42" fmla="*/ 356360 w 606933"/>
                    <a:gd name="connsiteY42" fmla="*/ 52767 h 606016"/>
                    <a:gd name="connsiteX43" fmla="*/ 321695 w 606933"/>
                    <a:gd name="connsiteY43" fmla="*/ 102335 h 606016"/>
                    <a:gd name="connsiteX44" fmla="*/ 321695 w 606933"/>
                    <a:gd name="connsiteY44" fmla="*/ 149364 h 606016"/>
                    <a:gd name="connsiteX45" fmla="*/ 399316 w 606933"/>
                    <a:gd name="connsiteY45" fmla="*/ 181626 h 606016"/>
                    <a:gd name="connsiteX46" fmla="*/ 405815 w 606933"/>
                    <a:gd name="connsiteY46" fmla="*/ 175042 h 606016"/>
                    <a:gd name="connsiteX47" fmla="*/ 432851 w 606933"/>
                    <a:gd name="connsiteY47" fmla="*/ 148141 h 606016"/>
                    <a:gd name="connsiteX48" fmla="*/ 443401 w 606933"/>
                    <a:gd name="connsiteY48" fmla="*/ 88791 h 606016"/>
                    <a:gd name="connsiteX49" fmla="*/ 518008 w 606933"/>
                    <a:gd name="connsiteY49" fmla="*/ 88791 h 606016"/>
                    <a:gd name="connsiteX50" fmla="*/ 518008 w 606933"/>
                    <a:gd name="connsiteY50" fmla="*/ 163285 h 606016"/>
                    <a:gd name="connsiteX51" fmla="*/ 458568 w 606933"/>
                    <a:gd name="connsiteY51" fmla="*/ 173819 h 606016"/>
                    <a:gd name="connsiteX52" fmla="*/ 425032 w 606933"/>
                    <a:gd name="connsiteY52" fmla="*/ 207304 h 606016"/>
                    <a:gd name="connsiteX53" fmla="*/ 457343 w 606933"/>
                    <a:gd name="connsiteY53" fmla="*/ 287818 h 606016"/>
                    <a:gd name="connsiteX54" fmla="*/ 503407 w 606933"/>
                    <a:gd name="connsiteY54" fmla="*/ 287818 h 606016"/>
                    <a:gd name="connsiteX55" fmla="*/ 553993 w 606933"/>
                    <a:gd name="connsiteY55" fmla="*/ 250194 h 606016"/>
                    <a:gd name="connsiteX56" fmla="*/ 606933 w 606933"/>
                    <a:gd name="connsiteY56" fmla="*/ 302961 h 606016"/>
                    <a:gd name="connsiteX57" fmla="*/ 553993 w 606933"/>
                    <a:gd name="connsiteY57" fmla="*/ 355822 h 606016"/>
                    <a:gd name="connsiteX58" fmla="*/ 505668 w 606933"/>
                    <a:gd name="connsiteY58" fmla="*/ 324312 h 606016"/>
                    <a:gd name="connsiteX59" fmla="*/ 456589 w 606933"/>
                    <a:gd name="connsiteY59" fmla="*/ 324312 h 606016"/>
                    <a:gd name="connsiteX60" fmla="*/ 424656 w 606933"/>
                    <a:gd name="connsiteY60" fmla="*/ 398336 h 606016"/>
                    <a:gd name="connsiteX61" fmla="*/ 458473 w 606933"/>
                    <a:gd name="connsiteY61" fmla="*/ 432009 h 606016"/>
                    <a:gd name="connsiteX62" fmla="*/ 480705 w 606933"/>
                    <a:gd name="connsiteY62" fmla="*/ 427118 h 606016"/>
                    <a:gd name="connsiteX63" fmla="*/ 533645 w 606933"/>
                    <a:gd name="connsiteY63" fmla="*/ 480072 h 606016"/>
                    <a:gd name="connsiteX64" fmla="*/ 480799 w 606933"/>
                    <a:gd name="connsiteY64" fmla="*/ 532839 h 606016"/>
                    <a:gd name="connsiteX65" fmla="*/ 427953 w 606933"/>
                    <a:gd name="connsiteY65" fmla="*/ 480072 h 606016"/>
                    <a:gd name="connsiteX66" fmla="*/ 432851 w 606933"/>
                    <a:gd name="connsiteY66" fmla="*/ 457875 h 606016"/>
                    <a:gd name="connsiteX67" fmla="*/ 398939 w 606933"/>
                    <a:gd name="connsiteY67" fmla="*/ 424014 h 606016"/>
                    <a:gd name="connsiteX68" fmla="*/ 321789 w 606933"/>
                    <a:gd name="connsiteY68" fmla="*/ 455899 h 606016"/>
                    <a:gd name="connsiteX69" fmla="*/ 321789 w 606933"/>
                    <a:gd name="connsiteY69" fmla="*/ 466904 h 606016"/>
                    <a:gd name="connsiteX70" fmla="*/ 321789 w 606933"/>
                    <a:gd name="connsiteY70" fmla="*/ 503681 h 606016"/>
                    <a:gd name="connsiteX71" fmla="*/ 356454 w 606933"/>
                    <a:gd name="connsiteY71" fmla="*/ 553155 h 606016"/>
                    <a:gd name="connsiteX72" fmla="*/ 303608 w 606933"/>
                    <a:gd name="connsiteY72" fmla="*/ 606016 h 606016"/>
                    <a:gd name="connsiteX73" fmla="*/ 250667 w 606933"/>
                    <a:gd name="connsiteY73" fmla="*/ 553155 h 606016"/>
                    <a:gd name="connsiteX74" fmla="*/ 285333 w 606933"/>
                    <a:gd name="connsiteY74" fmla="*/ 503681 h 606016"/>
                    <a:gd name="connsiteX75" fmla="*/ 285333 w 606933"/>
                    <a:gd name="connsiteY75" fmla="*/ 466810 h 606016"/>
                    <a:gd name="connsiteX76" fmla="*/ 285333 w 606933"/>
                    <a:gd name="connsiteY76" fmla="*/ 455711 h 606016"/>
                    <a:gd name="connsiteX77" fmla="*/ 208277 w 606933"/>
                    <a:gd name="connsiteY77" fmla="*/ 423920 h 606016"/>
                    <a:gd name="connsiteX78" fmla="*/ 174365 w 606933"/>
                    <a:gd name="connsiteY78" fmla="*/ 457781 h 606016"/>
                    <a:gd name="connsiteX79" fmla="*/ 179263 w 606933"/>
                    <a:gd name="connsiteY79" fmla="*/ 479978 h 606016"/>
                    <a:gd name="connsiteX80" fmla="*/ 126322 w 606933"/>
                    <a:gd name="connsiteY80" fmla="*/ 532745 h 606016"/>
                    <a:gd name="connsiteX81" fmla="*/ 73476 w 606933"/>
                    <a:gd name="connsiteY81" fmla="*/ 479978 h 606016"/>
                    <a:gd name="connsiteX82" fmla="*/ 126322 w 606933"/>
                    <a:gd name="connsiteY82" fmla="*/ 427118 h 606016"/>
                    <a:gd name="connsiteX83" fmla="*/ 148554 w 606933"/>
                    <a:gd name="connsiteY83" fmla="*/ 432009 h 606016"/>
                    <a:gd name="connsiteX84" fmla="*/ 182372 w 606933"/>
                    <a:gd name="connsiteY84" fmla="*/ 398336 h 606016"/>
                    <a:gd name="connsiteX85" fmla="*/ 150438 w 606933"/>
                    <a:gd name="connsiteY85" fmla="*/ 324312 h 606016"/>
                    <a:gd name="connsiteX86" fmla="*/ 102490 w 606933"/>
                    <a:gd name="connsiteY86" fmla="*/ 324312 h 606016"/>
                    <a:gd name="connsiteX87" fmla="*/ 52846 w 606933"/>
                    <a:gd name="connsiteY87" fmla="*/ 358926 h 606016"/>
                    <a:gd name="connsiteX88" fmla="*/ 0 w 606933"/>
                    <a:gd name="connsiteY88" fmla="*/ 306159 h 606016"/>
                    <a:gd name="connsiteX89" fmla="*/ 52846 w 606933"/>
                    <a:gd name="connsiteY89" fmla="*/ 253298 h 606016"/>
                    <a:gd name="connsiteX90" fmla="*/ 102490 w 606933"/>
                    <a:gd name="connsiteY90" fmla="*/ 287818 h 606016"/>
                    <a:gd name="connsiteX91" fmla="*/ 149590 w 606933"/>
                    <a:gd name="connsiteY91" fmla="*/ 287818 h 606016"/>
                    <a:gd name="connsiteX92" fmla="*/ 181901 w 606933"/>
                    <a:gd name="connsiteY92" fmla="*/ 207304 h 606016"/>
                    <a:gd name="connsiteX93" fmla="*/ 148460 w 606933"/>
                    <a:gd name="connsiteY93" fmla="*/ 173913 h 606016"/>
                    <a:gd name="connsiteX94" fmla="*/ 126228 w 606933"/>
                    <a:gd name="connsiteY94" fmla="*/ 178804 h 606016"/>
                    <a:gd name="connsiteX95" fmla="*/ 73382 w 606933"/>
                    <a:gd name="connsiteY95" fmla="*/ 126038 h 606016"/>
                    <a:gd name="connsiteX96" fmla="*/ 126228 w 606933"/>
                    <a:gd name="connsiteY96" fmla="*/ 73271 h 606016"/>
                    <a:gd name="connsiteX97" fmla="*/ 179075 w 606933"/>
                    <a:gd name="connsiteY97" fmla="*/ 126038 h 606016"/>
                    <a:gd name="connsiteX98" fmla="*/ 174176 w 606933"/>
                    <a:gd name="connsiteY98" fmla="*/ 148235 h 606016"/>
                    <a:gd name="connsiteX99" fmla="*/ 207617 w 606933"/>
                    <a:gd name="connsiteY99" fmla="*/ 181626 h 606016"/>
                    <a:gd name="connsiteX100" fmla="*/ 285239 w 606933"/>
                    <a:gd name="connsiteY100" fmla="*/ 149364 h 606016"/>
                    <a:gd name="connsiteX101" fmla="*/ 285239 w 606933"/>
                    <a:gd name="connsiteY101" fmla="*/ 102335 h 606016"/>
                    <a:gd name="connsiteX102" fmla="*/ 250573 w 606933"/>
                    <a:gd name="connsiteY102" fmla="*/ 52767 h 606016"/>
                    <a:gd name="connsiteX103" fmla="*/ 303420 w 606933"/>
                    <a:gd name="connsiteY103" fmla="*/ 0 h 606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606933" h="606016">
                      <a:moveTo>
                        <a:pt x="298447" y="207674"/>
                      </a:moveTo>
                      <a:lnTo>
                        <a:pt x="303628" y="207674"/>
                      </a:lnTo>
                      <a:cubicBezTo>
                        <a:pt x="315496" y="207674"/>
                        <a:pt x="315496" y="207674"/>
                        <a:pt x="315496" y="219620"/>
                      </a:cubicBezTo>
                      <a:cubicBezTo>
                        <a:pt x="315496" y="227992"/>
                        <a:pt x="315496" y="228086"/>
                        <a:pt x="323973" y="229403"/>
                      </a:cubicBezTo>
                      <a:cubicBezTo>
                        <a:pt x="330378" y="230343"/>
                        <a:pt x="336501" y="232225"/>
                        <a:pt x="342435" y="234859"/>
                      </a:cubicBezTo>
                      <a:cubicBezTo>
                        <a:pt x="345637" y="236269"/>
                        <a:pt x="346956" y="238621"/>
                        <a:pt x="345920" y="242007"/>
                      </a:cubicBezTo>
                      <a:cubicBezTo>
                        <a:pt x="344413" y="247181"/>
                        <a:pt x="343000" y="252354"/>
                        <a:pt x="341399" y="257434"/>
                      </a:cubicBezTo>
                      <a:cubicBezTo>
                        <a:pt x="339891" y="262231"/>
                        <a:pt x="338384" y="262984"/>
                        <a:pt x="333769" y="260726"/>
                      </a:cubicBezTo>
                      <a:cubicBezTo>
                        <a:pt x="324444" y="256211"/>
                        <a:pt x="314742" y="254424"/>
                        <a:pt x="304476" y="254988"/>
                      </a:cubicBezTo>
                      <a:cubicBezTo>
                        <a:pt x="301838" y="255082"/>
                        <a:pt x="299201" y="255459"/>
                        <a:pt x="296658" y="256587"/>
                      </a:cubicBezTo>
                      <a:cubicBezTo>
                        <a:pt x="287804" y="260444"/>
                        <a:pt x="286391" y="270227"/>
                        <a:pt x="293926" y="276247"/>
                      </a:cubicBezTo>
                      <a:cubicBezTo>
                        <a:pt x="297694" y="279257"/>
                        <a:pt x="302121" y="281514"/>
                        <a:pt x="306642" y="283396"/>
                      </a:cubicBezTo>
                      <a:cubicBezTo>
                        <a:pt x="314554" y="286688"/>
                        <a:pt x="322466" y="289792"/>
                        <a:pt x="329813" y="293931"/>
                      </a:cubicBezTo>
                      <a:cubicBezTo>
                        <a:pt x="353549" y="307006"/>
                        <a:pt x="359954" y="336824"/>
                        <a:pt x="343565" y="356954"/>
                      </a:cubicBezTo>
                      <a:cubicBezTo>
                        <a:pt x="337537" y="364291"/>
                        <a:pt x="329625" y="369182"/>
                        <a:pt x="320394" y="371722"/>
                      </a:cubicBezTo>
                      <a:cubicBezTo>
                        <a:pt x="316438" y="372850"/>
                        <a:pt x="314648" y="375014"/>
                        <a:pt x="314742" y="379153"/>
                      </a:cubicBezTo>
                      <a:cubicBezTo>
                        <a:pt x="315025" y="383292"/>
                        <a:pt x="314742" y="387242"/>
                        <a:pt x="314742" y="391381"/>
                      </a:cubicBezTo>
                      <a:cubicBezTo>
                        <a:pt x="314648" y="395050"/>
                        <a:pt x="312859" y="396931"/>
                        <a:pt x="309279" y="397025"/>
                      </a:cubicBezTo>
                      <a:cubicBezTo>
                        <a:pt x="304852" y="397213"/>
                        <a:pt x="300425" y="397213"/>
                        <a:pt x="296093" y="397025"/>
                      </a:cubicBezTo>
                      <a:cubicBezTo>
                        <a:pt x="292136" y="396931"/>
                        <a:pt x="290253" y="394767"/>
                        <a:pt x="290253" y="391005"/>
                      </a:cubicBezTo>
                      <a:cubicBezTo>
                        <a:pt x="290158" y="388183"/>
                        <a:pt x="290158" y="385173"/>
                        <a:pt x="290158" y="382163"/>
                      </a:cubicBezTo>
                      <a:cubicBezTo>
                        <a:pt x="290064" y="375484"/>
                        <a:pt x="289876" y="375202"/>
                        <a:pt x="283471" y="374261"/>
                      </a:cubicBezTo>
                      <a:cubicBezTo>
                        <a:pt x="275465" y="372850"/>
                        <a:pt x="267458" y="371063"/>
                        <a:pt x="260017" y="367489"/>
                      </a:cubicBezTo>
                      <a:cubicBezTo>
                        <a:pt x="254083" y="364573"/>
                        <a:pt x="253612" y="363162"/>
                        <a:pt x="255214" y="357048"/>
                      </a:cubicBezTo>
                      <a:cubicBezTo>
                        <a:pt x="256532" y="352533"/>
                        <a:pt x="257757" y="348018"/>
                        <a:pt x="259170" y="343502"/>
                      </a:cubicBezTo>
                      <a:cubicBezTo>
                        <a:pt x="260771" y="338235"/>
                        <a:pt x="262278" y="337576"/>
                        <a:pt x="267082" y="340116"/>
                      </a:cubicBezTo>
                      <a:cubicBezTo>
                        <a:pt x="275370" y="344349"/>
                        <a:pt x="284036" y="346795"/>
                        <a:pt x="293173" y="347923"/>
                      </a:cubicBezTo>
                      <a:cubicBezTo>
                        <a:pt x="299107" y="348676"/>
                        <a:pt x="304852" y="348018"/>
                        <a:pt x="310221" y="345666"/>
                      </a:cubicBezTo>
                      <a:cubicBezTo>
                        <a:pt x="320394" y="341151"/>
                        <a:pt x="322089" y="329299"/>
                        <a:pt x="313424" y="322338"/>
                      </a:cubicBezTo>
                      <a:cubicBezTo>
                        <a:pt x="310410" y="319798"/>
                        <a:pt x="307113" y="318011"/>
                        <a:pt x="303628" y="316506"/>
                      </a:cubicBezTo>
                      <a:cubicBezTo>
                        <a:pt x="294680" y="312649"/>
                        <a:pt x="285355" y="309639"/>
                        <a:pt x="276972" y="304654"/>
                      </a:cubicBezTo>
                      <a:cubicBezTo>
                        <a:pt x="263314" y="296470"/>
                        <a:pt x="254648" y="285277"/>
                        <a:pt x="255590" y="268627"/>
                      </a:cubicBezTo>
                      <a:cubicBezTo>
                        <a:pt x="256721" y="249815"/>
                        <a:pt x="267458" y="238151"/>
                        <a:pt x="284601" y="231848"/>
                      </a:cubicBezTo>
                      <a:cubicBezTo>
                        <a:pt x="291666" y="229215"/>
                        <a:pt x="291760" y="229403"/>
                        <a:pt x="291760" y="221972"/>
                      </a:cubicBezTo>
                      <a:cubicBezTo>
                        <a:pt x="291760" y="219432"/>
                        <a:pt x="291666" y="216986"/>
                        <a:pt x="291760" y="214447"/>
                      </a:cubicBezTo>
                      <a:cubicBezTo>
                        <a:pt x="291948" y="208803"/>
                        <a:pt x="292890" y="207768"/>
                        <a:pt x="298447" y="207674"/>
                      </a:cubicBezTo>
                      <a:close/>
                      <a:moveTo>
                        <a:pt x="303420" y="180121"/>
                      </a:moveTo>
                      <a:cubicBezTo>
                        <a:pt x="235877" y="180121"/>
                        <a:pt x="180864" y="235051"/>
                        <a:pt x="180864" y="302491"/>
                      </a:cubicBezTo>
                      <a:cubicBezTo>
                        <a:pt x="180864" y="369930"/>
                        <a:pt x="235877" y="424860"/>
                        <a:pt x="303420" y="424860"/>
                      </a:cubicBezTo>
                      <a:cubicBezTo>
                        <a:pt x="371056" y="424860"/>
                        <a:pt x="426069" y="370118"/>
                        <a:pt x="426069" y="302491"/>
                      </a:cubicBezTo>
                      <a:cubicBezTo>
                        <a:pt x="426069" y="235051"/>
                        <a:pt x="371056" y="180121"/>
                        <a:pt x="303420" y="180121"/>
                      </a:cubicBezTo>
                      <a:close/>
                      <a:moveTo>
                        <a:pt x="303420" y="0"/>
                      </a:moveTo>
                      <a:cubicBezTo>
                        <a:pt x="332716" y="0"/>
                        <a:pt x="356360" y="23703"/>
                        <a:pt x="356360" y="52767"/>
                      </a:cubicBezTo>
                      <a:cubicBezTo>
                        <a:pt x="356360" y="75529"/>
                        <a:pt x="341853" y="94905"/>
                        <a:pt x="321695" y="102335"/>
                      </a:cubicBezTo>
                      <a:lnTo>
                        <a:pt x="321695" y="149364"/>
                      </a:lnTo>
                      <a:cubicBezTo>
                        <a:pt x="350802" y="152750"/>
                        <a:pt x="377461" y="164319"/>
                        <a:pt x="399316" y="181626"/>
                      </a:cubicBezTo>
                      <a:lnTo>
                        <a:pt x="405815" y="175042"/>
                      </a:lnTo>
                      <a:lnTo>
                        <a:pt x="432851" y="148141"/>
                      </a:lnTo>
                      <a:cubicBezTo>
                        <a:pt x="423808" y="128671"/>
                        <a:pt x="427293" y="104875"/>
                        <a:pt x="443401" y="88791"/>
                      </a:cubicBezTo>
                      <a:cubicBezTo>
                        <a:pt x="463937" y="68192"/>
                        <a:pt x="497378" y="68192"/>
                        <a:pt x="518008" y="88791"/>
                      </a:cubicBezTo>
                      <a:cubicBezTo>
                        <a:pt x="538544" y="109390"/>
                        <a:pt x="538544" y="142686"/>
                        <a:pt x="518008" y="163285"/>
                      </a:cubicBezTo>
                      <a:cubicBezTo>
                        <a:pt x="501900" y="179369"/>
                        <a:pt x="478067" y="182849"/>
                        <a:pt x="458568" y="173819"/>
                      </a:cubicBezTo>
                      <a:lnTo>
                        <a:pt x="425032" y="207304"/>
                      </a:lnTo>
                      <a:cubicBezTo>
                        <a:pt x="442836" y="229972"/>
                        <a:pt x="454423" y="257625"/>
                        <a:pt x="457343" y="287818"/>
                      </a:cubicBezTo>
                      <a:lnTo>
                        <a:pt x="503407" y="287818"/>
                      </a:lnTo>
                      <a:cubicBezTo>
                        <a:pt x="509907" y="265996"/>
                        <a:pt x="530160" y="250194"/>
                        <a:pt x="553993" y="250194"/>
                      </a:cubicBezTo>
                      <a:cubicBezTo>
                        <a:pt x="583195" y="250194"/>
                        <a:pt x="606933" y="273803"/>
                        <a:pt x="606933" y="302961"/>
                      </a:cubicBezTo>
                      <a:cubicBezTo>
                        <a:pt x="606933" y="332213"/>
                        <a:pt x="583195" y="355822"/>
                        <a:pt x="553993" y="355822"/>
                      </a:cubicBezTo>
                      <a:cubicBezTo>
                        <a:pt x="532421" y="355822"/>
                        <a:pt x="513863" y="342842"/>
                        <a:pt x="505668" y="324312"/>
                      </a:cubicBezTo>
                      <a:lnTo>
                        <a:pt x="456589" y="324312"/>
                      </a:lnTo>
                      <a:cubicBezTo>
                        <a:pt x="452539" y="352059"/>
                        <a:pt x="441235" y="377361"/>
                        <a:pt x="424656" y="398336"/>
                      </a:cubicBezTo>
                      <a:lnTo>
                        <a:pt x="458473" y="432009"/>
                      </a:lnTo>
                      <a:cubicBezTo>
                        <a:pt x="465256" y="428905"/>
                        <a:pt x="472792" y="427118"/>
                        <a:pt x="480705" y="427118"/>
                      </a:cubicBezTo>
                      <a:cubicBezTo>
                        <a:pt x="509813" y="427118"/>
                        <a:pt x="533645" y="450820"/>
                        <a:pt x="533645" y="480072"/>
                      </a:cubicBezTo>
                      <a:cubicBezTo>
                        <a:pt x="533645" y="509324"/>
                        <a:pt x="509907" y="532839"/>
                        <a:pt x="480799" y="532839"/>
                      </a:cubicBezTo>
                      <a:cubicBezTo>
                        <a:pt x="451503" y="532839"/>
                        <a:pt x="427953" y="509136"/>
                        <a:pt x="427953" y="480072"/>
                      </a:cubicBezTo>
                      <a:cubicBezTo>
                        <a:pt x="427953" y="472077"/>
                        <a:pt x="429648" y="464647"/>
                        <a:pt x="432851" y="457875"/>
                      </a:cubicBezTo>
                      <a:lnTo>
                        <a:pt x="398939" y="424014"/>
                      </a:lnTo>
                      <a:cubicBezTo>
                        <a:pt x="377179" y="441038"/>
                        <a:pt x="350708" y="452513"/>
                        <a:pt x="321789" y="455899"/>
                      </a:cubicBezTo>
                      <a:lnTo>
                        <a:pt x="321789" y="466904"/>
                      </a:lnTo>
                      <a:lnTo>
                        <a:pt x="321789" y="503681"/>
                      </a:lnTo>
                      <a:cubicBezTo>
                        <a:pt x="342042" y="511017"/>
                        <a:pt x="356454" y="530487"/>
                        <a:pt x="356454" y="553155"/>
                      </a:cubicBezTo>
                      <a:cubicBezTo>
                        <a:pt x="356454" y="582407"/>
                        <a:pt x="332716" y="606016"/>
                        <a:pt x="303608" y="606016"/>
                      </a:cubicBezTo>
                      <a:cubicBezTo>
                        <a:pt x="274312" y="606016"/>
                        <a:pt x="250667" y="582313"/>
                        <a:pt x="250667" y="553155"/>
                      </a:cubicBezTo>
                      <a:cubicBezTo>
                        <a:pt x="250667" y="530487"/>
                        <a:pt x="265174" y="511017"/>
                        <a:pt x="285333" y="503681"/>
                      </a:cubicBezTo>
                      <a:lnTo>
                        <a:pt x="285333" y="466810"/>
                      </a:lnTo>
                      <a:lnTo>
                        <a:pt x="285333" y="455711"/>
                      </a:lnTo>
                      <a:cubicBezTo>
                        <a:pt x="256508" y="452325"/>
                        <a:pt x="229943" y="440944"/>
                        <a:pt x="208277" y="423920"/>
                      </a:cubicBezTo>
                      <a:lnTo>
                        <a:pt x="174365" y="457781"/>
                      </a:lnTo>
                      <a:cubicBezTo>
                        <a:pt x="177473" y="464553"/>
                        <a:pt x="179263" y="472077"/>
                        <a:pt x="179263" y="479978"/>
                      </a:cubicBezTo>
                      <a:cubicBezTo>
                        <a:pt x="179263" y="509136"/>
                        <a:pt x="155525" y="532745"/>
                        <a:pt x="126322" y="532745"/>
                      </a:cubicBezTo>
                      <a:cubicBezTo>
                        <a:pt x="97120" y="532745"/>
                        <a:pt x="73476" y="509136"/>
                        <a:pt x="73476" y="479978"/>
                      </a:cubicBezTo>
                      <a:cubicBezTo>
                        <a:pt x="73476" y="450726"/>
                        <a:pt x="97215" y="427118"/>
                        <a:pt x="126322" y="427118"/>
                      </a:cubicBezTo>
                      <a:cubicBezTo>
                        <a:pt x="134424" y="427118"/>
                        <a:pt x="141771" y="428905"/>
                        <a:pt x="148554" y="432009"/>
                      </a:cubicBezTo>
                      <a:lnTo>
                        <a:pt x="182372" y="398336"/>
                      </a:lnTo>
                      <a:cubicBezTo>
                        <a:pt x="165698" y="377361"/>
                        <a:pt x="154394" y="352059"/>
                        <a:pt x="150438" y="324312"/>
                      </a:cubicBezTo>
                      <a:lnTo>
                        <a:pt x="102490" y="324312"/>
                      </a:lnTo>
                      <a:cubicBezTo>
                        <a:pt x="95048" y="344535"/>
                        <a:pt x="75643" y="358926"/>
                        <a:pt x="52846" y="358926"/>
                      </a:cubicBezTo>
                      <a:cubicBezTo>
                        <a:pt x="23644" y="358926"/>
                        <a:pt x="0" y="335223"/>
                        <a:pt x="0" y="306159"/>
                      </a:cubicBezTo>
                      <a:cubicBezTo>
                        <a:pt x="0" y="276907"/>
                        <a:pt x="23738" y="253298"/>
                        <a:pt x="52846" y="253298"/>
                      </a:cubicBezTo>
                      <a:cubicBezTo>
                        <a:pt x="75643" y="253298"/>
                        <a:pt x="95048" y="267595"/>
                        <a:pt x="102490" y="287818"/>
                      </a:cubicBezTo>
                      <a:lnTo>
                        <a:pt x="149590" y="287818"/>
                      </a:lnTo>
                      <a:cubicBezTo>
                        <a:pt x="152510" y="257625"/>
                        <a:pt x="164003" y="229878"/>
                        <a:pt x="181901" y="207304"/>
                      </a:cubicBezTo>
                      <a:lnTo>
                        <a:pt x="148460" y="173913"/>
                      </a:lnTo>
                      <a:cubicBezTo>
                        <a:pt x="141677" y="177111"/>
                        <a:pt x="134141" y="178804"/>
                        <a:pt x="126228" y="178804"/>
                      </a:cubicBezTo>
                      <a:cubicBezTo>
                        <a:pt x="96932" y="178804"/>
                        <a:pt x="73382" y="155102"/>
                        <a:pt x="73382" y="126038"/>
                      </a:cubicBezTo>
                      <a:cubicBezTo>
                        <a:pt x="73382" y="96786"/>
                        <a:pt x="97120" y="73271"/>
                        <a:pt x="126228" y="73271"/>
                      </a:cubicBezTo>
                      <a:cubicBezTo>
                        <a:pt x="155525" y="73271"/>
                        <a:pt x="179075" y="96974"/>
                        <a:pt x="179075" y="126038"/>
                      </a:cubicBezTo>
                      <a:cubicBezTo>
                        <a:pt x="179075" y="134033"/>
                        <a:pt x="177379" y="141463"/>
                        <a:pt x="174176" y="148235"/>
                      </a:cubicBezTo>
                      <a:lnTo>
                        <a:pt x="207617" y="181626"/>
                      </a:lnTo>
                      <a:cubicBezTo>
                        <a:pt x="229472" y="164319"/>
                        <a:pt x="256131" y="152750"/>
                        <a:pt x="285239" y="149364"/>
                      </a:cubicBezTo>
                      <a:lnTo>
                        <a:pt x="285239" y="102335"/>
                      </a:lnTo>
                      <a:cubicBezTo>
                        <a:pt x="264986" y="94905"/>
                        <a:pt x="250573" y="75529"/>
                        <a:pt x="250573" y="52767"/>
                      </a:cubicBezTo>
                      <a:cubicBezTo>
                        <a:pt x="250573" y="23609"/>
                        <a:pt x="274312" y="0"/>
                        <a:pt x="3034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6154" name="iṡlíḓê">
              <a:extLst>
                <a:ext uri="{FF2B5EF4-FFF2-40B4-BE49-F238E27FC236}">
                  <a16:creationId xmlns:a16="http://schemas.microsoft.com/office/drawing/2014/main" id="{97BBDFD9-8449-4769-A852-576B3024A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624" y="4622013"/>
              <a:ext cx="3856178" cy="904125"/>
              <a:chOff x="655624" y="4438520"/>
              <a:chExt cx="3856178" cy="904125"/>
            </a:xfrm>
          </p:grpSpPr>
          <p:grpSp>
            <p:nvGrpSpPr>
              <p:cNvPr id="6176" name="iṣḻíḋe">
                <a:extLst>
                  <a:ext uri="{FF2B5EF4-FFF2-40B4-BE49-F238E27FC236}">
                    <a16:creationId xmlns:a16="http://schemas.microsoft.com/office/drawing/2014/main" id="{8E4EC956-E5DF-4C0B-96CE-A4964B9133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624" y="4438520"/>
                <a:ext cx="3111811" cy="904125"/>
                <a:chOff x="652448" y="4438520"/>
                <a:chExt cx="3111811" cy="904125"/>
              </a:xfrm>
            </p:grpSpPr>
            <p:sp>
              <p:nvSpPr>
                <p:cNvPr id="6180" name="îṣḷîḑè">
                  <a:extLst>
                    <a:ext uri="{FF2B5EF4-FFF2-40B4-BE49-F238E27FC236}">
                      <a16:creationId xmlns:a16="http://schemas.microsoft.com/office/drawing/2014/main" id="{456F678A-B258-4091-9193-F047A245C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2448" y="4818674"/>
                  <a:ext cx="3085451" cy="523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r" eaLnBrk="1" hangingPunct="1">
                    <a:lnSpc>
                      <a:spcPct val="14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鼓励横向</a:t>
                  </a:r>
                  <a:r>
                    <a:rPr lang="zh-CN" altLang="en-US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科研项目和</a:t>
                  </a:r>
                  <a:r>
                    <a:rPr lang="zh-CN" altLang="zh-CN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经费进账</a:t>
                  </a:r>
                  <a:endParaRPr lang="en-US" altLang="zh-CN" sz="14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181" name="íṩ1ïḍé">
                  <a:extLst>
                    <a:ext uri="{FF2B5EF4-FFF2-40B4-BE49-F238E27FC236}">
                      <a16:creationId xmlns:a16="http://schemas.microsoft.com/office/drawing/2014/main" id="{23E7F4AC-D883-4CF5-A080-FE75F9877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8808" y="4438520"/>
                  <a:ext cx="3085451" cy="39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r" eaLnBrk="1" hangingPunct="1">
                    <a:lnSpc>
                      <a:spcPct val="10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3200"/>
                    <a:t>政策引导</a:t>
                  </a:r>
                  <a:endParaRPr lang="zh-CN" altLang="en-US" sz="3200" b="1"/>
                </a:p>
              </p:txBody>
            </p:sp>
          </p:grpSp>
          <p:grpSp>
            <p:nvGrpSpPr>
              <p:cNvPr id="6177" name="iŝļïḓe">
                <a:extLst>
                  <a:ext uri="{FF2B5EF4-FFF2-40B4-BE49-F238E27FC236}">
                    <a16:creationId xmlns:a16="http://schemas.microsoft.com/office/drawing/2014/main" id="{785E0A77-C39E-4E6F-851E-44B9F4F75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0586" y="4467547"/>
                <a:ext cx="631216" cy="631216"/>
                <a:chOff x="3799967" y="4467547"/>
                <a:chExt cx="631216" cy="631216"/>
              </a:xfrm>
            </p:grpSpPr>
            <p:sp>
              <p:nvSpPr>
                <p:cNvPr id="35" name="îŝlîdê">
                  <a:extLst>
                    <a:ext uri="{FF2B5EF4-FFF2-40B4-BE49-F238E27FC236}">
                      <a16:creationId xmlns:a16="http://schemas.microsoft.com/office/drawing/2014/main" id="{57CFBA5F-C3C8-463E-B5C4-C1E49774602A}"/>
                    </a:ext>
                  </a:extLst>
                </p:cNvPr>
                <p:cNvSpPr/>
                <p:nvPr/>
              </p:nvSpPr>
              <p:spPr>
                <a:xfrm>
                  <a:off x="3799763" y="4461550"/>
                  <a:ext cx="631781" cy="636599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zh-CN">
                    <a:solidFill>
                      <a:srgbClr val="29334E"/>
                    </a:solidFill>
                  </a:endParaRPr>
                </a:p>
              </p:txBody>
            </p:sp>
            <p:sp>
              <p:nvSpPr>
                <p:cNvPr id="36" name="íṣḷïḓé">
                  <a:extLst>
                    <a:ext uri="{FF2B5EF4-FFF2-40B4-BE49-F238E27FC236}">
                      <a16:creationId xmlns:a16="http://schemas.microsoft.com/office/drawing/2014/main" id="{7BDE042F-6B74-4E9D-A406-BF98BB7DACB7}"/>
                    </a:ext>
                  </a:extLst>
                </p:cNvPr>
                <p:cNvSpPr/>
                <p:nvPr/>
              </p:nvSpPr>
              <p:spPr>
                <a:xfrm>
                  <a:off x="3969614" y="4628241"/>
                  <a:ext cx="261919" cy="263530"/>
                </a:xfrm>
                <a:custGeom>
                  <a:avLst/>
                  <a:gdLst>
                    <a:gd name="connsiteX0" fmla="*/ 519527 w 607639"/>
                    <a:gd name="connsiteY0" fmla="*/ 441105 h 606722"/>
                    <a:gd name="connsiteX1" fmla="*/ 591530 w 607639"/>
                    <a:gd name="connsiteY1" fmla="*/ 512985 h 606722"/>
                    <a:gd name="connsiteX2" fmla="*/ 607639 w 607639"/>
                    <a:gd name="connsiteY2" fmla="*/ 551813 h 606722"/>
                    <a:gd name="connsiteX3" fmla="*/ 591530 w 607639"/>
                    <a:gd name="connsiteY3" fmla="*/ 590640 h 606722"/>
                    <a:gd name="connsiteX4" fmla="*/ 552636 w 607639"/>
                    <a:gd name="connsiteY4" fmla="*/ 606722 h 606722"/>
                    <a:gd name="connsiteX5" fmla="*/ 513742 w 607639"/>
                    <a:gd name="connsiteY5" fmla="*/ 590640 h 606722"/>
                    <a:gd name="connsiteX6" fmla="*/ 441740 w 607639"/>
                    <a:gd name="connsiteY6" fmla="*/ 518760 h 606722"/>
                    <a:gd name="connsiteX7" fmla="*/ 484194 w 607639"/>
                    <a:gd name="connsiteY7" fmla="*/ 483487 h 606722"/>
                    <a:gd name="connsiteX8" fmla="*/ 519527 w 607639"/>
                    <a:gd name="connsiteY8" fmla="*/ 441105 h 606722"/>
                    <a:gd name="connsiteX9" fmla="*/ 143842 w 607639"/>
                    <a:gd name="connsiteY9" fmla="*/ 314086 h 606722"/>
                    <a:gd name="connsiteX10" fmla="*/ 143842 w 607639"/>
                    <a:gd name="connsiteY10" fmla="*/ 359411 h 606722"/>
                    <a:gd name="connsiteX11" fmla="*/ 207831 w 607639"/>
                    <a:gd name="connsiteY11" fmla="*/ 359411 h 606722"/>
                    <a:gd name="connsiteX12" fmla="*/ 207831 w 607639"/>
                    <a:gd name="connsiteY12" fmla="*/ 314086 h 606722"/>
                    <a:gd name="connsiteX13" fmla="*/ 231861 w 607639"/>
                    <a:gd name="connsiteY13" fmla="*/ 279159 h 606722"/>
                    <a:gd name="connsiteX14" fmla="*/ 231861 w 607639"/>
                    <a:gd name="connsiteY14" fmla="*/ 359411 h 606722"/>
                    <a:gd name="connsiteX15" fmla="*/ 295850 w 607639"/>
                    <a:gd name="connsiteY15" fmla="*/ 359411 h 606722"/>
                    <a:gd name="connsiteX16" fmla="*/ 295850 w 607639"/>
                    <a:gd name="connsiteY16" fmla="*/ 279159 h 606722"/>
                    <a:gd name="connsiteX17" fmla="*/ 319969 w 607639"/>
                    <a:gd name="connsiteY17" fmla="*/ 244232 h 606722"/>
                    <a:gd name="connsiteX18" fmla="*/ 319969 w 607639"/>
                    <a:gd name="connsiteY18" fmla="*/ 359411 h 606722"/>
                    <a:gd name="connsiteX19" fmla="*/ 383958 w 607639"/>
                    <a:gd name="connsiteY19" fmla="*/ 359411 h 606722"/>
                    <a:gd name="connsiteX20" fmla="*/ 383958 w 607639"/>
                    <a:gd name="connsiteY20" fmla="*/ 244232 h 606722"/>
                    <a:gd name="connsiteX21" fmla="*/ 143842 w 607639"/>
                    <a:gd name="connsiteY21" fmla="*/ 237478 h 606722"/>
                    <a:gd name="connsiteX22" fmla="*/ 143842 w 607639"/>
                    <a:gd name="connsiteY22" fmla="*/ 278093 h 606722"/>
                    <a:gd name="connsiteX23" fmla="*/ 207831 w 607639"/>
                    <a:gd name="connsiteY23" fmla="*/ 278093 h 606722"/>
                    <a:gd name="connsiteX24" fmla="*/ 207831 w 607639"/>
                    <a:gd name="connsiteY24" fmla="*/ 237478 h 606722"/>
                    <a:gd name="connsiteX25" fmla="*/ 231861 w 607639"/>
                    <a:gd name="connsiteY25" fmla="*/ 202551 h 606722"/>
                    <a:gd name="connsiteX26" fmla="*/ 231861 w 607639"/>
                    <a:gd name="connsiteY26" fmla="*/ 243166 h 606722"/>
                    <a:gd name="connsiteX27" fmla="*/ 295850 w 607639"/>
                    <a:gd name="connsiteY27" fmla="*/ 243166 h 606722"/>
                    <a:gd name="connsiteX28" fmla="*/ 295850 w 607639"/>
                    <a:gd name="connsiteY28" fmla="*/ 202551 h 606722"/>
                    <a:gd name="connsiteX29" fmla="*/ 319969 w 607639"/>
                    <a:gd name="connsiteY29" fmla="*/ 167625 h 606722"/>
                    <a:gd name="connsiteX30" fmla="*/ 319969 w 607639"/>
                    <a:gd name="connsiteY30" fmla="*/ 208239 h 606722"/>
                    <a:gd name="connsiteX31" fmla="*/ 383958 w 607639"/>
                    <a:gd name="connsiteY31" fmla="*/ 208239 h 606722"/>
                    <a:gd name="connsiteX32" fmla="*/ 383958 w 607639"/>
                    <a:gd name="connsiteY32" fmla="*/ 167625 h 606722"/>
                    <a:gd name="connsiteX33" fmla="*/ 267549 w 607639"/>
                    <a:gd name="connsiteY33" fmla="*/ 92794 h 606722"/>
                    <a:gd name="connsiteX34" fmla="*/ 442163 w 607639"/>
                    <a:gd name="connsiteY34" fmla="*/ 267161 h 606722"/>
                    <a:gd name="connsiteX35" fmla="*/ 267549 w 607639"/>
                    <a:gd name="connsiteY35" fmla="*/ 441529 h 606722"/>
                    <a:gd name="connsiteX36" fmla="*/ 92935 w 607639"/>
                    <a:gd name="connsiteY36" fmla="*/ 267161 h 606722"/>
                    <a:gd name="connsiteX37" fmla="*/ 267549 w 607639"/>
                    <a:gd name="connsiteY37" fmla="*/ 92794 h 606722"/>
                    <a:gd name="connsiteX38" fmla="*/ 267556 w 607639"/>
                    <a:gd name="connsiteY38" fmla="*/ 56794 h 606722"/>
                    <a:gd name="connsiteX39" fmla="*/ 56876 w 607639"/>
                    <a:gd name="connsiteY39" fmla="*/ 267170 h 606722"/>
                    <a:gd name="connsiteX40" fmla="*/ 267556 w 607639"/>
                    <a:gd name="connsiteY40" fmla="*/ 477635 h 606722"/>
                    <a:gd name="connsiteX41" fmla="*/ 478325 w 607639"/>
                    <a:gd name="connsiteY41" fmla="*/ 267170 h 606722"/>
                    <a:gd name="connsiteX42" fmla="*/ 267556 w 607639"/>
                    <a:gd name="connsiteY42" fmla="*/ 56794 h 606722"/>
                    <a:gd name="connsiteX43" fmla="*/ 268713 w 607639"/>
                    <a:gd name="connsiteY43" fmla="*/ 0 h 606722"/>
                    <a:gd name="connsiteX44" fmla="*/ 458744 w 607639"/>
                    <a:gd name="connsiteY44" fmla="*/ 78569 h 606722"/>
                    <a:gd name="connsiteX45" fmla="*/ 537426 w 607639"/>
                    <a:gd name="connsiteY45" fmla="*/ 268325 h 606722"/>
                    <a:gd name="connsiteX46" fmla="*/ 458744 w 607639"/>
                    <a:gd name="connsiteY46" fmla="*/ 458081 h 606722"/>
                    <a:gd name="connsiteX47" fmla="*/ 268713 w 607639"/>
                    <a:gd name="connsiteY47" fmla="*/ 536650 h 606722"/>
                    <a:gd name="connsiteX48" fmla="*/ 78682 w 607639"/>
                    <a:gd name="connsiteY48" fmla="*/ 458081 h 606722"/>
                    <a:gd name="connsiteX49" fmla="*/ 0 w 607639"/>
                    <a:gd name="connsiteY49" fmla="*/ 268325 h 606722"/>
                    <a:gd name="connsiteX50" fmla="*/ 78682 w 607639"/>
                    <a:gd name="connsiteY50" fmla="*/ 78569 h 606722"/>
                    <a:gd name="connsiteX51" fmla="*/ 268713 w 607639"/>
                    <a:gd name="connsiteY51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607639" h="606722">
                      <a:moveTo>
                        <a:pt x="519527" y="441105"/>
                      </a:moveTo>
                      <a:lnTo>
                        <a:pt x="591530" y="512985"/>
                      </a:lnTo>
                      <a:cubicBezTo>
                        <a:pt x="601854" y="523292"/>
                        <a:pt x="607639" y="537063"/>
                        <a:pt x="607639" y="551813"/>
                      </a:cubicBezTo>
                      <a:cubicBezTo>
                        <a:pt x="607639" y="566473"/>
                        <a:pt x="601854" y="580245"/>
                        <a:pt x="591530" y="590640"/>
                      </a:cubicBezTo>
                      <a:cubicBezTo>
                        <a:pt x="581117" y="600947"/>
                        <a:pt x="567321" y="606722"/>
                        <a:pt x="552636" y="606722"/>
                      </a:cubicBezTo>
                      <a:cubicBezTo>
                        <a:pt x="537862" y="606722"/>
                        <a:pt x="524067" y="600947"/>
                        <a:pt x="513742" y="590640"/>
                      </a:cubicBezTo>
                      <a:lnTo>
                        <a:pt x="441740" y="518760"/>
                      </a:lnTo>
                      <a:cubicBezTo>
                        <a:pt x="456781" y="508365"/>
                        <a:pt x="470933" y="496636"/>
                        <a:pt x="484194" y="483487"/>
                      </a:cubicBezTo>
                      <a:cubicBezTo>
                        <a:pt x="497366" y="470248"/>
                        <a:pt x="509114" y="456121"/>
                        <a:pt x="519527" y="441105"/>
                      </a:cubicBezTo>
                      <a:close/>
                      <a:moveTo>
                        <a:pt x="143842" y="314086"/>
                      </a:moveTo>
                      <a:lnTo>
                        <a:pt x="143842" y="359411"/>
                      </a:lnTo>
                      <a:lnTo>
                        <a:pt x="207831" y="359411"/>
                      </a:lnTo>
                      <a:lnTo>
                        <a:pt x="207831" y="314086"/>
                      </a:lnTo>
                      <a:close/>
                      <a:moveTo>
                        <a:pt x="231861" y="279159"/>
                      </a:moveTo>
                      <a:lnTo>
                        <a:pt x="231861" y="359411"/>
                      </a:lnTo>
                      <a:lnTo>
                        <a:pt x="295850" y="359411"/>
                      </a:lnTo>
                      <a:lnTo>
                        <a:pt x="295850" y="279159"/>
                      </a:lnTo>
                      <a:close/>
                      <a:moveTo>
                        <a:pt x="319969" y="244232"/>
                      </a:moveTo>
                      <a:lnTo>
                        <a:pt x="319969" y="359411"/>
                      </a:lnTo>
                      <a:lnTo>
                        <a:pt x="383958" y="359411"/>
                      </a:lnTo>
                      <a:lnTo>
                        <a:pt x="383958" y="244232"/>
                      </a:lnTo>
                      <a:close/>
                      <a:moveTo>
                        <a:pt x="143842" y="237478"/>
                      </a:moveTo>
                      <a:lnTo>
                        <a:pt x="143842" y="278093"/>
                      </a:lnTo>
                      <a:lnTo>
                        <a:pt x="207831" y="278093"/>
                      </a:lnTo>
                      <a:lnTo>
                        <a:pt x="207831" y="237478"/>
                      </a:lnTo>
                      <a:close/>
                      <a:moveTo>
                        <a:pt x="231861" y="202551"/>
                      </a:moveTo>
                      <a:lnTo>
                        <a:pt x="231861" y="243166"/>
                      </a:lnTo>
                      <a:lnTo>
                        <a:pt x="295850" y="243166"/>
                      </a:lnTo>
                      <a:lnTo>
                        <a:pt x="295850" y="202551"/>
                      </a:lnTo>
                      <a:close/>
                      <a:moveTo>
                        <a:pt x="319969" y="167625"/>
                      </a:moveTo>
                      <a:lnTo>
                        <a:pt x="319969" y="208239"/>
                      </a:lnTo>
                      <a:lnTo>
                        <a:pt x="383958" y="208239"/>
                      </a:lnTo>
                      <a:lnTo>
                        <a:pt x="383958" y="167625"/>
                      </a:lnTo>
                      <a:close/>
                      <a:moveTo>
                        <a:pt x="267549" y="92794"/>
                      </a:moveTo>
                      <a:cubicBezTo>
                        <a:pt x="363845" y="92794"/>
                        <a:pt x="442163" y="171091"/>
                        <a:pt x="442163" y="267161"/>
                      </a:cubicBezTo>
                      <a:cubicBezTo>
                        <a:pt x="442163" y="363321"/>
                        <a:pt x="363845" y="441529"/>
                        <a:pt x="267549" y="441529"/>
                      </a:cubicBezTo>
                      <a:cubicBezTo>
                        <a:pt x="171342" y="441529"/>
                        <a:pt x="92935" y="363321"/>
                        <a:pt x="92935" y="267161"/>
                      </a:cubicBezTo>
                      <a:cubicBezTo>
                        <a:pt x="92935" y="171091"/>
                        <a:pt x="171342" y="92794"/>
                        <a:pt x="267549" y="92794"/>
                      </a:cubicBezTo>
                      <a:close/>
                      <a:moveTo>
                        <a:pt x="267556" y="56794"/>
                      </a:moveTo>
                      <a:cubicBezTo>
                        <a:pt x="151401" y="56794"/>
                        <a:pt x="56876" y="151183"/>
                        <a:pt x="56876" y="267170"/>
                      </a:cubicBezTo>
                      <a:cubicBezTo>
                        <a:pt x="56876" y="383245"/>
                        <a:pt x="151401" y="477635"/>
                        <a:pt x="267556" y="477635"/>
                      </a:cubicBezTo>
                      <a:cubicBezTo>
                        <a:pt x="383799" y="477635"/>
                        <a:pt x="478325" y="383245"/>
                        <a:pt x="478325" y="267170"/>
                      </a:cubicBezTo>
                      <a:cubicBezTo>
                        <a:pt x="478325" y="151183"/>
                        <a:pt x="383799" y="56794"/>
                        <a:pt x="267556" y="56794"/>
                      </a:cubicBezTo>
                      <a:close/>
                      <a:moveTo>
                        <a:pt x="268713" y="0"/>
                      </a:moveTo>
                      <a:cubicBezTo>
                        <a:pt x="340453" y="0"/>
                        <a:pt x="407920" y="27908"/>
                        <a:pt x="458744" y="78569"/>
                      </a:cubicBezTo>
                      <a:cubicBezTo>
                        <a:pt x="509478" y="129230"/>
                        <a:pt x="537426" y="196689"/>
                        <a:pt x="537426" y="268325"/>
                      </a:cubicBezTo>
                      <a:cubicBezTo>
                        <a:pt x="537426" y="339961"/>
                        <a:pt x="509478" y="407331"/>
                        <a:pt x="458744" y="458081"/>
                      </a:cubicBezTo>
                      <a:cubicBezTo>
                        <a:pt x="407920" y="508742"/>
                        <a:pt x="340453" y="536650"/>
                        <a:pt x="268713" y="536650"/>
                      </a:cubicBezTo>
                      <a:cubicBezTo>
                        <a:pt x="196973" y="536650"/>
                        <a:pt x="129417" y="508742"/>
                        <a:pt x="78682" y="458081"/>
                      </a:cubicBezTo>
                      <a:cubicBezTo>
                        <a:pt x="27948" y="407331"/>
                        <a:pt x="0" y="339961"/>
                        <a:pt x="0" y="268325"/>
                      </a:cubicBezTo>
                      <a:cubicBezTo>
                        <a:pt x="0" y="196689"/>
                        <a:pt x="27948" y="129230"/>
                        <a:pt x="78682" y="78569"/>
                      </a:cubicBezTo>
                      <a:cubicBezTo>
                        <a:pt x="129417" y="27908"/>
                        <a:pt x="196973" y="0"/>
                        <a:pt x="2687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6155" name="ï$1iḑè">
              <a:extLst>
                <a:ext uri="{FF2B5EF4-FFF2-40B4-BE49-F238E27FC236}">
                  <a16:creationId xmlns:a16="http://schemas.microsoft.com/office/drawing/2014/main" id="{BEAEA241-71A4-4C8D-9F92-63ED7ED97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9873" y="1884302"/>
              <a:ext cx="3809027" cy="916539"/>
              <a:chOff x="7709873" y="1700808"/>
              <a:chExt cx="3809027" cy="916539"/>
            </a:xfrm>
          </p:grpSpPr>
          <p:grpSp>
            <p:nvGrpSpPr>
              <p:cNvPr id="6170" name="ïšľíḋê">
                <a:extLst>
                  <a:ext uri="{FF2B5EF4-FFF2-40B4-BE49-F238E27FC236}">
                    <a16:creationId xmlns:a16="http://schemas.microsoft.com/office/drawing/2014/main" id="{8C46EE1F-5E46-47AE-A042-DE68180CC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3449" y="1700808"/>
                <a:ext cx="3085451" cy="916539"/>
                <a:chOff x="7788904" y="1700808"/>
                <a:chExt cx="3085451" cy="916539"/>
              </a:xfrm>
            </p:grpSpPr>
            <p:sp>
              <p:nvSpPr>
                <p:cNvPr id="6174" name="i$lîďê">
                  <a:extLst>
                    <a:ext uri="{FF2B5EF4-FFF2-40B4-BE49-F238E27FC236}">
                      <a16:creationId xmlns:a16="http://schemas.microsoft.com/office/drawing/2014/main" id="{938DDBAE-E064-463B-9E11-BEEDF608E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8904" y="2093376"/>
                  <a:ext cx="3085451" cy="523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en-US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设立校级</a:t>
                  </a:r>
                  <a:r>
                    <a:rPr lang="zh-CN" altLang="zh-CN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研究所（中心）</a:t>
                  </a:r>
                  <a:r>
                    <a:rPr lang="zh-CN" altLang="en-US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、</a:t>
                  </a:r>
                  <a:r>
                    <a:rPr lang="zh-CN" altLang="zh-CN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科研育人</a:t>
                  </a:r>
                  <a:endParaRPr lang="en-US" altLang="zh-CN" sz="14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175" name="ísḷîdè">
                  <a:extLst>
                    <a:ext uri="{FF2B5EF4-FFF2-40B4-BE49-F238E27FC236}">
                      <a16:creationId xmlns:a16="http://schemas.microsoft.com/office/drawing/2014/main" id="{78A6FCE6-040B-4D8C-B0F6-F71E2D0BC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8904" y="1700808"/>
                  <a:ext cx="3085451" cy="39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3200"/>
                    <a:t>管理探</a:t>
                  </a:r>
                  <a:r>
                    <a:rPr lang="zh-CN" altLang="en-US" sz="3200"/>
                    <a:t>索</a:t>
                  </a:r>
                  <a:endParaRPr lang="zh-CN" altLang="en-US" sz="3200" b="1"/>
                </a:p>
              </p:txBody>
            </p:sp>
          </p:grpSp>
          <p:grpSp>
            <p:nvGrpSpPr>
              <p:cNvPr id="6171" name="ïṩḷíḍe">
                <a:extLst>
                  <a:ext uri="{FF2B5EF4-FFF2-40B4-BE49-F238E27FC236}">
                    <a16:creationId xmlns:a16="http://schemas.microsoft.com/office/drawing/2014/main" id="{5EB5D673-82FC-41F9-803F-9F71617E28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9873" y="1761231"/>
                <a:ext cx="631216" cy="631216"/>
                <a:chOff x="7650601" y="1761231"/>
                <a:chExt cx="631216" cy="631216"/>
              </a:xfrm>
            </p:grpSpPr>
            <p:sp>
              <p:nvSpPr>
                <p:cNvPr id="29" name="îṩḻíďe">
                  <a:extLst>
                    <a:ext uri="{FF2B5EF4-FFF2-40B4-BE49-F238E27FC236}">
                      <a16:creationId xmlns:a16="http://schemas.microsoft.com/office/drawing/2014/main" id="{EE73AE7F-8367-48CD-9023-5299580074F5}"/>
                    </a:ext>
                  </a:extLst>
                </p:cNvPr>
                <p:cNvSpPr/>
                <p:nvPr/>
              </p:nvSpPr>
              <p:spPr>
                <a:xfrm>
                  <a:off x="7649893" y="1761164"/>
                  <a:ext cx="631781" cy="625486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zh-CN">
                    <a:solidFill>
                      <a:srgbClr val="29334E"/>
                    </a:solidFill>
                  </a:endParaRPr>
                </a:p>
              </p:txBody>
            </p:sp>
            <p:sp>
              <p:nvSpPr>
                <p:cNvPr id="30" name="íṥ1iḍé">
                  <a:extLst>
                    <a:ext uri="{FF2B5EF4-FFF2-40B4-BE49-F238E27FC236}">
                      <a16:creationId xmlns:a16="http://schemas.microsoft.com/office/drawing/2014/main" id="{EA875487-A5B9-4177-99BD-644613F9A7BF}"/>
                    </a:ext>
                  </a:extLst>
                </p:cNvPr>
                <p:cNvSpPr/>
                <p:nvPr/>
              </p:nvSpPr>
              <p:spPr>
                <a:xfrm>
                  <a:off x="7827681" y="1945317"/>
                  <a:ext cx="261920" cy="230191"/>
                </a:xfrm>
                <a:custGeom>
                  <a:avLst/>
                  <a:gdLst>
                    <a:gd name="T0" fmla="*/ 215 w 406"/>
                    <a:gd name="T1" fmla="*/ 162 h 356"/>
                    <a:gd name="T2" fmla="*/ 157 w 406"/>
                    <a:gd name="T3" fmla="*/ 102 h 356"/>
                    <a:gd name="T4" fmla="*/ 19 w 406"/>
                    <a:gd name="T5" fmla="*/ 242 h 356"/>
                    <a:gd name="T6" fmla="*/ 0 w 406"/>
                    <a:gd name="T7" fmla="*/ 224 h 356"/>
                    <a:gd name="T8" fmla="*/ 157 w 406"/>
                    <a:gd name="T9" fmla="*/ 64 h 356"/>
                    <a:gd name="T10" fmla="*/ 216 w 406"/>
                    <a:gd name="T11" fmla="*/ 124 h 356"/>
                    <a:gd name="T12" fmla="*/ 315 w 406"/>
                    <a:gd name="T13" fmla="*/ 28 h 356"/>
                    <a:gd name="T14" fmla="*/ 287 w 406"/>
                    <a:gd name="T15" fmla="*/ 0 h 356"/>
                    <a:gd name="T16" fmla="*/ 362 w 406"/>
                    <a:gd name="T17" fmla="*/ 0 h 356"/>
                    <a:gd name="T18" fmla="*/ 362 w 406"/>
                    <a:gd name="T19" fmla="*/ 74 h 356"/>
                    <a:gd name="T20" fmla="*/ 334 w 406"/>
                    <a:gd name="T21" fmla="*/ 47 h 356"/>
                    <a:gd name="T22" fmla="*/ 215 w 406"/>
                    <a:gd name="T23" fmla="*/ 162 h 356"/>
                    <a:gd name="T24" fmla="*/ 66 w 406"/>
                    <a:gd name="T25" fmla="*/ 356 h 356"/>
                    <a:gd name="T26" fmla="*/ 156 w 406"/>
                    <a:gd name="T27" fmla="*/ 356 h 356"/>
                    <a:gd name="T28" fmla="*/ 156 w 406"/>
                    <a:gd name="T29" fmla="*/ 230 h 356"/>
                    <a:gd name="T30" fmla="*/ 66 w 406"/>
                    <a:gd name="T31" fmla="*/ 230 h 356"/>
                    <a:gd name="T32" fmla="*/ 66 w 406"/>
                    <a:gd name="T33" fmla="*/ 356 h 356"/>
                    <a:gd name="T34" fmla="*/ 191 w 406"/>
                    <a:gd name="T35" fmla="*/ 356 h 356"/>
                    <a:gd name="T36" fmla="*/ 281 w 406"/>
                    <a:gd name="T37" fmla="*/ 356 h 356"/>
                    <a:gd name="T38" fmla="*/ 281 w 406"/>
                    <a:gd name="T39" fmla="*/ 190 h 356"/>
                    <a:gd name="T40" fmla="*/ 191 w 406"/>
                    <a:gd name="T41" fmla="*/ 190 h 356"/>
                    <a:gd name="T42" fmla="*/ 191 w 406"/>
                    <a:gd name="T43" fmla="*/ 356 h 356"/>
                    <a:gd name="T44" fmla="*/ 316 w 406"/>
                    <a:gd name="T45" fmla="*/ 106 h 356"/>
                    <a:gd name="T46" fmla="*/ 316 w 406"/>
                    <a:gd name="T47" fmla="*/ 356 h 356"/>
                    <a:gd name="T48" fmla="*/ 406 w 406"/>
                    <a:gd name="T49" fmla="*/ 356 h 356"/>
                    <a:gd name="T50" fmla="*/ 406 w 406"/>
                    <a:gd name="T51" fmla="*/ 106 h 356"/>
                    <a:gd name="T52" fmla="*/ 316 w 406"/>
                    <a:gd name="T53" fmla="*/ 106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06" h="356">
                      <a:moveTo>
                        <a:pt x="215" y="162"/>
                      </a:moveTo>
                      <a:lnTo>
                        <a:pt x="157" y="102"/>
                      </a:lnTo>
                      <a:lnTo>
                        <a:pt x="19" y="242"/>
                      </a:lnTo>
                      <a:lnTo>
                        <a:pt x="0" y="224"/>
                      </a:lnTo>
                      <a:lnTo>
                        <a:pt x="157" y="64"/>
                      </a:lnTo>
                      <a:lnTo>
                        <a:pt x="216" y="124"/>
                      </a:lnTo>
                      <a:lnTo>
                        <a:pt x="315" y="28"/>
                      </a:lnTo>
                      <a:lnTo>
                        <a:pt x="287" y="0"/>
                      </a:lnTo>
                      <a:lnTo>
                        <a:pt x="362" y="0"/>
                      </a:lnTo>
                      <a:lnTo>
                        <a:pt x="362" y="74"/>
                      </a:lnTo>
                      <a:lnTo>
                        <a:pt x="334" y="47"/>
                      </a:lnTo>
                      <a:lnTo>
                        <a:pt x="215" y="162"/>
                      </a:lnTo>
                      <a:close/>
                      <a:moveTo>
                        <a:pt x="66" y="356"/>
                      </a:moveTo>
                      <a:lnTo>
                        <a:pt x="156" y="356"/>
                      </a:lnTo>
                      <a:lnTo>
                        <a:pt x="156" y="230"/>
                      </a:lnTo>
                      <a:lnTo>
                        <a:pt x="66" y="230"/>
                      </a:lnTo>
                      <a:lnTo>
                        <a:pt x="66" y="356"/>
                      </a:lnTo>
                      <a:close/>
                      <a:moveTo>
                        <a:pt x="191" y="356"/>
                      </a:moveTo>
                      <a:lnTo>
                        <a:pt x="281" y="356"/>
                      </a:lnTo>
                      <a:lnTo>
                        <a:pt x="281" y="190"/>
                      </a:lnTo>
                      <a:lnTo>
                        <a:pt x="191" y="190"/>
                      </a:lnTo>
                      <a:lnTo>
                        <a:pt x="191" y="356"/>
                      </a:lnTo>
                      <a:close/>
                      <a:moveTo>
                        <a:pt x="316" y="106"/>
                      </a:moveTo>
                      <a:lnTo>
                        <a:pt x="316" y="356"/>
                      </a:lnTo>
                      <a:lnTo>
                        <a:pt x="406" y="356"/>
                      </a:lnTo>
                      <a:lnTo>
                        <a:pt x="406" y="106"/>
                      </a:lnTo>
                      <a:lnTo>
                        <a:pt x="316" y="1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6156" name="iṩḷïḍê">
              <a:extLst>
                <a:ext uri="{FF2B5EF4-FFF2-40B4-BE49-F238E27FC236}">
                  <a16:creationId xmlns:a16="http://schemas.microsoft.com/office/drawing/2014/main" id="{1087AC97-A8C1-4D72-BFB7-8C50BA491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0987" y="2129139"/>
              <a:ext cx="7477912" cy="2070213"/>
              <a:chOff x="4040987" y="1945646"/>
              <a:chExt cx="7477912" cy="2070213"/>
            </a:xfrm>
          </p:grpSpPr>
          <p:grpSp>
            <p:nvGrpSpPr>
              <p:cNvPr id="6164" name="íS1îde">
                <a:extLst>
                  <a:ext uri="{FF2B5EF4-FFF2-40B4-BE49-F238E27FC236}">
                    <a16:creationId xmlns:a16="http://schemas.microsoft.com/office/drawing/2014/main" id="{9189A5B8-DF7C-42E7-94A8-7FB40161E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3447" y="3122658"/>
                <a:ext cx="3085452" cy="893201"/>
                <a:chOff x="7788902" y="3122658"/>
                <a:chExt cx="3085452" cy="893201"/>
              </a:xfrm>
            </p:grpSpPr>
            <p:sp>
              <p:nvSpPr>
                <p:cNvPr id="6168" name="íśļïďê">
                  <a:extLst>
                    <a:ext uri="{FF2B5EF4-FFF2-40B4-BE49-F238E27FC236}">
                      <a16:creationId xmlns:a16="http://schemas.microsoft.com/office/drawing/2014/main" id="{1473902B-2290-45E4-8E75-BC879BBDC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8903" y="3491888"/>
                  <a:ext cx="3085451" cy="523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en-US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修订完善相关制度</a:t>
                  </a:r>
                  <a:endParaRPr lang="en-US" altLang="zh-CN" sz="14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169" name="îŝḻiḑè">
                  <a:extLst>
                    <a:ext uri="{FF2B5EF4-FFF2-40B4-BE49-F238E27FC236}">
                      <a16:creationId xmlns:a16="http://schemas.microsoft.com/office/drawing/2014/main" id="{C0CEABC4-E6B8-41F8-A06B-552A65D0D9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8902" y="3122658"/>
                  <a:ext cx="3085451" cy="39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3200"/>
                    <a:t>规范管理</a:t>
                  </a:r>
                  <a:endParaRPr lang="zh-CN" altLang="en-US" sz="3200" b="1"/>
                </a:p>
              </p:txBody>
            </p:sp>
          </p:grpSp>
          <p:grpSp>
            <p:nvGrpSpPr>
              <p:cNvPr id="6165" name="íśḻïḍé">
                <a:extLst>
                  <a:ext uri="{FF2B5EF4-FFF2-40B4-BE49-F238E27FC236}">
                    <a16:creationId xmlns:a16="http://schemas.microsoft.com/office/drawing/2014/main" id="{C266AD12-ED4E-43C5-B7F7-8B899A3003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40987" y="1945646"/>
                <a:ext cx="4300102" cy="1808228"/>
                <a:chOff x="3981715" y="1945646"/>
                <a:chExt cx="4300102" cy="1808228"/>
              </a:xfrm>
            </p:grpSpPr>
            <p:sp>
              <p:nvSpPr>
                <p:cNvPr id="23" name="iṣļiḋe">
                  <a:extLst>
                    <a:ext uri="{FF2B5EF4-FFF2-40B4-BE49-F238E27FC236}">
                      <a16:creationId xmlns:a16="http://schemas.microsoft.com/office/drawing/2014/main" id="{5BB4237A-5CC9-4FD5-A9F0-BEC828837853}"/>
                    </a:ext>
                  </a:extLst>
                </p:cNvPr>
                <p:cNvSpPr/>
                <p:nvPr/>
              </p:nvSpPr>
              <p:spPr>
                <a:xfrm>
                  <a:off x="7649893" y="3121676"/>
                  <a:ext cx="631781" cy="631836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zh-CN">
                    <a:solidFill>
                      <a:srgbClr val="29334E"/>
                    </a:solidFill>
                  </a:endParaRPr>
                </a:p>
              </p:txBody>
            </p:sp>
            <p:sp>
              <p:nvSpPr>
                <p:cNvPr id="24" name="isḷïdé">
                  <a:extLst>
                    <a:ext uri="{FF2B5EF4-FFF2-40B4-BE49-F238E27FC236}">
                      <a16:creationId xmlns:a16="http://schemas.microsoft.com/office/drawing/2014/main" id="{EEFF53C8-EEC8-4206-A62B-864E8165DAB6}"/>
                    </a:ext>
                  </a:extLst>
                </p:cNvPr>
                <p:cNvSpPr/>
                <p:nvPr/>
              </p:nvSpPr>
              <p:spPr>
                <a:xfrm>
                  <a:off x="3981436" y="1945319"/>
                  <a:ext cx="261919" cy="261941"/>
                </a:xfrm>
                <a:custGeom>
                  <a:avLst/>
                  <a:gdLst>
                    <a:gd name="connsiteX0" fmla="*/ 177088 w 577759"/>
                    <a:gd name="connsiteY0" fmla="*/ 396051 h 577432"/>
                    <a:gd name="connsiteX1" fmla="*/ 185388 w 577759"/>
                    <a:gd name="connsiteY1" fmla="*/ 400653 h 577432"/>
                    <a:gd name="connsiteX2" fmla="*/ 178010 w 577759"/>
                    <a:gd name="connsiteY2" fmla="*/ 436543 h 577432"/>
                    <a:gd name="connsiteX3" fmla="*/ 184466 w 577759"/>
                    <a:gd name="connsiteY3" fmla="*/ 440224 h 577432"/>
                    <a:gd name="connsiteX4" fmla="*/ 186310 w 577759"/>
                    <a:gd name="connsiteY4" fmla="*/ 442985 h 577432"/>
                    <a:gd name="connsiteX5" fmla="*/ 201988 w 577759"/>
                    <a:gd name="connsiteY5" fmla="*/ 452188 h 577432"/>
                    <a:gd name="connsiteX6" fmla="*/ 204755 w 577759"/>
                    <a:gd name="connsiteY6" fmla="*/ 458630 h 577432"/>
                    <a:gd name="connsiteX7" fmla="*/ 274843 w 577759"/>
                    <a:gd name="connsiteY7" fmla="*/ 460470 h 577432"/>
                    <a:gd name="connsiteX8" fmla="*/ 274843 w 577759"/>
                    <a:gd name="connsiteY8" fmla="*/ 480716 h 577432"/>
                    <a:gd name="connsiteX9" fmla="*/ 206599 w 577759"/>
                    <a:gd name="connsiteY9" fmla="*/ 478876 h 577432"/>
                    <a:gd name="connsiteX10" fmla="*/ 194610 w 577759"/>
                    <a:gd name="connsiteY10" fmla="*/ 481636 h 577432"/>
                    <a:gd name="connsiteX11" fmla="*/ 183544 w 577759"/>
                    <a:gd name="connsiteY11" fmla="*/ 473354 h 577432"/>
                    <a:gd name="connsiteX12" fmla="*/ 183544 w 577759"/>
                    <a:gd name="connsiteY12" fmla="*/ 466912 h 577432"/>
                    <a:gd name="connsiteX13" fmla="*/ 178933 w 577759"/>
                    <a:gd name="connsiteY13" fmla="*/ 474274 h 577432"/>
                    <a:gd name="connsiteX14" fmla="*/ 161410 w 577759"/>
                    <a:gd name="connsiteY14" fmla="*/ 465992 h 577432"/>
                    <a:gd name="connsiteX15" fmla="*/ 162333 w 577759"/>
                    <a:gd name="connsiteY15" fmla="*/ 464151 h 577432"/>
                    <a:gd name="connsiteX16" fmla="*/ 163255 w 577759"/>
                    <a:gd name="connsiteY16" fmla="*/ 460470 h 577432"/>
                    <a:gd name="connsiteX17" fmla="*/ 156799 w 577759"/>
                    <a:gd name="connsiteY17" fmla="*/ 466912 h 577432"/>
                    <a:gd name="connsiteX18" fmla="*/ 140199 w 577759"/>
                    <a:gd name="connsiteY18" fmla="*/ 456789 h 577432"/>
                    <a:gd name="connsiteX19" fmla="*/ 154033 w 577759"/>
                    <a:gd name="connsiteY19" fmla="*/ 435623 h 577432"/>
                    <a:gd name="connsiteX20" fmla="*/ 103311 w 577759"/>
                    <a:gd name="connsiteY20" fmla="*/ 495441 h 577432"/>
                    <a:gd name="connsiteX21" fmla="*/ 85789 w 577759"/>
                    <a:gd name="connsiteY21" fmla="*/ 485318 h 577432"/>
                    <a:gd name="connsiteX22" fmla="*/ 143888 w 577759"/>
                    <a:gd name="connsiteY22" fmla="*/ 417217 h 577432"/>
                    <a:gd name="connsiteX23" fmla="*/ 177088 w 577759"/>
                    <a:gd name="connsiteY23" fmla="*/ 396051 h 577432"/>
                    <a:gd name="connsiteX24" fmla="*/ 326592 w 577759"/>
                    <a:gd name="connsiteY24" fmla="*/ 382185 h 577432"/>
                    <a:gd name="connsiteX25" fmla="*/ 324748 w 577759"/>
                    <a:gd name="connsiteY25" fmla="*/ 412582 h 577432"/>
                    <a:gd name="connsiteX26" fmla="*/ 340423 w 577759"/>
                    <a:gd name="connsiteY26" fmla="*/ 420871 h 577432"/>
                    <a:gd name="connsiteX27" fmla="*/ 355177 w 577759"/>
                    <a:gd name="connsiteY27" fmla="*/ 430082 h 577432"/>
                    <a:gd name="connsiteX28" fmla="*/ 380995 w 577759"/>
                    <a:gd name="connsiteY28" fmla="*/ 413503 h 577432"/>
                    <a:gd name="connsiteX29" fmla="*/ 356099 w 577759"/>
                    <a:gd name="connsiteY29" fmla="*/ 393238 h 577432"/>
                    <a:gd name="connsiteX30" fmla="*/ 326592 w 577759"/>
                    <a:gd name="connsiteY30" fmla="*/ 382185 h 577432"/>
                    <a:gd name="connsiteX31" fmla="*/ 125443 w 577759"/>
                    <a:gd name="connsiteY31" fmla="*/ 299294 h 577432"/>
                    <a:gd name="connsiteX32" fmla="*/ 224189 w 577759"/>
                    <a:gd name="connsiteY32" fmla="*/ 299294 h 577432"/>
                    <a:gd name="connsiteX33" fmla="*/ 250029 w 577759"/>
                    <a:gd name="connsiteY33" fmla="*/ 326015 h 577432"/>
                    <a:gd name="connsiteX34" fmla="*/ 224189 w 577759"/>
                    <a:gd name="connsiteY34" fmla="*/ 351815 h 577432"/>
                    <a:gd name="connsiteX35" fmla="*/ 125443 w 577759"/>
                    <a:gd name="connsiteY35" fmla="*/ 351815 h 577432"/>
                    <a:gd name="connsiteX36" fmla="*/ 98680 w 577759"/>
                    <a:gd name="connsiteY36" fmla="*/ 326015 h 577432"/>
                    <a:gd name="connsiteX37" fmla="*/ 125443 w 577759"/>
                    <a:gd name="connsiteY37" fmla="*/ 299294 h 577432"/>
                    <a:gd name="connsiteX38" fmla="*/ 125436 w 577759"/>
                    <a:gd name="connsiteY38" fmla="*/ 200762 h 577432"/>
                    <a:gd name="connsiteX39" fmla="*/ 321952 w 577759"/>
                    <a:gd name="connsiteY39" fmla="*/ 200762 h 577432"/>
                    <a:gd name="connsiteX40" fmla="*/ 348708 w 577759"/>
                    <a:gd name="connsiteY40" fmla="*/ 227483 h 577432"/>
                    <a:gd name="connsiteX41" fmla="*/ 321952 w 577759"/>
                    <a:gd name="connsiteY41" fmla="*/ 253283 h 577432"/>
                    <a:gd name="connsiteX42" fmla="*/ 125436 w 577759"/>
                    <a:gd name="connsiteY42" fmla="*/ 253283 h 577432"/>
                    <a:gd name="connsiteX43" fmla="*/ 98680 w 577759"/>
                    <a:gd name="connsiteY43" fmla="*/ 227483 h 577432"/>
                    <a:gd name="connsiteX44" fmla="*/ 125436 w 577759"/>
                    <a:gd name="connsiteY44" fmla="*/ 200762 h 577432"/>
                    <a:gd name="connsiteX45" fmla="*/ 125436 w 577759"/>
                    <a:gd name="connsiteY45" fmla="*/ 103118 h 577432"/>
                    <a:gd name="connsiteX46" fmla="*/ 321952 w 577759"/>
                    <a:gd name="connsiteY46" fmla="*/ 103118 h 577432"/>
                    <a:gd name="connsiteX47" fmla="*/ 348708 w 577759"/>
                    <a:gd name="connsiteY47" fmla="*/ 128918 h 577432"/>
                    <a:gd name="connsiteX48" fmla="*/ 321952 w 577759"/>
                    <a:gd name="connsiteY48" fmla="*/ 155639 h 577432"/>
                    <a:gd name="connsiteX49" fmla="*/ 125436 w 577759"/>
                    <a:gd name="connsiteY49" fmla="*/ 155639 h 577432"/>
                    <a:gd name="connsiteX50" fmla="*/ 98680 w 577759"/>
                    <a:gd name="connsiteY50" fmla="*/ 128918 h 577432"/>
                    <a:gd name="connsiteX51" fmla="*/ 125436 w 577759"/>
                    <a:gd name="connsiteY51" fmla="*/ 103118 h 577432"/>
                    <a:gd name="connsiteX52" fmla="*/ 497753 w 577759"/>
                    <a:gd name="connsiteY52" fmla="*/ 64639 h 577432"/>
                    <a:gd name="connsiteX53" fmla="*/ 537748 w 577759"/>
                    <a:gd name="connsiteY53" fmla="*/ 78225 h 577432"/>
                    <a:gd name="connsiteX54" fmla="*/ 577398 w 577759"/>
                    <a:gd name="connsiteY54" fmla="*/ 121516 h 577432"/>
                    <a:gd name="connsiteX55" fmla="*/ 575554 w 577759"/>
                    <a:gd name="connsiteY55" fmla="*/ 130727 h 577432"/>
                    <a:gd name="connsiteX56" fmla="*/ 411424 w 577759"/>
                    <a:gd name="connsiteY56" fmla="*/ 415345 h 577432"/>
                    <a:gd name="connsiteX57" fmla="*/ 407735 w 577759"/>
                    <a:gd name="connsiteY57" fmla="*/ 419029 h 577432"/>
                    <a:gd name="connsiteX58" fmla="*/ 321982 w 577759"/>
                    <a:gd name="connsiteY58" fmla="*/ 476137 h 577432"/>
                    <a:gd name="connsiteX59" fmla="*/ 308151 w 577759"/>
                    <a:gd name="connsiteY59" fmla="*/ 476137 h 577432"/>
                    <a:gd name="connsiteX60" fmla="*/ 301696 w 577759"/>
                    <a:gd name="connsiteY60" fmla="*/ 464163 h 577432"/>
                    <a:gd name="connsiteX61" fmla="*/ 307229 w 577759"/>
                    <a:gd name="connsiteY61" fmla="*/ 361921 h 577432"/>
                    <a:gd name="connsiteX62" fmla="*/ 309073 w 577759"/>
                    <a:gd name="connsiteY62" fmla="*/ 355473 h 577432"/>
                    <a:gd name="connsiteX63" fmla="*/ 473203 w 577759"/>
                    <a:gd name="connsiteY63" fmla="*/ 71777 h 577432"/>
                    <a:gd name="connsiteX64" fmla="*/ 480580 w 577759"/>
                    <a:gd name="connsiteY64" fmla="*/ 66250 h 577432"/>
                    <a:gd name="connsiteX65" fmla="*/ 497753 w 577759"/>
                    <a:gd name="connsiteY65" fmla="*/ 64639 h 577432"/>
                    <a:gd name="connsiteX66" fmla="*/ 26751 w 577759"/>
                    <a:gd name="connsiteY66" fmla="*/ 0 h 577432"/>
                    <a:gd name="connsiteX67" fmla="*/ 420637 w 577759"/>
                    <a:gd name="connsiteY67" fmla="*/ 0 h 577432"/>
                    <a:gd name="connsiteX68" fmla="*/ 447388 w 577759"/>
                    <a:gd name="connsiteY68" fmla="*/ 25786 h 577432"/>
                    <a:gd name="connsiteX69" fmla="*/ 447388 w 577759"/>
                    <a:gd name="connsiteY69" fmla="*/ 65387 h 577432"/>
                    <a:gd name="connsiteX70" fmla="*/ 394808 w 577759"/>
                    <a:gd name="connsiteY70" fmla="*/ 156560 h 577432"/>
                    <a:gd name="connsiteX71" fmla="*/ 394808 w 577759"/>
                    <a:gd name="connsiteY71" fmla="*/ 52494 h 577432"/>
                    <a:gd name="connsiteX72" fmla="*/ 52580 w 577759"/>
                    <a:gd name="connsiteY72" fmla="*/ 52494 h 577432"/>
                    <a:gd name="connsiteX73" fmla="*/ 52580 w 577759"/>
                    <a:gd name="connsiteY73" fmla="*/ 524938 h 577432"/>
                    <a:gd name="connsiteX74" fmla="*/ 394808 w 577759"/>
                    <a:gd name="connsiteY74" fmla="*/ 524938 h 577432"/>
                    <a:gd name="connsiteX75" fmla="*/ 394808 w 577759"/>
                    <a:gd name="connsiteY75" fmla="*/ 459551 h 577432"/>
                    <a:gd name="connsiteX76" fmla="*/ 422482 w 577759"/>
                    <a:gd name="connsiteY76" fmla="*/ 441132 h 577432"/>
                    <a:gd name="connsiteX77" fmla="*/ 434474 w 577759"/>
                    <a:gd name="connsiteY77" fmla="*/ 428239 h 577432"/>
                    <a:gd name="connsiteX78" fmla="*/ 447388 w 577759"/>
                    <a:gd name="connsiteY78" fmla="*/ 406137 h 577432"/>
                    <a:gd name="connsiteX79" fmla="*/ 447388 w 577759"/>
                    <a:gd name="connsiteY79" fmla="*/ 550725 h 577432"/>
                    <a:gd name="connsiteX80" fmla="*/ 420637 w 577759"/>
                    <a:gd name="connsiteY80" fmla="*/ 577432 h 577432"/>
                    <a:gd name="connsiteX81" fmla="*/ 26751 w 577759"/>
                    <a:gd name="connsiteY81" fmla="*/ 577432 h 577432"/>
                    <a:gd name="connsiteX82" fmla="*/ 0 w 577759"/>
                    <a:gd name="connsiteY82" fmla="*/ 550725 h 577432"/>
                    <a:gd name="connsiteX83" fmla="*/ 0 w 577759"/>
                    <a:gd name="connsiteY83" fmla="*/ 25786 h 577432"/>
                    <a:gd name="connsiteX84" fmla="*/ 26751 w 577759"/>
                    <a:gd name="connsiteY84" fmla="*/ 0 h 57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577759" h="577432">
                      <a:moveTo>
                        <a:pt x="177088" y="396051"/>
                      </a:moveTo>
                      <a:cubicBezTo>
                        <a:pt x="179855" y="396051"/>
                        <a:pt x="183544" y="397892"/>
                        <a:pt x="185388" y="400653"/>
                      </a:cubicBezTo>
                      <a:cubicBezTo>
                        <a:pt x="189999" y="411696"/>
                        <a:pt x="185388" y="423659"/>
                        <a:pt x="178010" y="436543"/>
                      </a:cubicBezTo>
                      <a:cubicBezTo>
                        <a:pt x="180777" y="436543"/>
                        <a:pt x="182621" y="438384"/>
                        <a:pt x="184466" y="440224"/>
                      </a:cubicBezTo>
                      <a:cubicBezTo>
                        <a:pt x="185388" y="441145"/>
                        <a:pt x="185388" y="442065"/>
                        <a:pt x="186310" y="442985"/>
                      </a:cubicBezTo>
                      <a:cubicBezTo>
                        <a:pt x="191844" y="442065"/>
                        <a:pt x="197377" y="444826"/>
                        <a:pt x="201988" y="452188"/>
                      </a:cubicBezTo>
                      <a:cubicBezTo>
                        <a:pt x="203832" y="454949"/>
                        <a:pt x="204755" y="456789"/>
                        <a:pt x="204755" y="458630"/>
                      </a:cubicBezTo>
                      <a:cubicBezTo>
                        <a:pt x="229654" y="454028"/>
                        <a:pt x="249943" y="460470"/>
                        <a:pt x="274843" y="460470"/>
                      </a:cubicBezTo>
                      <a:cubicBezTo>
                        <a:pt x="287754" y="460470"/>
                        <a:pt x="287754" y="480716"/>
                        <a:pt x="274843" y="480716"/>
                      </a:cubicBezTo>
                      <a:cubicBezTo>
                        <a:pt x="253632" y="480716"/>
                        <a:pt x="226888" y="468753"/>
                        <a:pt x="206599" y="478876"/>
                      </a:cubicBezTo>
                      <a:cubicBezTo>
                        <a:pt x="202910" y="480716"/>
                        <a:pt x="198299" y="483477"/>
                        <a:pt x="194610" y="481636"/>
                      </a:cubicBezTo>
                      <a:cubicBezTo>
                        <a:pt x="189999" y="479796"/>
                        <a:pt x="184466" y="478876"/>
                        <a:pt x="183544" y="473354"/>
                      </a:cubicBezTo>
                      <a:cubicBezTo>
                        <a:pt x="183544" y="470593"/>
                        <a:pt x="183544" y="468753"/>
                        <a:pt x="183544" y="466912"/>
                      </a:cubicBezTo>
                      <a:cubicBezTo>
                        <a:pt x="181699" y="469673"/>
                        <a:pt x="180777" y="471513"/>
                        <a:pt x="178933" y="474274"/>
                      </a:cubicBezTo>
                      <a:cubicBezTo>
                        <a:pt x="173399" y="482557"/>
                        <a:pt x="156799" y="477035"/>
                        <a:pt x="161410" y="465992"/>
                      </a:cubicBezTo>
                      <a:cubicBezTo>
                        <a:pt x="161410" y="465992"/>
                        <a:pt x="161410" y="465072"/>
                        <a:pt x="162333" y="464151"/>
                      </a:cubicBezTo>
                      <a:cubicBezTo>
                        <a:pt x="162333" y="462311"/>
                        <a:pt x="163255" y="461391"/>
                        <a:pt x="163255" y="460470"/>
                      </a:cubicBezTo>
                      <a:cubicBezTo>
                        <a:pt x="161410" y="462311"/>
                        <a:pt x="158644" y="464151"/>
                        <a:pt x="156799" y="466912"/>
                      </a:cubicBezTo>
                      <a:cubicBezTo>
                        <a:pt x="150344" y="477035"/>
                        <a:pt x="132822" y="467832"/>
                        <a:pt x="140199" y="456789"/>
                      </a:cubicBezTo>
                      <a:cubicBezTo>
                        <a:pt x="144811" y="449427"/>
                        <a:pt x="149422" y="442985"/>
                        <a:pt x="154033" y="435623"/>
                      </a:cubicBezTo>
                      <a:cubicBezTo>
                        <a:pt x="135588" y="454028"/>
                        <a:pt x="118988" y="474274"/>
                        <a:pt x="103311" y="495441"/>
                      </a:cubicBezTo>
                      <a:cubicBezTo>
                        <a:pt x="95011" y="504643"/>
                        <a:pt x="78411" y="495441"/>
                        <a:pt x="85789" y="485318"/>
                      </a:cubicBezTo>
                      <a:cubicBezTo>
                        <a:pt x="104233" y="462311"/>
                        <a:pt x="122677" y="438384"/>
                        <a:pt x="143888" y="417217"/>
                      </a:cubicBezTo>
                      <a:cubicBezTo>
                        <a:pt x="152188" y="408935"/>
                        <a:pt x="163255" y="396051"/>
                        <a:pt x="177088" y="396051"/>
                      </a:cubicBezTo>
                      <a:close/>
                      <a:moveTo>
                        <a:pt x="326592" y="382185"/>
                      </a:moveTo>
                      <a:lnTo>
                        <a:pt x="324748" y="412582"/>
                      </a:lnTo>
                      <a:cubicBezTo>
                        <a:pt x="329358" y="414424"/>
                        <a:pt x="334891" y="417187"/>
                        <a:pt x="340423" y="420871"/>
                      </a:cubicBezTo>
                      <a:cubicBezTo>
                        <a:pt x="345956" y="423635"/>
                        <a:pt x="350566" y="427319"/>
                        <a:pt x="355177" y="430082"/>
                      </a:cubicBezTo>
                      <a:lnTo>
                        <a:pt x="380995" y="413503"/>
                      </a:lnTo>
                      <a:cubicBezTo>
                        <a:pt x="376385" y="407976"/>
                        <a:pt x="369008" y="400607"/>
                        <a:pt x="356099" y="393238"/>
                      </a:cubicBezTo>
                      <a:cubicBezTo>
                        <a:pt x="343190" y="385869"/>
                        <a:pt x="333047" y="383106"/>
                        <a:pt x="326592" y="382185"/>
                      </a:cubicBezTo>
                      <a:close/>
                      <a:moveTo>
                        <a:pt x="125443" y="299294"/>
                      </a:moveTo>
                      <a:lnTo>
                        <a:pt x="224189" y="299294"/>
                      </a:lnTo>
                      <a:cubicBezTo>
                        <a:pt x="238032" y="299294"/>
                        <a:pt x="250029" y="311272"/>
                        <a:pt x="250029" y="326015"/>
                      </a:cubicBezTo>
                      <a:cubicBezTo>
                        <a:pt x="250029" y="339836"/>
                        <a:pt x="238032" y="351815"/>
                        <a:pt x="224189" y="351815"/>
                      </a:cubicBezTo>
                      <a:lnTo>
                        <a:pt x="125443" y="351815"/>
                      </a:lnTo>
                      <a:cubicBezTo>
                        <a:pt x="110677" y="351815"/>
                        <a:pt x="98680" y="339836"/>
                        <a:pt x="98680" y="326015"/>
                      </a:cubicBezTo>
                      <a:cubicBezTo>
                        <a:pt x="98680" y="311272"/>
                        <a:pt x="110677" y="299294"/>
                        <a:pt x="125443" y="299294"/>
                      </a:cubicBezTo>
                      <a:close/>
                      <a:moveTo>
                        <a:pt x="125436" y="200762"/>
                      </a:moveTo>
                      <a:lnTo>
                        <a:pt x="321952" y="200762"/>
                      </a:lnTo>
                      <a:cubicBezTo>
                        <a:pt x="336714" y="200762"/>
                        <a:pt x="348708" y="212740"/>
                        <a:pt x="348708" y="227483"/>
                      </a:cubicBezTo>
                      <a:cubicBezTo>
                        <a:pt x="348708" y="242226"/>
                        <a:pt x="336714" y="253283"/>
                        <a:pt x="321952" y="253283"/>
                      </a:cubicBezTo>
                      <a:lnTo>
                        <a:pt x="125436" y="253283"/>
                      </a:lnTo>
                      <a:cubicBezTo>
                        <a:pt x="110674" y="253283"/>
                        <a:pt x="98680" y="242226"/>
                        <a:pt x="98680" y="227483"/>
                      </a:cubicBezTo>
                      <a:cubicBezTo>
                        <a:pt x="98680" y="212740"/>
                        <a:pt x="110674" y="200762"/>
                        <a:pt x="125436" y="200762"/>
                      </a:cubicBezTo>
                      <a:close/>
                      <a:moveTo>
                        <a:pt x="125436" y="103118"/>
                      </a:moveTo>
                      <a:lnTo>
                        <a:pt x="321952" y="103118"/>
                      </a:lnTo>
                      <a:cubicBezTo>
                        <a:pt x="336714" y="103118"/>
                        <a:pt x="348708" y="114175"/>
                        <a:pt x="348708" y="128918"/>
                      </a:cubicBezTo>
                      <a:cubicBezTo>
                        <a:pt x="348708" y="143660"/>
                        <a:pt x="336714" y="155639"/>
                        <a:pt x="321952" y="155639"/>
                      </a:cubicBezTo>
                      <a:lnTo>
                        <a:pt x="125436" y="155639"/>
                      </a:lnTo>
                      <a:cubicBezTo>
                        <a:pt x="110674" y="155639"/>
                        <a:pt x="98680" y="143660"/>
                        <a:pt x="98680" y="128918"/>
                      </a:cubicBezTo>
                      <a:cubicBezTo>
                        <a:pt x="98680" y="114175"/>
                        <a:pt x="110674" y="103118"/>
                        <a:pt x="125436" y="103118"/>
                      </a:cubicBezTo>
                      <a:close/>
                      <a:moveTo>
                        <a:pt x="497753" y="64639"/>
                      </a:moveTo>
                      <a:cubicBezTo>
                        <a:pt x="507550" y="65329"/>
                        <a:pt x="521151" y="68553"/>
                        <a:pt x="537748" y="78225"/>
                      </a:cubicBezTo>
                      <a:cubicBezTo>
                        <a:pt x="570943" y="97568"/>
                        <a:pt x="576476" y="118753"/>
                        <a:pt x="577398" y="121516"/>
                      </a:cubicBezTo>
                      <a:cubicBezTo>
                        <a:pt x="578320" y="124279"/>
                        <a:pt x="577398" y="127964"/>
                        <a:pt x="575554" y="130727"/>
                      </a:cubicBezTo>
                      <a:lnTo>
                        <a:pt x="411424" y="415345"/>
                      </a:lnTo>
                      <a:cubicBezTo>
                        <a:pt x="410501" y="416266"/>
                        <a:pt x="409579" y="418108"/>
                        <a:pt x="407735" y="419029"/>
                      </a:cubicBezTo>
                      <a:lnTo>
                        <a:pt x="321982" y="476137"/>
                      </a:lnTo>
                      <a:cubicBezTo>
                        <a:pt x="317371" y="478900"/>
                        <a:pt x="312761" y="478900"/>
                        <a:pt x="308151" y="476137"/>
                      </a:cubicBezTo>
                      <a:cubicBezTo>
                        <a:pt x="303540" y="473374"/>
                        <a:pt x="300774" y="468768"/>
                        <a:pt x="301696" y="464163"/>
                      </a:cubicBezTo>
                      <a:lnTo>
                        <a:pt x="307229" y="361921"/>
                      </a:lnTo>
                      <a:cubicBezTo>
                        <a:pt x="308151" y="359158"/>
                        <a:pt x="308151" y="357316"/>
                        <a:pt x="309073" y="355473"/>
                      </a:cubicBezTo>
                      <a:lnTo>
                        <a:pt x="473203" y="71777"/>
                      </a:lnTo>
                      <a:cubicBezTo>
                        <a:pt x="475047" y="69014"/>
                        <a:pt x="477813" y="67172"/>
                        <a:pt x="480580" y="66250"/>
                      </a:cubicBezTo>
                      <a:cubicBezTo>
                        <a:pt x="481963" y="65790"/>
                        <a:pt x="487956" y="63948"/>
                        <a:pt x="497753" y="64639"/>
                      </a:cubicBezTo>
                      <a:close/>
                      <a:moveTo>
                        <a:pt x="26751" y="0"/>
                      </a:moveTo>
                      <a:lnTo>
                        <a:pt x="420637" y="0"/>
                      </a:lnTo>
                      <a:cubicBezTo>
                        <a:pt x="435396" y="0"/>
                        <a:pt x="447388" y="11972"/>
                        <a:pt x="447388" y="25786"/>
                      </a:cubicBezTo>
                      <a:lnTo>
                        <a:pt x="447388" y="65387"/>
                      </a:lnTo>
                      <a:lnTo>
                        <a:pt x="394808" y="156560"/>
                      </a:lnTo>
                      <a:lnTo>
                        <a:pt x="394808" y="52494"/>
                      </a:lnTo>
                      <a:lnTo>
                        <a:pt x="52580" y="52494"/>
                      </a:lnTo>
                      <a:lnTo>
                        <a:pt x="52580" y="524938"/>
                      </a:lnTo>
                      <a:lnTo>
                        <a:pt x="394808" y="524938"/>
                      </a:lnTo>
                      <a:lnTo>
                        <a:pt x="394808" y="459551"/>
                      </a:lnTo>
                      <a:lnTo>
                        <a:pt x="422482" y="441132"/>
                      </a:lnTo>
                      <a:cubicBezTo>
                        <a:pt x="427094" y="437449"/>
                        <a:pt x="431706" y="432844"/>
                        <a:pt x="434474" y="428239"/>
                      </a:cubicBezTo>
                      <a:lnTo>
                        <a:pt x="447388" y="406137"/>
                      </a:lnTo>
                      <a:lnTo>
                        <a:pt x="447388" y="550725"/>
                      </a:lnTo>
                      <a:cubicBezTo>
                        <a:pt x="447388" y="565460"/>
                        <a:pt x="435396" y="577432"/>
                        <a:pt x="420637" y="577432"/>
                      </a:cubicBezTo>
                      <a:lnTo>
                        <a:pt x="26751" y="577432"/>
                      </a:lnTo>
                      <a:cubicBezTo>
                        <a:pt x="11992" y="577432"/>
                        <a:pt x="0" y="565460"/>
                        <a:pt x="0" y="550725"/>
                      </a:cubicBezTo>
                      <a:lnTo>
                        <a:pt x="0" y="25786"/>
                      </a:lnTo>
                      <a:cubicBezTo>
                        <a:pt x="0" y="11972"/>
                        <a:pt x="11992" y="0"/>
                        <a:pt x="26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anchor="ctr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6157" name="íšḷïḑê">
              <a:extLst>
                <a:ext uri="{FF2B5EF4-FFF2-40B4-BE49-F238E27FC236}">
                  <a16:creationId xmlns:a16="http://schemas.microsoft.com/office/drawing/2014/main" id="{AB546A7F-9C71-4A12-8466-9FD42BDF9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9873" y="3508962"/>
              <a:ext cx="3809025" cy="2035279"/>
              <a:chOff x="7709873" y="3325469"/>
              <a:chExt cx="3809025" cy="2035279"/>
            </a:xfrm>
          </p:grpSpPr>
          <p:grpSp>
            <p:nvGrpSpPr>
              <p:cNvPr id="6158" name="îṥliḍê">
                <a:extLst>
                  <a:ext uri="{FF2B5EF4-FFF2-40B4-BE49-F238E27FC236}">
                    <a16:creationId xmlns:a16="http://schemas.microsoft.com/office/drawing/2014/main" id="{4A17F8AF-6D38-43EB-B807-5CE88301A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24565" y="4404582"/>
                <a:ext cx="3094333" cy="956166"/>
                <a:chOff x="7780020" y="4404582"/>
                <a:chExt cx="3094333" cy="956166"/>
              </a:xfrm>
            </p:grpSpPr>
            <p:sp>
              <p:nvSpPr>
                <p:cNvPr id="6162" name="iSḷïḑe">
                  <a:extLst>
                    <a:ext uri="{FF2B5EF4-FFF2-40B4-BE49-F238E27FC236}">
                      <a16:creationId xmlns:a16="http://schemas.microsoft.com/office/drawing/2014/main" id="{0F9C222A-605D-47C8-9BE7-C4BE14AE6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0020" y="4836777"/>
                  <a:ext cx="3085451" cy="523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140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实施支部访学院、党建促科研行动</a:t>
                  </a:r>
                  <a:endParaRPr lang="en-US" altLang="zh-CN" sz="14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163" name="íšḷîḍé">
                  <a:extLst>
                    <a:ext uri="{FF2B5EF4-FFF2-40B4-BE49-F238E27FC236}">
                      <a16:creationId xmlns:a16="http://schemas.microsoft.com/office/drawing/2014/main" id="{45AA86E3-3204-4996-B6D3-6FA38C3D0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8902" y="4404582"/>
                  <a:ext cx="3085451" cy="39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SzPct val="25000"/>
                    <a:buFontTx/>
                    <a:buNone/>
                  </a:pPr>
                  <a:r>
                    <a:rPr lang="zh-CN" altLang="zh-CN" sz="3200"/>
                    <a:t>精细服务</a:t>
                  </a:r>
                  <a:endParaRPr lang="zh-CN" altLang="en-US" sz="3200" b="1"/>
                </a:p>
              </p:txBody>
            </p:sp>
          </p:grpSp>
          <p:grpSp>
            <p:nvGrpSpPr>
              <p:cNvPr id="6159" name="îṣlíḓè">
                <a:extLst>
                  <a:ext uri="{FF2B5EF4-FFF2-40B4-BE49-F238E27FC236}">
                    <a16:creationId xmlns:a16="http://schemas.microsoft.com/office/drawing/2014/main" id="{D4120AB5-835F-437C-A515-6DC1AD400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9873" y="3325469"/>
                <a:ext cx="631216" cy="1773294"/>
                <a:chOff x="7650601" y="3325469"/>
                <a:chExt cx="631216" cy="1773294"/>
              </a:xfrm>
            </p:grpSpPr>
            <p:sp>
              <p:nvSpPr>
                <p:cNvPr id="17" name="íṥ1ïḓè">
                  <a:extLst>
                    <a:ext uri="{FF2B5EF4-FFF2-40B4-BE49-F238E27FC236}">
                      <a16:creationId xmlns:a16="http://schemas.microsoft.com/office/drawing/2014/main" id="{E6BA7FE5-7DDB-49E9-BE40-7476EA670651}"/>
                    </a:ext>
                  </a:extLst>
                </p:cNvPr>
                <p:cNvSpPr/>
                <p:nvPr/>
              </p:nvSpPr>
              <p:spPr>
                <a:xfrm>
                  <a:off x="7649893" y="4466312"/>
                  <a:ext cx="631781" cy="631836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Eras ITC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zh-CN">
                    <a:solidFill>
                      <a:srgbClr val="29334E"/>
                    </a:solidFill>
                  </a:endParaRPr>
                </a:p>
              </p:txBody>
            </p:sp>
            <p:sp>
              <p:nvSpPr>
                <p:cNvPr id="18" name="íṩḻíde">
                  <a:extLst>
                    <a:ext uri="{FF2B5EF4-FFF2-40B4-BE49-F238E27FC236}">
                      <a16:creationId xmlns:a16="http://schemas.microsoft.com/office/drawing/2014/main" id="{000ECAE5-A2AC-45F2-A506-551DAAD871F3}"/>
                    </a:ext>
                  </a:extLst>
                </p:cNvPr>
                <p:cNvSpPr/>
                <p:nvPr/>
              </p:nvSpPr>
              <p:spPr>
                <a:xfrm>
                  <a:off x="7834030" y="3324880"/>
                  <a:ext cx="263507" cy="225429"/>
                </a:xfrm>
                <a:custGeom>
                  <a:avLst/>
                  <a:gdLst>
                    <a:gd name="connsiteX0" fmla="*/ 389492 w 608271"/>
                    <a:gd name="connsiteY0" fmla="*/ 248491 h 522678"/>
                    <a:gd name="connsiteX1" fmla="*/ 481825 w 608271"/>
                    <a:gd name="connsiteY1" fmla="*/ 293892 h 522678"/>
                    <a:gd name="connsiteX2" fmla="*/ 604637 w 608271"/>
                    <a:gd name="connsiteY2" fmla="*/ 486497 h 522678"/>
                    <a:gd name="connsiteX3" fmla="*/ 605332 w 608271"/>
                    <a:gd name="connsiteY3" fmla="*/ 510486 h 522678"/>
                    <a:gd name="connsiteX4" fmla="*/ 584681 w 608271"/>
                    <a:gd name="connsiteY4" fmla="*/ 522678 h 522678"/>
                    <a:gd name="connsiteX5" fmla="*/ 467131 w 608271"/>
                    <a:gd name="connsiteY5" fmla="*/ 522381 h 522678"/>
                    <a:gd name="connsiteX6" fmla="*/ 441814 w 608271"/>
                    <a:gd name="connsiteY6" fmla="*/ 507115 h 522678"/>
                    <a:gd name="connsiteX7" fmla="*/ 385123 w 608271"/>
                    <a:gd name="connsiteY7" fmla="*/ 423451 h 522678"/>
                    <a:gd name="connsiteX8" fmla="*/ 148136 w 608271"/>
                    <a:gd name="connsiteY8" fmla="*/ 432472 h 522678"/>
                    <a:gd name="connsiteX9" fmla="*/ 123415 w 608271"/>
                    <a:gd name="connsiteY9" fmla="*/ 423650 h 522678"/>
                    <a:gd name="connsiteX10" fmla="*/ 11920 w 608271"/>
                    <a:gd name="connsiteY10" fmla="*/ 325117 h 522678"/>
                    <a:gd name="connsiteX11" fmla="*/ 8843 w 608271"/>
                    <a:gd name="connsiteY11" fmla="*/ 275454 h 522678"/>
                    <a:gd name="connsiteX12" fmla="*/ 58583 w 608271"/>
                    <a:gd name="connsiteY12" fmla="*/ 272381 h 522678"/>
                    <a:gd name="connsiteX13" fmla="*/ 159554 w 608271"/>
                    <a:gd name="connsiteY13" fmla="*/ 361596 h 522678"/>
                    <a:gd name="connsiteX14" fmla="*/ 378869 w 608271"/>
                    <a:gd name="connsiteY14" fmla="*/ 319863 h 522678"/>
                    <a:gd name="connsiteX15" fmla="*/ 250596 w 608271"/>
                    <a:gd name="connsiteY15" fmla="*/ 333741 h 522678"/>
                    <a:gd name="connsiteX16" fmla="*/ 211776 w 608271"/>
                    <a:gd name="connsiteY16" fmla="*/ 302615 h 522678"/>
                    <a:gd name="connsiteX17" fmla="*/ 242951 w 608271"/>
                    <a:gd name="connsiteY17" fmla="*/ 263757 h 522678"/>
                    <a:gd name="connsiteX18" fmla="*/ 389492 w 608271"/>
                    <a:gd name="connsiteY18" fmla="*/ 248491 h 522678"/>
                    <a:gd name="connsiteX19" fmla="*/ 22874 w 608271"/>
                    <a:gd name="connsiteY19" fmla="*/ 158631 h 522678"/>
                    <a:gd name="connsiteX20" fmla="*/ 352733 w 608271"/>
                    <a:gd name="connsiteY20" fmla="*/ 158631 h 522678"/>
                    <a:gd name="connsiteX21" fmla="*/ 372685 w 608271"/>
                    <a:gd name="connsiteY21" fmla="*/ 178545 h 522678"/>
                    <a:gd name="connsiteX22" fmla="*/ 372685 w 608271"/>
                    <a:gd name="connsiteY22" fmla="*/ 223129 h 522678"/>
                    <a:gd name="connsiteX23" fmla="*/ 240067 w 608271"/>
                    <a:gd name="connsiteY23" fmla="*/ 237495 h 522678"/>
                    <a:gd name="connsiteX24" fmla="*/ 187456 w 608271"/>
                    <a:gd name="connsiteY24" fmla="*/ 281485 h 522678"/>
                    <a:gd name="connsiteX25" fmla="*/ 108838 w 608271"/>
                    <a:gd name="connsiteY25" fmla="*/ 281485 h 522678"/>
                    <a:gd name="connsiteX26" fmla="*/ 76180 w 608271"/>
                    <a:gd name="connsiteY26" fmla="*/ 252654 h 522678"/>
                    <a:gd name="connsiteX27" fmla="*/ 2922 w 608271"/>
                    <a:gd name="connsiteY27" fmla="*/ 246313 h 522678"/>
                    <a:gd name="connsiteX28" fmla="*/ 2922 w 608271"/>
                    <a:gd name="connsiteY28" fmla="*/ 178545 h 522678"/>
                    <a:gd name="connsiteX29" fmla="*/ 22874 w 608271"/>
                    <a:gd name="connsiteY29" fmla="*/ 158631 h 522678"/>
                    <a:gd name="connsiteX30" fmla="*/ 22874 w 608271"/>
                    <a:gd name="connsiteY30" fmla="*/ 0 h 522678"/>
                    <a:gd name="connsiteX31" fmla="*/ 352733 w 608271"/>
                    <a:gd name="connsiteY31" fmla="*/ 0 h 522678"/>
                    <a:gd name="connsiteX32" fmla="*/ 372685 w 608271"/>
                    <a:gd name="connsiteY32" fmla="*/ 19925 h 522678"/>
                    <a:gd name="connsiteX33" fmla="*/ 372685 w 608271"/>
                    <a:gd name="connsiteY33" fmla="*/ 102999 h 522678"/>
                    <a:gd name="connsiteX34" fmla="*/ 352733 w 608271"/>
                    <a:gd name="connsiteY34" fmla="*/ 122925 h 522678"/>
                    <a:gd name="connsiteX35" fmla="*/ 22874 w 608271"/>
                    <a:gd name="connsiteY35" fmla="*/ 122925 h 522678"/>
                    <a:gd name="connsiteX36" fmla="*/ 2922 w 608271"/>
                    <a:gd name="connsiteY36" fmla="*/ 102999 h 522678"/>
                    <a:gd name="connsiteX37" fmla="*/ 2922 w 608271"/>
                    <a:gd name="connsiteY37" fmla="*/ 19925 h 522678"/>
                    <a:gd name="connsiteX38" fmla="*/ 22874 w 608271"/>
                    <a:gd name="connsiteY38" fmla="*/ 0 h 52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608271" h="522678">
                      <a:moveTo>
                        <a:pt x="389492" y="248491"/>
                      </a:moveTo>
                      <a:cubicBezTo>
                        <a:pt x="425432" y="248491"/>
                        <a:pt x="459883" y="265442"/>
                        <a:pt x="481825" y="293892"/>
                      </a:cubicBezTo>
                      <a:lnTo>
                        <a:pt x="604637" y="486497"/>
                      </a:lnTo>
                      <a:cubicBezTo>
                        <a:pt x="609204" y="493733"/>
                        <a:pt x="609502" y="502952"/>
                        <a:pt x="605332" y="510486"/>
                      </a:cubicBezTo>
                      <a:cubicBezTo>
                        <a:pt x="601162" y="518019"/>
                        <a:pt x="593319" y="522678"/>
                        <a:pt x="584681" y="522678"/>
                      </a:cubicBezTo>
                      <a:cubicBezTo>
                        <a:pt x="569888" y="522678"/>
                        <a:pt x="467131" y="522381"/>
                        <a:pt x="467131" y="522381"/>
                      </a:cubicBezTo>
                      <a:cubicBezTo>
                        <a:pt x="457203" y="521290"/>
                        <a:pt x="447771" y="516037"/>
                        <a:pt x="441814" y="507115"/>
                      </a:cubicBezTo>
                      <a:lnTo>
                        <a:pt x="385123" y="423451"/>
                      </a:lnTo>
                      <a:lnTo>
                        <a:pt x="148136" y="432472"/>
                      </a:lnTo>
                      <a:cubicBezTo>
                        <a:pt x="138804" y="432869"/>
                        <a:pt x="129967" y="429498"/>
                        <a:pt x="123415" y="423650"/>
                      </a:cubicBezTo>
                      <a:lnTo>
                        <a:pt x="11920" y="325117"/>
                      </a:lnTo>
                      <a:cubicBezTo>
                        <a:pt x="-2674" y="312230"/>
                        <a:pt x="-4064" y="290026"/>
                        <a:pt x="8843" y="275454"/>
                      </a:cubicBezTo>
                      <a:cubicBezTo>
                        <a:pt x="21749" y="260882"/>
                        <a:pt x="44088" y="259494"/>
                        <a:pt x="58583" y="272381"/>
                      </a:cubicBezTo>
                      <a:lnTo>
                        <a:pt x="159554" y="361596"/>
                      </a:lnTo>
                      <a:lnTo>
                        <a:pt x="378869" y="319863"/>
                      </a:lnTo>
                      <a:lnTo>
                        <a:pt x="250596" y="333741"/>
                      </a:lnTo>
                      <a:cubicBezTo>
                        <a:pt x="231236" y="335823"/>
                        <a:pt x="213861" y="321846"/>
                        <a:pt x="211776" y="302615"/>
                      </a:cubicBezTo>
                      <a:cubicBezTo>
                        <a:pt x="209592" y="283285"/>
                        <a:pt x="223591" y="265838"/>
                        <a:pt x="242951" y="263757"/>
                      </a:cubicBezTo>
                      <a:cubicBezTo>
                        <a:pt x="388896" y="247896"/>
                        <a:pt x="380954" y="248491"/>
                        <a:pt x="389492" y="248491"/>
                      </a:cubicBezTo>
                      <a:close/>
                      <a:moveTo>
                        <a:pt x="22874" y="158631"/>
                      </a:moveTo>
                      <a:lnTo>
                        <a:pt x="352733" y="158631"/>
                      </a:lnTo>
                      <a:cubicBezTo>
                        <a:pt x="363751" y="158631"/>
                        <a:pt x="372685" y="167548"/>
                        <a:pt x="372685" y="178545"/>
                      </a:cubicBezTo>
                      <a:lnTo>
                        <a:pt x="372685" y="223129"/>
                      </a:lnTo>
                      <a:lnTo>
                        <a:pt x="240067" y="237495"/>
                      </a:lnTo>
                      <a:cubicBezTo>
                        <a:pt x="213861" y="240368"/>
                        <a:pt x="194107" y="258896"/>
                        <a:pt x="187456" y="281485"/>
                      </a:cubicBezTo>
                      <a:lnTo>
                        <a:pt x="108838" y="281485"/>
                      </a:lnTo>
                      <a:lnTo>
                        <a:pt x="76180" y="252654"/>
                      </a:lnTo>
                      <a:cubicBezTo>
                        <a:pt x="55930" y="234721"/>
                        <a:pt x="26249" y="231947"/>
                        <a:pt x="2922" y="246313"/>
                      </a:cubicBezTo>
                      <a:lnTo>
                        <a:pt x="2922" y="178545"/>
                      </a:lnTo>
                      <a:cubicBezTo>
                        <a:pt x="2922" y="167548"/>
                        <a:pt x="11856" y="158631"/>
                        <a:pt x="22874" y="158631"/>
                      </a:cubicBezTo>
                      <a:close/>
                      <a:moveTo>
                        <a:pt x="22874" y="0"/>
                      </a:moveTo>
                      <a:lnTo>
                        <a:pt x="352733" y="0"/>
                      </a:lnTo>
                      <a:cubicBezTo>
                        <a:pt x="363751" y="0"/>
                        <a:pt x="372685" y="8922"/>
                        <a:pt x="372685" y="19925"/>
                      </a:cubicBezTo>
                      <a:lnTo>
                        <a:pt x="372685" y="102999"/>
                      </a:lnTo>
                      <a:cubicBezTo>
                        <a:pt x="372685" y="114003"/>
                        <a:pt x="363751" y="122925"/>
                        <a:pt x="352733" y="122925"/>
                      </a:cubicBezTo>
                      <a:lnTo>
                        <a:pt x="22874" y="122925"/>
                      </a:lnTo>
                      <a:cubicBezTo>
                        <a:pt x="11856" y="122925"/>
                        <a:pt x="2922" y="114003"/>
                        <a:pt x="2922" y="102999"/>
                      </a:cubicBezTo>
                      <a:lnTo>
                        <a:pt x="2922" y="19925"/>
                      </a:lnTo>
                      <a:cubicBezTo>
                        <a:pt x="2922" y="8922"/>
                        <a:pt x="11856" y="0"/>
                        <a:pt x="22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anchor="ctr"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6147" name="组合 58">
            <a:extLst>
              <a:ext uri="{FF2B5EF4-FFF2-40B4-BE49-F238E27FC236}">
                <a16:creationId xmlns:a16="http://schemas.microsoft.com/office/drawing/2014/main" id="{BAC2DA18-8E9E-4593-8375-8D898E0FE878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355600"/>
            <a:ext cx="6438900" cy="847725"/>
            <a:chOff x="387914" y="389418"/>
            <a:chExt cx="6439794" cy="848201"/>
          </a:xfrm>
        </p:grpSpPr>
        <p:pic>
          <p:nvPicPr>
            <p:cNvPr id="6149" name="图片 59">
              <a:extLst>
                <a:ext uri="{FF2B5EF4-FFF2-40B4-BE49-F238E27FC236}">
                  <a16:creationId xmlns:a16="http://schemas.microsoft.com/office/drawing/2014/main" id="{BBA03DF3-DF35-4E6C-A7F7-20D07BE72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8484" r="17441" b="18620"/>
            <a:stretch>
              <a:fillRect/>
            </a:stretch>
          </p:blipFill>
          <p:spPr bwMode="auto">
            <a:xfrm rot="5400000" flipH="1">
              <a:off x="378397" y="398935"/>
              <a:ext cx="653980" cy="63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文本框 60">
              <a:extLst>
                <a:ext uri="{FF2B5EF4-FFF2-40B4-BE49-F238E27FC236}">
                  <a16:creationId xmlns:a16="http://schemas.microsoft.com/office/drawing/2014/main" id="{CA80125B-B12E-44A1-AB1B-65A0E6D4C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1134" y="406891"/>
              <a:ext cx="5666574" cy="83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E1F8FC"/>
                  </a:solidFill>
                </a:rPr>
                <a:t>建设回顾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>
                <a:solidFill>
                  <a:srgbClr val="E1F8FC"/>
                </a:solidFill>
                <a:sym typeface="+mn-lt"/>
              </a:endParaRPr>
            </a:p>
          </p:txBody>
        </p:sp>
      </p:grpSp>
      <p:sp>
        <p:nvSpPr>
          <p:cNvPr id="6148" name="文本框 62">
            <a:extLst>
              <a:ext uri="{FF2B5EF4-FFF2-40B4-BE49-F238E27FC236}">
                <a16:creationId xmlns:a16="http://schemas.microsoft.com/office/drawing/2014/main" id="{4659676E-60EC-449E-88A2-5401B92F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779463"/>
            <a:ext cx="3302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E1F8FC"/>
                </a:solidFill>
                <a:sym typeface="+mn-lt"/>
              </a:rPr>
              <a:t>CONSTRUCTION REVIEW</a:t>
            </a:r>
            <a:endParaRPr lang="zh-CN" altLang="en-US" sz="1000" b="1">
              <a:solidFill>
                <a:srgbClr val="E1F8FC"/>
              </a:solidFill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>
            <a:extLst>
              <a:ext uri="{FF2B5EF4-FFF2-40B4-BE49-F238E27FC236}">
                <a16:creationId xmlns:a16="http://schemas.microsoft.com/office/drawing/2014/main" id="{06BB8FF8-9405-4BFC-A50B-2B93CCEEBB43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363538"/>
            <a:ext cx="10828337" cy="5948362"/>
            <a:chOff x="602172" y="363668"/>
            <a:chExt cx="10827828" cy="5947783"/>
          </a:xfrm>
        </p:grpSpPr>
        <p:grpSp>
          <p:nvGrpSpPr>
            <p:cNvPr id="7172" name="组合 5">
              <a:extLst>
                <a:ext uri="{FF2B5EF4-FFF2-40B4-BE49-F238E27FC236}">
                  <a16:creationId xmlns:a16="http://schemas.microsoft.com/office/drawing/2014/main" id="{3B7E6396-27BA-4CAB-9873-6A0BBDAA2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1600" y="1148252"/>
              <a:ext cx="4978400" cy="3115261"/>
              <a:chOff x="6299200" y="1125232"/>
              <a:chExt cx="4978400" cy="3115261"/>
            </a:xfrm>
          </p:grpSpPr>
          <p:grpSp>
            <p:nvGrpSpPr>
              <p:cNvPr id="7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    <a:extLst>
                  <a:ext uri="{FF2B5EF4-FFF2-40B4-BE49-F238E27FC236}">
                    <a16:creationId xmlns:a16="http://schemas.microsoft.com/office/drawing/2014/main" id="{0B1F2A3C-FA8D-4154-B287-80DDD3E9223B}"/>
                  </a:ext>
                </a:extLst>
              </p:cNvPr>
              <p:cNvGrpSpPr/>
              <p:nvPr/>
            </p:nvGrpSpPr>
            <p:grpSpPr>
              <a:xfrm flipH="1" flipV="1">
                <a:off x="10725204" y="1125232"/>
                <a:ext cx="552396" cy="498797"/>
                <a:chOff x="5934075" y="857250"/>
                <a:chExt cx="801688" cy="723900"/>
              </a:xfrm>
              <a:solidFill>
                <a:schemeClr val="accent3"/>
              </a:solidFill>
            </p:grpSpPr>
            <p:sp>
              <p:nvSpPr>
                <p:cNvPr id="11" name="Freeform 5">
                  <a:extLst>
                    <a:ext uri="{FF2B5EF4-FFF2-40B4-BE49-F238E27FC236}">
                      <a16:creationId xmlns:a16="http://schemas.microsoft.com/office/drawing/2014/main" id="{A411F29C-E7C4-4D95-880F-2A55DD462065}"/>
                    </a:ext>
                  </a:extLst>
                </p:cNvPr>
                <p:cNvSpPr/>
                <p:nvPr/>
              </p:nvSpPr>
              <p:spPr bwMode="auto">
                <a:xfrm>
                  <a:off x="5934075" y="857250"/>
                  <a:ext cx="322263" cy="723900"/>
                </a:xfrm>
                <a:custGeom>
                  <a:avLst/>
                  <a:gdLst>
                    <a:gd name="T0" fmla="*/ 1 w 198"/>
                    <a:gd name="T1" fmla="*/ 444 h 444"/>
                    <a:gd name="T2" fmla="*/ 1 w 198"/>
                    <a:gd name="T3" fmla="*/ 232 h 444"/>
                    <a:gd name="T4" fmla="*/ 14 w 198"/>
                    <a:gd name="T5" fmla="*/ 146 h 444"/>
                    <a:gd name="T6" fmla="*/ 55 w 198"/>
                    <a:gd name="T7" fmla="*/ 76 h 444"/>
                    <a:gd name="T8" fmla="*/ 118 w 198"/>
                    <a:gd name="T9" fmla="*/ 25 h 444"/>
                    <a:gd name="T10" fmla="*/ 198 w 198"/>
                    <a:gd name="T11" fmla="*/ 0 h 444"/>
                    <a:gd name="T12" fmla="*/ 198 w 198"/>
                    <a:gd name="T13" fmla="*/ 91 h 444"/>
                    <a:gd name="T14" fmla="*/ 126 w 198"/>
                    <a:gd name="T15" fmla="*/ 144 h 444"/>
                    <a:gd name="T16" fmla="*/ 106 w 198"/>
                    <a:gd name="T17" fmla="*/ 231 h 444"/>
                    <a:gd name="T18" fmla="*/ 198 w 198"/>
                    <a:gd name="T19" fmla="*/ 231 h 444"/>
                    <a:gd name="T20" fmla="*/ 198 w 198"/>
                    <a:gd name="T21" fmla="*/ 444 h 444"/>
                    <a:gd name="T22" fmla="*/ 1 w 198"/>
                    <a:gd name="T23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8" h="444">
                      <a:moveTo>
                        <a:pt x="1" y="444"/>
                      </a:moveTo>
                      <a:cubicBezTo>
                        <a:pt x="1" y="232"/>
                        <a:pt x="1" y="232"/>
                        <a:pt x="1" y="232"/>
                      </a:cubicBezTo>
                      <a:cubicBezTo>
                        <a:pt x="0" y="202"/>
                        <a:pt x="5" y="173"/>
                        <a:pt x="14" y="146"/>
                      </a:cubicBezTo>
                      <a:cubicBezTo>
                        <a:pt x="24" y="120"/>
                        <a:pt x="38" y="96"/>
                        <a:pt x="55" y="76"/>
                      </a:cubicBezTo>
                      <a:cubicBezTo>
                        <a:pt x="73" y="55"/>
                        <a:pt x="94" y="39"/>
                        <a:pt x="118" y="25"/>
                      </a:cubicBezTo>
                      <a:cubicBezTo>
                        <a:pt x="143" y="12"/>
                        <a:pt x="169" y="3"/>
                        <a:pt x="198" y="0"/>
                      </a:cubicBezTo>
                      <a:cubicBezTo>
                        <a:pt x="198" y="91"/>
                        <a:pt x="198" y="91"/>
                        <a:pt x="198" y="91"/>
                      </a:cubicBezTo>
                      <a:cubicBezTo>
                        <a:pt x="163" y="103"/>
                        <a:pt x="139" y="121"/>
                        <a:pt x="126" y="144"/>
                      </a:cubicBezTo>
                      <a:cubicBezTo>
                        <a:pt x="113" y="168"/>
                        <a:pt x="106" y="197"/>
                        <a:pt x="106" y="231"/>
                      </a:cubicBezTo>
                      <a:cubicBezTo>
                        <a:pt x="198" y="231"/>
                        <a:pt x="198" y="231"/>
                        <a:pt x="198" y="231"/>
                      </a:cubicBezTo>
                      <a:cubicBezTo>
                        <a:pt x="198" y="444"/>
                        <a:pt x="198" y="444"/>
                        <a:pt x="198" y="444"/>
                      </a:cubicBezTo>
                      <a:cubicBezTo>
                        <a:pt x="1" y="444"/>
                        <a:pt x="1" y="444"/>
                        <a:pt x="1" y="4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9A35993B-320E-4830-B34D-80B03E814A02}"/>
                    </a:ext>
                  </a:extLst>
                </p:cNvPr>
                <p:cNvSpPr/>
                <p:nvPr/>
              </p:nvSpPr>
              <p:spPr bwMode="auto">
                <a:xfrm>
                  <a:off x="6413500" y="857250"/>
                  <a:ext cx="322263" cy="723900"/>
                </a:xfrm>
                <a:custGeom>
                  <a:avLst/>
                  <a:gdLst>
                    <a:gd name="T0" fmla="*/ 1 w 198"/>
                    <a:gd name="T1" fmla="*/ 444 h 444"/>
                    <a:gd name="T2" fmla="*/ 1 w 198"/>
                    <a:gd name="T3" fmla="*/ 232 h 444"/>
                    <a:gd name="T4" fmla="*/ 14 w 198"/>
                    <a:gd name="T5" fmla="*/ 146 h 444"/>
                    <a:gd name="T6" fmla="*/ 55 w 198"/>
                    <a:gd name="T7" fmla="*/ 76 h 444"/>
                    <a:gd name="T8" fmla="*/ 118 w 198"/>
                    <a:gd name="T9" fmla="*/ 25 h 444"/>
                    <a:gd name="T10" fmla="*/ 198 w 198"/>
                    <a:gd name="T11" fmla="*/ 0 h 444"/>
                    <a:gd name="T12" fmla="*/ 198 w 198"/>
                    <a:gd name="T13" fmla="*/ 91 h 444"/>
                    <a:gd name="T14" fmla="*/ 126 w 198"/>
                    <a:gd name="T15" fmla="*/ 144 h 444"/>
                    <a:gd name="T16" fmla="*/ 107 w 198"/>
                    <a:gd name="T17" fmla="*/ 231 h 444"/>
                    <a:gd name="T18" fmla="*/ 198 w 198"/>
                    <a:gd name="T19" fmla="*/ 231 h 444"/>
                    <a:gd name="T20" fmla="*/ 198 w 198"/>
                    <a:gd name="T21" fmla="*/ 444 h 444"/>
                    <a:gd name="T22" fmla="*/ 1 w 198"/>
                    <a:gd name="T23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8" h="444">
                      <a:moveTo>
                        <a:pt x="1" y="444"/>
                      </a:moveTo>
                      <a:cubicBezTo>
                        <a:pt x="1" y="232"/>
                        <a:pt x="1" y="232"/>
                        <a:pt x="1" y="232"/>
                      </a:cubicBezTo>
                      <a:cubicBezTo>
                        <a:pt x="0" y="202"/>
                        <a:pt x="5" y="173"/>
                        <a:pt x="14" y="146"/>
                      </a:cubicBezTo>
                      <a:cubicBezTo>
                        <a:pt x="24" y="120"/>
                        <a:pt x="38" y="96"/>
                        <a:pt x="55" y="76"/>
                      </a:cubicBezTo>
                      <a:cubicBezTo>
                        <a:pt x="73" y="55"/>
                        <a:pt x="94" y="39"/>
                        <a:pt x="118" y="25"/>
                      </a:cubicBezTo>
                      <a:cubicBezTo>
                        <a:pt x="143" y="12"/>
                        <a:pt x="169" y="3"/>
                        <a:pt x="198" y="0"/>
                      </a:cubicBezTo>
                      <a:cubicBezTo>
                        <a:pt x="198" y="91"/>
                        <a:pt x="198" y="91"/>
                        <a:pt x="198" y="91"/>
                      </a:cubicBezTo>
                      <a:cubicBezTo>
                        <a:pt x="163" y="103"/>
                        <a:pt x="139" y="121"/>
                        <a:pt x="126" y="144"/>
                      </a:cubicBezTo>
                      <a:cubicBezTo>
                        <a:pt x="113" y="168"/>
                        <a:pt x="107" y="197"/>
                        <a:pt x="107" y="231"/>
                      </a:cubicBezTo>
                      <a:cubicBezTo>
                        <a:pt x="198" y="231"/>
                        <a:pt x="198" y="231"/>
                        <a:pt x="198" y="231"/>
                      </a:cubicBezTo>
                      <a:cubicBezTo>
                        <a:pt x="198" y="444"/>
                        <a:pt x="198" y="444"/>
                        <a:pt x="198" y="444"/>
                      </a:cubicBezTo>
                      <a:cubicBezTo>
                        <a:pt x="1" y="444"/>
                        <a:pt x="1" y="444"/>
                        <a:pt x="1" y="4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Line 7">
                  <a:extLst>
                    <a:ext uri="{FF2B5EF4-FFF2-40B4-BE49-F238E27FC236}">
                      <a16:creationId xmlns:a16="http://schemas.microsoft.com/office/drawing/2014/main" id="{36113C51-B49B-4B24-A1D6-A54F065D9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5088" y="1581150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Line 8">
                  <a:extLst>
                    <a:ext uri="{FF2B5EF4-FFF2-40B4-BE49-F238E27FC236}">
                      <a16:creationId xmlns:a16="http://schemas.microsoft.com/office/drawing/2014/main" id="{6583CDC5-2B9E-4B0A-865B-B460B09D64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5088" y="1581150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177" name="文本框 7">
                <a:extLst>
                  <a:ext uri="{FF2B5EF4-FFF2-40B4-BE49-F238E27FC236}">
                    <a16:creationId xmlns:a16="http://schemas.microsoft.com/office/drawing/2014/main" id="{EE0DF161-45F1-4BB5-9DBC-6276F5EB49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9434" y="2180381"/>
                <a:ext cx="4978166" cy="830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 b="1" i="1">
                    <a:solidFill>
                      <a:srgbClr val="E1F8FC"/>
                    </a:solidFill>
                    <a:sym typeface="+mn-lt"/>
                  </a:rPr>
                  <a:t>CHAPTER 02</a:t>
                </a:r>
                <a:endParaRPr lang="zh-CN" altLang="en-US" sz="4800" b="1" i="1">
                  <a:solidFill>
                    <a:srgbClr val="E1F8FC"/>
                  </a:solidFill>
                  <a:sym typeface="+mn-lt"/>
                </a:endParaRPr>
              </a:p>
            </p:txBody>
          </p:sp>
          <p:sp>
            <p:nvSpPr>
              <p:cNvPr id="7178" name="文本框 8">
                <a:extLst>
                  <a:ext uri="{FF2B5EF4-FFF2-40B4-BE49-F238E27FC236}">
                    <a16:creationId xmlns:a16="http://schemas.microsoft.com/office/drawing/2014/main" id="{832764A3-C5C6-4E34-AC29-7F10223CE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2947" y="3408987"/>
                <a:ext cx="4714653" cy="83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4800" b="1" i="1">
                    <a:solidFill>
                      <a:srgbClr val="E1F8FC"/>
                    </a:solidFill>
                  </a:rPr>
                  <a:t>问题</a:t>
                </a:r>
                <a:r>
                  <a:rPr lang="zh-CN" altLang="en-US" sz="4800" b="1" i="1">
                    <a:solidFill>
                      <a:srgbClr val="E1F8FC"/>
                    </a:solidFill>
                  </a:rPr>
                  <a:t>与瓶颈</a:t>
                </a:r>
                <a:endParaRPr lang="zh-CN" altLang="en-US" sz="4800" b="1" i="1">
                  <a:solidFill>
                    <a:srgbClr val="E1F8FC"/>
                  </a:solidFill>
                  <a:sym typeface="+mn-lt"/>
                </a:endParaRPr>
              </a:p>
            </p:txBody>
          </p:sp>
        </p:grpSp>
        <p:grpSp>
          <p:nvGrpSpPr>
            <p:cNvPr id="7173" name="组合 16">
              <a:extLst>
                <a:ext uri="{FF2B5EF4-FFF2-40B4-BE49-F238E27FC236}">
                  <a16:creationId xmlns:a16="http://schemas.microsoft.com/office/drawing/2014/main" id="{CA63A2A6-83D0-49E4-9C6B-6A2D2AD0004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02172" y="363668"/>
              <a:ext cx="6067868" cy="5947783"/>
              <a:chOff x="5059258" y="-219361"/>
              <a:chExt cx="6996463" cy="6858000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78649E72-1745-4927-9087-73E58906E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59258" y="-219361"/>
                <a:ext cx="6996463" cy="6858000"/>
              </a:xfrm>
              <a:prstGeom prst="rect">
                <a:avLst/>
              </a:prstGeom>
            </p:spPr>
          </p:pic>
          <p:pic>
            <p:nvPicPr>
              <p:cNvPr id="7175" name="图片 18">
                <a:extLst>
                  <a:ext uri="{FF2B5EF4-FFF2-40B4-BE49-F238E27FC236}">
                    <a16:creationId xmlns:a16="http://schemas.microsoft.com/office/drawing/2014/main" id="{698730C4-BA92-49B9-8D1E-4E537A315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>
                <a:off x="6336146" y="1052948"/>
                <a:ext cx="4442689" cy="431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1" name="文本框 2">
            <a:extLst>
              <a:ext uri="{FF2B5EF4-FFF2-40B4-BE49-F238E27FC236}">
                <a16:creationId xmlns:a16="http://schemas.microsoft.com/office/drawing/2014/main" id="{966D0022-63B4-48B1-AB35-FA6FFD09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4535488"/>
            <a:ext cx="3603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E1F8FC"/>
                </a:solidFill>
              </a:rPr>
              <a:t>现阶段所面临的主要问题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ïślíḋe">
            <a:extLst>
              <a:ext uri="{FF2B5EF4-FFF2-40B4-BE49-F238E27FC236}">
                <a16:creationId xmlns:a16="http://schemas.microsoft.com/office/drawing/2014/main" id="{47B6B1B5-A500-46C4-AEA3-2E02FCBD9359}"/>
              </a:ext>
            </a:extLst>
          </p:cNvPr>
          <p:cNvSpPr/>
          <p:nvPr/>
        </p:nvSpPr>
        <p:spPr>
          <a:xfrm>
            <a:off x="3384550" y="4006850"/>
            <a:ext cx="8121650" cy="2614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 sz="2000" b="1">
              <a:solidFill>
                <a:srgbClr val="29334E"/>
              </a:solidFill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9BADFF3-D194-4E2A-A26B-CA4DB3703E57}"/>
              </a:ext>
            </a:extLst>
          </p:cNvPr>
          <p:cNvSpPr/>
          <p:nvPr/>
        </p:nvSpPr>
        <p:spPr>
          <a:xfrm>
            <a:off x="739775" y="4799013"/>
            <a:ext cx="248443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29334E"/>
              </a:solidFill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26E6F1B1-041A-42F0-8005-F7D402890779}"/>
              </a:ext>
            </a:extLst>
          </p:cNvPr>
          <p:cNvSpPr/>
          <p:nvPr/>
        </p:nvSpPr>
        <p:spPr>
          <a:xfrm>
            <a:off x="9782175" y="2225675"/>
            <a:ext cx="207486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29334E"/>
              </a:solidFill>
            </a:endParaRPr>
          </a:p>
        </p:txBody>
      </p:sp>
      <p:grpSp>
        <p:nvGrpSpPr>
          <p:cNvPr id="7" name="1864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8EEE2D93-DDBF-494C-92E3-096CBDBCFE5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85800" y="1350963"/>
            <a:ext cx="14404975" cy="2493962"/>
            <a:chOff x="674467" y="640715"/>
            <a:chExt cx="14404749" cy="2494310"/>
          </a:xfrm>
        </p:grpSpPr>
        <p:grpSp>
          <p:nvGrpSpPr>
            <p:cNvPr id="8205" name="îśľíḓ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  <a:extLst>
                <a:ext uri="{FF2B5EF4-FFF2-40B4-BE49-F238E27FC236}">
                  <a16:creationId xmlns:a16="http://schemas.microsoft.com/office/drawing/2014/main" id="{E88A2C35-6E9F-4478-B885-1C0B201ECFA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4467" y="640715"/>
              <a:ext cx="10853738" cy="2494310"/>
              <a:chOff x="674467" y="640715"/>
              <a:chExt cx="10853738" cy="2494310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1F9AAD3-E384-4B81-AA0F-E272DC6AD377}"/>
                  </a:ext>
                </a:extLst>
              </p:cNvPr>
              <p:cNvCxnSpPr/>
              <p:nvPr/>
            </p:nvCxnSpPr>
            <p:spPr>
              <a:xfrm>
                <a:off x="674467" y="3135025"/>
                <a:ext cx="10853568" cy="0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ïślíḋe">
                <a:extLst>
                  <a:ext uri="{FF2B5EF4-FFF2-40B4-BE49-F238E27FC236}">
                    <a16:creationId xmlns:a16="http://schemas.microsoft.com/office/drawing/2014/main" id="{67E7B1C9-4AA8-4EA1-A78A-23E2B5FBAF4A}"/>
                  </a:ext>
                </a:extLst>
              </p:cNvPr>
              <p:cNvSpPr/>
              <p:nvPr/>
            </p:nvSpPr>
            <p:spPr>
              <a:xfrm>
                <a:off x="715741" y="640715"/>
                <a:ext cx="7926264" cy="23831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sz="2000" b="1">
                  <a:solidFill>
                    <a:srgbClr val="29334E"/>
                  </a:solidFill>
                </a:endParaRPr>
              </a:p>
            </p:txBody>
          </p:sp>
          <p:sp>
            <p:nvSpPr>
              <p:cNvPr id="14" name="iṩľíḍê">
                <a:extLst>
                  <a:ext uri="{FF2B5EF4-FFF2-40B4-BE49-F238E27FC236}">
                    <a16:creationId xmlns:a16="http://schemas.microsoft.com/office/drawing/2014/main" id="{7CAEA32A-234F-4347-8EA0-75E7D2721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48619" y="696078"/>
                <a:ext cx="2250825" cy="2250825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r"/>
              </a:blipFill>
              <a:ln w="19050" cap="flat" cmpd="sng" algn="ctr">
                <a:noFill/>
                <a:prstDash val="solid"/>
                <a:miter lim="800000"/>
              </a:ln>
              <a:effectLst>
                <a:outerShdw sx="105000" sy="105000" algn="ctr" rotWithShape="0">
                  <a:schemeClr val="accent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>
                  <a:solidFill>
                    <a:srgbClr val="29334E"/>
                  </a:solidFill>
                </a:endParaRPr>
              </a:p>
            </p:txBody>
          </p:sp>
        </p:grpSp>
        <p:sp>
          <p:nvSpPr>
            <p:cNvPr id="8206" name="íşḷîďè">
              <a:extLst>
                <a:ext uri="{FF2B5EF4-FFF2-40B4-BE49-F238E27FC236}">
                  <a16:creationId xmlns:a16="http://schemas.microsoft.com/office/drawing/2014/main" id="{63CFED50-FF45-4C33-A948-EE7200D8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295" y="696079"/>
              <a:ext cx="6560427" cy="216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/>
                <a:t>1</a:t>
              </a:r>
              <a:r>
                <a:rPr lang="zh-CN" altLang="zh-CN" sz="1400"/>
                <a:t>．获得国家级项目</a:t>
              </a:r>
              <a:r>
                <a:rPr lang="en-US" altLang="zh-CN" sz="2400">
                  <a:solidFill>
                    <a:schemeClr val="accent1"/>
                  </a:solidFill>
                </a:rPr>
                <a:t>30</a:t>
              </a:r>
              <a:r>
                <a:rPr lang="zh-CN" altLang="zh-CN" sz="1400"/>
                <a:t>项，省部级课题项目</a:t>
              </a:r>
              <a:r>
                <a:rPr lang="en-US" altLang="zh-CN" sz="2400">
                  <a:solidFill>
                    <a:schemeClr val="accent1"/>
                  </a:solidFill>
                </a:rPr>
                <a:t>100</a:t>
              </a:r>
              <a:r>
                <a:rPr lang="zh-CN" altLang="zh-CN" sz="1400"/>
                <a:t>项，在国家自然科学基金优秀青年项目（面上项目</a:t>
              </a:r>
              <a:r>
                <a:rPr lang="en-US" altLang="zh-CN" sz="1400"/>
                <a:t>)</a:t>
              </a:r>
              <a:r>
                <a:rPr lang="zh-CN" altLang="zh-CN" sz="1400"/>
                <a:t>等更高层次项目上取得</a:t>
              </a:r>
              <a:r>
                <a:rPr lang="zh-CN" altLang="zh-CN" sz="2000">
                  <a:solidFill>
                    <a:schemeClr val="accent1"/>
                  </a:solidFill>
                </a:rPr>
                <a:t>突破</a:t>
              </a:r>
              <a:r>
                <a:rPr lang="zh-CN" altLang="zh-CN" sz="1400"/>
                <a:t>；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/>
                <a:t>2</a:t>
              </a:r>
              <a:r>
                <a:rPr lang="zh-CN" altLang="zh-CN" sz="1400"/>
                <a:t>．新增</a:t>
              </a:r>
              <a:r>
                <a:rPr lang="en-US" altLang="zh-CN" sz="2400">
                  <a:solidFill>
                    <a:schemeClr val="accent1"/>
                  </a:solidFill>
                </a:rPr>
                <a:t>5</a:t>
              </a:r>
              <a:r>
                <a:rPr lang="zh-CN" altLang="zh-CN" sz="1400"/>
                <a:t>个以上的省级科研创新团队；新增省级各类科研平台</a:t>
              </a:r>
              <a:r>
                <a:rPr lang="en-US" altLang="zh-CN" sz="2400">
                  <a:solidFill>
                    <a:schemeClr val="accent1"/>
                  </a:solidFill>
                </a:rPr>
                <a:t>3</a:t>
              </a:r>
              <a:r>
                <a:rPr lang="zh-CN" altLang="zh-CN" sz="1400"/>
                <a:t>个以上，力争国家级（部级）科研平台</a:t>
              </a:r>
              <a:r>
                <a:rPr lang="zh-CN" altLang="zh-CN" sz="2000">
                  <a:solidFill>
                    <a:schemeClr val="accent1"/>
                  </a:solidFill>
                </a:rPr>
                <a:t>突破</a:t>
              </a:r>
              <a:r>
                <a:rPr lang="zh-CN" altLang="zh-CN" sz="1400"/>
                <a:t>；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/>
                <a:t>3</a:t>
              </a:r>
              <a:r>
                <a:rPr lang="zh-CN" altLang="zh-CN" sz="1400"/>
                <a:t>．累计到账科研经费力争达到</a:t>
              </a:r>
              <a:r>
                <a:rPr lang="en-US" altLang="zh-CN" sz="2400">
                  <a:solidFill>
                    <a:schemeClr val="accent1"/>
                  </a:solidFill>
                </a:rPr>
                <a:t>3000-5000</a:t>
              </a:r>
              <a:r>
                <a:rPr lang="zh-CN" altLang="zh-CN" sz="1400"/>
                <a:t>万元；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/>
                <a:t>4</a:t>
              </a:r>
              <a:r>
                <a:rPr lang="zh-CN" altLang="zh-CN" sz="1400"/>
                <a:t>．获得省（部）级科学进步奖二等奖及以上</a:t>
              </a:r>
              <a:r>
                <a:rPr lang="en-US" altLang="zh-CN" sz="2400">
                  <a:solidFill>
                    <a:schemeClr val="accent1"/>
                  </a:solidFill>
                </a:rPr>
                <a:t>1-2</a:t>
              </a:r>
              <a:r>
                <a:rPr lang="zh-CN" altLang="zh-CN" sz="1400"/>
                <a:t>项。</a:t>
              </a:r>
            </a:p>
          </p:txBody>
        </p:sp>
        <p:sp>
          <p:nvSpPr>
            <p:cNvPr id="8207" name="iS1ïḍê">
              <a:extLst>
                <a:ext uri="{FF2B5EF4-FFF2-40B4-BE49-F238E27FC236}">
                  <a16:creationId xmlns:a16="http://schemas.microsoft.com/office/drawing/2014/main" id="{93C94656-00D2-4696-93EF-F08B531A9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2298" y="1544128"/>
              <a:ext cx="5206918" cy="40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zh-CN" sz="1800">
                  <a:latin typeface="微软雅黑" panose="020B0503020204020204" pitchFamily="34" charset="-122"/>
                </a:rPr>
                <a:t>2020</a:t>
              </a:r>
              <a:r>
                <a:rPr lang="zh-CN" altLang="zh-CN" sz="1800">
                  <a:latin typeface="微软雅黑" panose="020B0503020204020204" pitchFamily="34" charset="-122"/>
                </a:rPr>
                <a:t>年达成目标</a:t>
              </a:r>
              <a:endParaRPr lang="en-US" altLang="zh-CN" sz="1800" b="1" i="1">
                <a:latin typeface="微软雅黑" panose="020B0503020204020204" pitchFamily="34" charset="-122"/>
              </a:endParaRPr>
            </a:p>
          </p:txBody>
        </p:sp>
      </p:grpSp>
      <p:sp>
        <p:nvSpPr>
          <p:cNvPr id="35" name="iS1ïḍê">
            <a:extLst>
              <a:ext uri="{FF2B5EF4-FFF2-40B4-BE49-F238E27FC236}">
                <a16:creationId xmlns:a16="http://schemas.microsoft.com/office/drawing/2014/main" id="{8B9719D9-2C5A-4FBC-9D04-75C43DCD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818063"/>
            <a:ext cx="2595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</a:rPr>
              <a:t>2016-2019</a:t>
            </a:r>
            <a:r>
              <a:rPr lang="zh-CN" altLang="zh-CN" sz="1800">
                <a:latin typeface="微软雅黑" panose="020B0503020204020204" pitchFamily="34" charset="-122"/>
              </a:rPr>
              <a:t>年完成情况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C16C234-0935-4EEC-8400-F3AFA2A0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4033838"/>
            <a:ext cx="779303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1</a:t>
            </a:r>
            <a:r>
              <a:rPr lang="zh-CN" altLang="zh-CN" sz="1400"/>
              <a:t> ．国家级项目</a:t>
            </a:r>
            <a:r>
              <a:rPr lang="en-US" altLang="zh-CN" sz="2400">
                <a:solidFill>
                  <a:schemeClr val="accent1"/>
                </a:solidFill>
              </a:rPr>
              <a:t>29</a:t>
            </a:r>
            <a:r>
              <a:rPr lang="zh-CN" altLang="zh-CN" sz="1400"/>
              <a:t>项，省部级项目</a:t>
            </a:r>
            <a:r>
              <a:rPr lang="en-US" altLang="zh-CN" sz="2400">
                <a:solidFill>
                  <a:schemeClr val="accent1"/>
                </a:solidFill>
              </a:rPr>
              <a:t>95</a:t>
            </a:r>
            <a:r>
              <a:rPr lang="zh-CN" altLang="zh-CN" sz="1400"/>
              <a:t>项，</a:t>
            </a:r>
            <a:r>
              <a:rPr lang="en-US" altLang="zh-CN" sz="1400"/>
              <a:t>2016</a:t>
            </a:r>
            <a:r>
              <a:rPr lang="zh-CN" altLang="zh-CN" sz="1400"/>
              <a:t>年获得国家自科基金面上项目</a:t>
            </a:r>
            <a:r>
              <a:rPr lang="zh-CN" altLang="zh-CN" sz="2000">
                <a:solidFill>
                  <a:schemeClr val="accent1"/>
                </a:solidFill>
              </a:rPr>
              <a:t>突破</a:t>
            </a:r>
            <a:r>
              <a:rPr lang="zh-CN" altLang="zh-CN" sz="1400"/>
              <a:t>，</a:t>
            </a:r>
            <a:r>
              <a:rPr lang="en-US" altLang="zh-CN" sz="1400"/>
              <a:t>2019</a:t>
            </a:r>
            <a:r>
              <a:rPr lang="zh-CN" altLang="zh-CN" sz="1400"/>
              <a:t>年获得</a:t>
            </a:r>
            <a:r>
              <a:rPr lang="zh-CN" altLang="en-US" sz="1400"/>
              <a:t>中央引导地方项目</a:t>
            </a:r>
            <a:r>
              <a:rPr lang="zh-CN" altLang="en-US" sz="2000">
                <a:solidFill>
                  <a:schemeClr val="accent1"/>
                </a:solidFill>
              </a:rPr>
              <a:t>突破</a:t>
            </a:r>
            <a:r>
              <a:rPr lang="zh-CN" altLang="en-US" sz="1400"/>
              <a:t>、</a:t>
            </a:r>
            <a:r>
              <a:rPr lang="zh-CN" altLang="zh-CN" sz="1400"/>
              <a:t>省自科基金杰青项目</a:t>
            </a:r>
            <a:r>
              <a:rPr lang="zh-CN" altLang="zh-CN" sz="2000">
                <a:solidFill>
                  <a:schemeClr val="accent1"/>
                </a:solidFill>
              </a:rPr>
              <a:t>突破</a:t>
            </a:r>
            <a:r>
              <a:rPr lang="zh-CN" altLang="zh-CN" sz="1400"/>
              <a:t>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2</a:t>
            </a:r>
            <a:r>
              <a:rPr lang="zh-CN" altLang="zh-CN" sz="1400"/>
              <a:t> ．新增</a:t>
            </a:r>
            <a:r>
              <a:rPr lang="en-US" altLang="zh-CN" sz="2400">
                <a:solidFill>
                  <a:schemeClr val="accent1"/>
                </a:solidFill>
              </a:rPr>
              <a:t>4</a:t>
            </a:r>
            <a:r>
              <a:rPr lang="zh-CN" altLang="zh-CN" sz="1400"/>
              <a:t>个省级科研创新团队；新增</a:t>
            </a:r>
            <a:r>
              <a:rPr lang="en-US" altLang="zh-CN" sz="2400">
                <a:solidFill>
                  <a:schemeClr val="accent1"/>
                </a:solidFill>
              </a:rPr>
              <a:t>3</a:t>
            </a:r>
            <a:r>
              <a:rPr lang="zh-CN" altLang="zh-CN" sz="1400"/>
              <a:t>个省级平台；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3</a:t>
            </a:r>
            <a:r>
              <a:rPr lang="zh-CN" altLang="zh-CN" sz="1400"/>
              <a:t> ．累计到账科研经费达到</a:t>
            </a:r>
            <a:r>
              <a:rPr lang="en-US" altLang="zh-CN" sz="2400">
                <a:solidFill>
                  <a:schemeClr val="accent1"/>
                </a:solidFill>
              </a:rPr>
              <a:t>5912.99</a:t>
            </a:r>
            <a:r>
              <a:rPr lang="zh-CN" altLang="zh-CN" sz="1400"/>
              <a:t>万元；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4</a:t>
            </a:r>
            <a:r>
              <a:rPr lang="zh-CN" altLang="zh-CN" sz="1400"/>
              <a:t> ．获得省部级</a:t>
            </a:r>
            <a:r>
              <a:rPr lang="zh-CN" altLang="en-US" sz="1400"/>
              <a:t>奖项二等奖及以上</a:t>
            </a:r>
            <a:r>
              <a:rPr lang="en-US" altLang="zh-CN" sz="2400">
                <a:solidFill>
                  <a:schemeClr val="accent1"/>
                </a:solidFill>
              </a:rPr>
              <a:t>6</a:t>
            </a:r>
            <a:r>
              <a:rPr lang="zh-CN" altLang="en-US" sz="1400"/>
              <a:t>项，湖北省高校科技人员业新创新大赛一等奖</a:t>
            </a:r>
            <a:r>
              <a:rPr lang="en-US" altLang="zh-CN" sz="1400"/>
              <a:t>1</a:t>
            </a:r>
            <a:r>
              <a:rPr lang="zh-CN" altLang="en-US" sz="1400"/>
              <a:t>项，湖北省科技进步二等奖</a:t>
            </a:r>
            <a:r>
              <a:rPr lang="en-US" altLang="zh-CN" sz="1400"/>
              <a:t>3</a:t>
            </a:r>
            <a:r>
              <a:rPr lang="zh-CN" altLang="en-US" sz="1400"/>
              <a:t>项，湖北省优秀调研成果二等奖</a:t>
            </a:r>
            <a:r>
              <a:rPr lang="en-US" altLang="zh-CN" sz="1400"/>
              <a:t>1</a:t>
            </a:r>
            <a:r>
              <a:rPr lang="zh-CN" altLang="en-US" sz="1400"/>
              <a:t>项、湖北发展研究奖二等奖</a:t>
            </a:r>
            <a:r>
              <a:rPr lang="en-US" altLang="zh-CN" sz="1400"/>
              <a:t>1</a:t>
            </a:r>
            <a:r>
              <a:rPr lang="zh-CN" altLang="en-US" sz="1400"/>
              <a:t>项。</a:t>
            </a:r>
            <a:endParaRPr lang="zh-CN" altLang="zh-CN" sz="1400"/>
          </a:p>
        </p:txBody>
      </p:sp>
      <p:grpSp>
        <p:nvGrpSpPr>
          <p:cNvPr id="8200" name="组合 3">
            <a:extLst>
              <a:ext uri="{FF2B5EF4-FFF2-40B4-BE49-F238E27FC236}">
                <a16:creationId xmlns:a16="http://schemas.microsoft.com/office/drawing/2014/main" id="{8928A06D-A66C-4524-B125-B37027386DD9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236538"/>
            <a:ext cx="5884863" cy="771525"/>
            <a:chOff x="327385" y="236849"/>
            <a:chExt cx="5884765" cy="770488"/>
          </a:xfrm>
        </p:grpSpPr>
        <p:grpSp>
          <p:nvGrpSpPr>
            <p:cNvPr id="8201" name="组合 5">
              <a:extLst>
                <a:ext uri="{FF2B5EF4-FFF2-40B4-BE49-F238E27FC236}">
                  <a16:creationId xmlns:a16="http://schemas.microsoft.com/office/drawing/2014/main" id="{9AF08A05-A7F2-471D-A567-1A753C255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385" y="236849"/>
              <a:ext cx="5884765" cy="750506"/>
              <a:chOff x="432160" y="198749"/>
              <a:chExt cx="5884765" cy="750506"/>
            </a:xfrm>
          </p:grpSpPr>
          <p:pic>
            <p:nvPicPr>
              <p:cNvPr id="8203" name="图片 1">
                <a:extLst>
                  <a:ext uri="{FF2B5EF4-FFF2-40B4-BE49-F238E27FC236}">
                    <a16:creationId xmlns:a16="http://schemas.microsoft.com/office/drawing/2014/main" id="{7F425C9E-02DF-41CE-8C95-E09050329F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4" name="文本框 2">
                <a:extLst>
                  <a:ext uri="{FF2B5EF4-FFF2-40B4-BE49-F238E27FC236}">
                    <a16:creationId xmlns:a16="http://schemas.microsoft.com/office/drawing/2014/main" id="{8A2AC2F6-5935-4E4B-AAC7-705813644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012" y="198749"/>
                <a:ext cx="5206913" cy="461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问题和瓶颈</a:t>
                </a:r>
              </a:p>
            </p:txBody>
          </p:sp>
        </p:grpSp>
        <p:sp>
          <p:nvSpPr>
            <p:cNvPr id="8202" name="文本框 18">
              <a:extLst>
                <a:ext uri="{FF2B5EF4-FFF2-40B4-BE49-F238E27FC236}">
                  <a16:creationId xmlns:a16="http://schemas.microsoft.com/office/drawing/2014/main" id="{E5A1F398-F2E3-46A6-B63B-1175D6397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374" y="753678"/>
              <a:ext cx="3787712" cy="25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PROBLEMS AND BOTTLENECKS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2347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AE1D565A-DE0E-42D9-B0F5-FBD8923E1E3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17538" y="1384300"/>
            <a:ext cx="10896600" cy="4021138"/>
            <a:chOff x="616843" y="1384464"/>
            <a:chExt cx="10896614" cy="4020952"/>
          </a:xfrm>
        </p:grpSpPr>
        <p:sp>
          <p:nvSpPr>
            <p:cNvPr id="10248" name="îşľiḍè">
              <a:extLst>
                <a:ext uri="{FF2B5EF4-FFF2-40B4-BE49-F238E27FC236}">
                  <a16:creationId xmlns:a16="http://schemas.microsoft.com/office/drawing/2014/main" id="{624EAEA6-83D1-4564-BBBE-82FFD577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3" y="1384464"/>
              <a:ext cx="10845800" cy="55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zh-CN" altLang="en-US" sz="3200" b="1"/>
                <a:t>主 要 问 题</a:t>
              </a:r>
              <a:endParaRPr lang="en-US" altLang="zh-CN" sz="3200" b="1"/>
            </a:p>
          </p:txBody>
        </p:sp>
        <p:sp>
          <p:nvSpPr>
            <p:cNvPr id="12" name="ï$ľíḍê">
              <a:extLst>
                <a:ext uri="{FF2B5EF4-FFF2-40B4-BE49-F238E27FC236}">
                  <a16:creationId xmlns:a16="http://schemas.microsoft.com/office/drawing/2014/main" id="{B00DE564-5C9B-49E4-A24A-595DF631C374}"/>
                </a:ext>
              </a:extLst>
            </p:cNvPr>
            <p:cNvSpPr/>
            <p:nvPr/>
          </p:nvSpPr>
          <p:spPr>
            <a:xfrm>
              <a:off x="2104332" y="3108409"/>
              <a:ext cx="508001" cy="5079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/>
                <a:t>1</a:t>
              </a:r>
            </a:p>
          </p:txBody>
        </p:sp>
        <p:sp>
          <p:nvSpPr>
            <p:cNvPr id="13" name="íSlïḓe">
              <a:extLst>
                <a:ext uri="{FF2B5EF4-FFF2-40B4-BE49-F238E27FC236}">
                  <a16:creationId xmlns:a16="http://schemas.microsoft.com/office/drawing/2014/main" id="{DC24F5BB-7E4E-43BA-AFFC-8B2B12ADB4E8}"/>
                </a:ext>
              </a:extLst>
            </p:cNvPr>
            <p:cNvSpPr/>
            <p:nvPr/>
          </p:nvSpPr>
          <p:spPr>
            <a:xfrm>
              <a:off x="5841312" y="3108409"/>
              <a:ext cx="508001" cy="5079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/>
                <a:t>2</a:t>
              </a:r>
            </a:p>
          </p:txBody>
        </p:sp>
        <p:sp>
          <p:nvSpPr>
            <p:cNvPr id="14" name="îṥḷiďè">
              <a:extLst>
                <a:ext uri="{FF2B5EF4-FFF2-40B4-BE49-F238E27FC236}">
                  <a16:creationId xmlns:a16="http://schemas.microsoft.com/office/drawing/2014/main" id="{86E3B1D6-624D-4026-9DC1-B43E3C016CA7}"/>
                </a:ext>
              </a:extLst>
            </p:cNvPr>
            <p:cNvSpPr/>
            <p:nvPr/>
          </p:nvSpPr>
          <p:spPr>
            <a:xfrm>
              <a:off x="9579880" y="3108409"/>
              <a:ext cx="508001" cy="50797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5" name="í$ḻíḓè">
              <a:extLst>
                <a:ext uri="{FF2B5EF4-FFF2-40B4-BE49-F238E27FC236}">
                  <a16:creationId xmlns:a16="http://schemas.microsoft.com/office/drawing/2014/main" id="{E0102079-D07D-487B-AE74-04D1F553AF6C}"/>
                </a:ext>
              </a:extLst>
            </p:cNvPr>
            <p:cNvSpPr/>
            <p:nvPr/>
          </p:nvSpPr>
          <p:spPr bwMode="auto">
            <a:xfrm>
              <a:off x="2224982" y="2692503"/>
              <a:ext cx="266700" cy="304786"/>
            </a:xfrm>
            <a:custGeom>
              <a:avLst/>
              <a:gdLst>
                <a:gd name="connsiteX0" fmla="*/ 172635 w 532026"/>
                <a:gd name="connsiteY0" fmla="*/ 362738 h 608164"/>
                <a:gd name="connsiteX1" fmla="*/ 222761 w 532026"/>
                <a:gd name="connsiteY1" fmla="*/ 521126 h 608164"/>
                <a:gd name="connsiteX2" fmla="*/ 229681 w 532026"/>
                <a:gd name="connsiteY2" fmla="*/ 542512 h 608164"/>
                <a:gd name="connsiteX3" fmla="*/ 252126 w 532026"/>
                <a:gd name="connsiteY3" fmla="*/ 479007 h 608164"/>
                <a:gd name="connsiteX4" fmla="*/ 265592 w 532026"/>
                <a:gd name="connsiteY4" fmla="*/ 403643 h 608164"/>
                <a:gd name="connsiteX5" fmla="*/ 265686 w 532026"/>
                <a:gd name="connsiteY5" fmla="*/ 403643 h 608164"/>
                <a:gd name="connsiteX6" fmla="*/ 265779 w 532026"/>
                <a:gd name="connsiteY6" fmla="*/ 403643 h 608164"/>
                <a:gd name="connsiteX7" fmla="*/ 265966 w 532026"/>
                <a:gd name="connsiteY7" fmla="*/ 403643 h 608164"/>
                <a:gd name="connsiteX8" fmla="*/ 266060 w 532026"/>
                <a:gd name="connsiteY8" fmla="*/ 403643 h 608164"/>
                <a:gd name="connsiteX9" fmla="*/ 279620 w 532026"/>
                <a:gd name="connsiteY9" fmla="*/ 479007 h 608164"/>
                <a:gd name="connsiteX10" fmla="*/ 302064 w 532026"/>
                <a:gd name="connsiteY10" fmla="*/ 542512 h 608164"/>
                <a:gd name="connsiteX11" fmla="*/ 308985 w 532026"/>
                <a:gd name="connsiteY11" fmla="*/ 521126 h 608164"/>
                <a:gd name="connsiteX12" fmla="*/ 359111 w 532026"/>
                <a:gd name="connsiteY12" fmla="*/ 362738 h 608164"/>
                <a:gd name="connsiteX13" fmla="*/ 463103 w 532026"/>
                <a:gd name="connsiteY13" fmla="*/ 412888 h 608164"/>
                <a:gd name="connsiteX14" fmla="*/ 532026 w 532026"/>
                <a:gd name="connsiteY14" fmla="*/ 608164 h 608164"/>
                <a:gd name="connsiteX15" fmla="*/ 266340 w 532026"/>
                <a:gd name="connsiteY15" fmla="*/ 608164 h 608164"/>
                <a:gd name="connsiteX16" fmla="*/ 265686 w 532026"/>
                <a:gd name="connsiteY16" fmla="*/ 608164 h 608164"/>
                <a:gd name="connsiteX17" fmla="*/ 0 w 532026"/>
                <a:gd name="connsiteY17" fmla="*/ 608164 h 608164"/>
                <a:gd name="connsiteX18" fmla="*/ 68642 w 532026"/>
                <a:gd name="connsiteY18" fmla="*/ 412888 h 608164"/>
                <a:gd name="connsiteX19" fmla="*/ 172635 w 532026"/>
                <a:gd name="connsiteY19" fmla="*/ 362738 h 608164"/>
                <a:gd name="connsiteX20" fmla="*/ 230575 w 532026"/>
                <a:gd name="connsiteY20" fmla="*/ 133250 h 608164"/>
                <a:gd name="connsiteX21" fmla="*/ 224215 w 532026"/>
                <a:gd name="connsiteY21" fmla="*/ 133810 h 608164"/>
                <a:gd name="connsiteX22" fmla="*/ 218043 w 532026"/>
                <a:gd name="connsiteY22" fmla="*/ 139506 h 608164"/>
                <a:gd name="connsiteX23" fmla="*/ 223000 w 532026"/>
                <a:gd name="connsiteY23" fmla="*/ 146323 h 608164"/>
                <a:gd name="connsiteX24" fmla="*/ 232071 w 532026"/>
                <a:gd name="connsiteY24" fmla="*/ 148097 h 608164"/>
                <a:gd name="connsiteX25" fmla="*/ 241611 w 532026"/>
                <a:gd name="connsiteY25" fmla="*/ 158929 h 608164"/>
                <a:gd name="connsiteX26" fmla="*/ 241330 w 532026"/>
                <a:gd name="connsiteY26" fmla="*/ 162291 h 608164"/>
                <a:gd name="connsiteX27" fmla="*/ 232258 w 532026"/>
                <a:gd name="connsiteY27" fmla="*/ 214209 h 608164"/>
                <a:gd name="connsiteX28" fmla="*/ 227582 w 532026"/>
                <a:gd name="connsiteY28" fmla="*/ 244090 h 608164"/>
                <a:gd name="connsiteX29" fmla="*/ 250776 w 532026"/>
                <a:gd name="connsiteY29" fmla="*/ 274064 h 608164"/>
                <a:gd name="connsiteX30" fmla="*/ 270977 w 532026"/>
                <a:gd name="connsiteY30" fmla="*/ 275185 h 608164"/>
                <a:gd name="connsiteX31" fmla="*/ 307638 w 532026"/>
                <a:gd name="connsiteY31" fmla="*/ 258750 h 608164"/>
                <a:gd name="connsiteX32" fmla="*/ 311566 w 532026"/>
                <a:gd name="connsiteY32" fmla="*/ 252214 h 608164"/>
                <a:gd name="connsiteX33" fmla="*/ 305206 w 532026"/>
                <a:gd name="connsiteY33" fmla="*/ 246798 h 608164"/>
                <a:gd name="connsiteX34" fmla="*/ 297350 w 532026"/>
                <a:gd name="connsiteY34" fmla="*/ 250813 h 608164"/>
                <a:gd name="connsiteX35" fmla="*/ 286969 w 532026"/>
                <a:gd name="connsiteY35" fmla="*/ 253708 h 608164"/>
                <a:gd name="connsiteX36" fmla="*/ 278646 w 532026"/>
                <a:gd name="connsiteY36" fmla="*/ 247731 h 608164"/>
                <a:gd name="connsiteX37" fmla="*/ 277710 w 532026"/>
                <a:gd name="connsiteY37" fmla="*/ 238114 h 608164"/>
                <a:gd name="connsiteX38" fmla="*/ 281077 w 532026"/>
                <a:gd name="connsiteY38" fmla="*/ 218411 h 608164"/>
                <a:gd name="connsiteX39" fmla="*/ 291926 w 532026"/>
                <a:gd name="connsiteY39" fmla="*/ 159022 h 608164"/>
                <a:gd name="connsiteX40" fmla="*/ 293703 w 532026"/>
                <a:gd name="connsiteY40" fmla="*/ 142868 h 608164"/>
                <a:gd name="connsiteX41" fmla="*/ 283228 w 532026"/>
                <a:gd name="connsiteY41" fmla="*/ 133250 h 608164"/>
                <a:gd name="connsiteX42" fmla="*/ 256200 w 532026"/>
                <a:gd name="connsiteY42" fmla="*/ 133250 h 608164"/>
                <a:gd name="connsiteX43" fmla="*/ 272005 w 532026"/>
                <a:gd name="connsiteY43" fmla="*/ 65084 h 608164"/>
                <a:gd name="connsiteX44" fmla="*/ 244042 w 532026"/>
                <a:gd name="connsiteY44" fmla="*/ 92817 h 608164"/>
                <a:gd name="connsiteX45" fmla="*/ 271912 w 532026"/>
                <a:gd name="connsiteY45" fmla="*/ 120924 h 608164"/>
                <a:gd name="connsiteX46" fmla="*/ 299408 w 532026"/>
                <a:gd name="connsiteY46" fmla="*/ 93191 h 608164"/>
                <a:gd name="connsiteX47" fmla="*/ 272005 w 532026"/>
                <a:gd name="connsiteY47" fmla="*/ 65084 h 608164"/>
                <a:gd name="connsiteX48" fmla="*/ 264898 w 532026"/>
                <a:gd name="connsiteY48" fmla="*/ 0 h 608164"/>
                <a:gd name="connsiteX49" fmla="*/ 385355 w 532026"/>
                <a:gd name="connsiteY49" fmla="*/ 49863 h 608164"/>
                <a:gd name="connsiteX50" fmla="*/ 385355 w 532026"/>
                <a:gd name="connsiteY50" fmla="*/ 290405 h 608164"/>
                <a:gd name="connsiteX51" fmla="*/ 178576 w 532026"/>
                <a:gd name="connsiteY51" fmla="*/ 316644 h 608164"/>
                <a:gd name="connsiteX52" fmla="*/ 178202 w 532026"/>
                <a:gd name="connsiteY52" fmla="*/ 316458 h 608164"/>
                <a:gd name="connsiteX53" fmla="*/ 105816 w 532026"/>
                <a:gd name="connsiteY53" fmla="*/ 336254 h 608164"/>
                <a:gd name="connsiteX54" fmla="*/ 103945 w 532026"/>
                <a:gd name="connsiteY54" fmla="*/ 323741 h 608164"/>
                <a:gd name="connsiteX55" fmla="*/ 138923 w 532026"/>
                <a:gd name="connsiteY55" fmla="*/ 284149 h 608164"/>
                <a:gd name="connsiteX56" fmla="*/ 137239 w 532026"/>
                <a:gd name="connsiteY56" fmla="*/ 282842 h 608164"/>
                <a:gd name="connsiteX57" fmla="*/ 144441 w 532026"/>
                <a:gd name="connsiteY57" fmla="*/ 49863 h 608164"/>
                <a:gd name="connsiteX58" fmla="*/ 264898 w 532026"/>
                <a:gd name="connsiteY58" fmla="*/ 0 h 60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026" h="608164">
                  <a:moveTo>
                    <a:pt x="172635" y="362738"/>
                  </a:moveTo>
                  <a:lnTo>
                    <a:pt x="222761" y="521126"/>
                  </a:lnTo>
                  <a:lnTo>
                    <a:pt x="229681" y="542512"/>
                  </a:lnTo>
                  <a:lnTo>
                    <a:pt x="252126" y="479007"/>
                  </a:lnTo>
                  <a:cubicBezTo>
                    <a:pt x="200503" y="407191"/>
                    <a:pt x="255960" y="403829"/>
                    <a:pt x="265592" y="403643"/>
                  </a:cubicBezTo>
                  <a:lnTo>
                    <a:pt x="265686" y="403643"/>
                  </a:lnTo>
                  <a:lnTo>
                    <a:pt x="265779" y="403643"/>
                  </a:lnTo>
                  <a:lnTo>
                    <a:pt x="265966" y="403643"/>
                  </a:lnTo>
                  <a:lnTo>
                    <a:pt x="266060" y="403643"/>
                  </a:lnTo>
                  <a:cubicBezTo>
                    <a:pt x="275786" y="403643"/>
                    <a:pt x="331242" y="407191"/>
                    <a:pt x="279620" y="479007"/>
                  </a:cubicBezTo>
                  <a:lnTo>
                    <a:pt x="302064" y="542512"/>
                  </a:lnTo>
                  <a:lnTo>
                    <a:pt x="308985" y="521126"/>
                  </a:lnTo>
                  <a:lnTo>
                    <a:pt x="359111" y="362738"/>
                  </a:lnTo>
                  <a:cubicBezTo>
                    <a:pt x="359111" y="362738"/>
                    <a:pt x="398014" y="388140"/>
                    <a:pt x="463103" y="412888"/>
                  </a:cubicBezTo>
                  <a:cubicBezTo>
                    <a:pt x="534645" y="438944"/>
                    <a:pt x="530250" y="497779"/>
                    <a:pt x="532026" y="608164"/>
                  </a:cubicBezTo>
                  <a:lnTo>
                    <a:pt x="266340" y="608164"/>
                  </a:lnTo>
                  <a:lnTo>
                    <a:pt x="265686" y="608164"/>
                  </a:lnTo>
                  <a:lnTo>
                    <a:pt x="0" y="608164"/>
                  </a:lnTo>
                  <a:cubicBezTo>
                    <a:pt x="1496" y="497779"/>
                    <a:pt x="-2993" y="438944"/>
                    <a:pt x="68642" y="412888"/>
                  </a:cubicBezTo>
                  <a:cubicBezTo>
                    <a:pt x="133731" y="388140"/>
                    <a:pt x="172635" y="362738"/>
                    <a:pt x="172635" y="362738"/>
                  </a:cubicBezTo>
                  <a:close/>
                  <a:moveTo>
                    <a:pt x="230575" y="133250"/>
                  </a:moveTo>
                  <a:cubicBezTo>
                    <a:pt x="228517" y="133250"/>
                    <a:pt x="226366" y="133437"/>
                    <a:pt x="224215" y="133810"/>
                  </a:cubicBezTo>
                  <a:cubicBezTo>
                    <a:pt x="220287" y="134557"/>
                    <a:pt x="218417" y="136518"/>
                    <a:pt x="218043" y="139506"/>
                  </a:cubicBezTo>
                  <a:cubicBezTo>
                    <a:pt x="217762" y="142214"/>
                    <a:pt x="219259" y="145109"/>
                    <a:pt x="223000" y="146323"/>
                  </a:cubicBezTo>
                  <a:cubicBezTo>
                    <a:pt x="225899" y="147443"/>
                    <a:pt x="228985" y="147724"/>
                    <a:pt x="232071" y="148097"/>
                  </a:cubicBezTo>
                  <a:cubicBezTo>
                    <a:pt x="239366" y="149124"/>
                    <a:pt x="241611" y="151739"/>
                    <a:pt x="241611" y="158929"/>
                  </a:cubicBezTo>
                  <a:cubicBezTo>
                    <a:pt x="241611" y="160050"/>
                    <a:pt x="241611" y="161170"/>
                    <a:pt x="241330" y="162291"/>
                  </a:cubicBezTo>
                  <a:cubicBezTo>
                    <a:pt x="238337" y="179566"/>
                    <a:pt x="235251" y="196934"/>
                    <a:pt x="232258" y="214209"/>
                  </a:cubicBezTo>
                  <a:cubicBezTo>
                    <a:pt x="230481" y="224013"/>
                    <a:pt x="228985" y="234098"/>
                    <a:pt x="227582" y="244090"/>
                  </a:cubicBezTo>
                  <a:cubicBezTo>
                    <a:pt x="225618" y="258750"/>
                    <a:pt x="239740" y="272477"/>
                    <a:pt x="250776" y="274064"/>
                  </a:cubicBezTo>
                  <a:cubicBezTo>
                    <a:pt x="257416" y="275091"/>
                    <a:pt x="264243" y="275371"/>
                    <a:pt x="270977" y="275185"/>
                  </a:cubicBezTo>
                  <a:cubicBezTo>
                    <a:pt x="285473" y="275091"/>
                    <a:pt x="297537" y="269022"/>
                    <a:pt x="307638" y="258750"/>
                  </a:cubicBezTo>
                  <a:cubicBezTo>
                    <a:pt x="309415" y="257069"/>
                    <a:pt x="310911" y="254548"/>
                    <a:pt x="311566" y="252214"/>
                  </a:cubicBezTo>
                  <a:cubicBezTo>
                    <a:pt x="312501" y="248105"/>
                    <a:pt x="309134" y="245210"/>
                    <a:pt x="305206" y="246798"/>
                  </a:cubicBezTo>
                  <a:cubicBezTo>
                    <a:pt x="302400" y="247918"/>
                    <a:pt x="300062" y="249786"/>
                    <a:pt x="297350" y="250813"/>
                  </a:cubicBezTo>
                  <a:cubicBezTo>
                    <a:pt x="293983" y="252027"/>
                    <a:pt x="290429" y="253334"/>
                    <a:pt x="286969" y="253708"/>
                  </a:cubicBezTo>
                  <a:cubicBezTo>
                    <a:pt x="282761" y="254175"/>
                    <a:pt x="279581" y="251840"/>
                    <a:pt x="278646" y="247731"/>
                  </a:cubicBezTo>
                  <a:cubicBezTo>
                    <a:pt x="277897" y="244557"/>
                    <a:pt x="277336" y="241195"/>
                    <a:pt x="277710" y="238114"/>
                  </a:cubicBezTo>
                  <a:cubicBezTo>
                    <a:pt x="278646" y="231484"/>
                    <a:pt x="279861" y="225041"/>
                    <a:pt x="281077" y="218411"/>
                  </a:cubicBezTo>
                  <a:cubicBezTo>
                    <a:pt x="284725" y="198615"/>
                    <a:pt x="288465" y="178818"/>
                    <a:pt x="291926" y="159022"/>
                  </a:cubicBezTo>
                  <a:cubicBezTo>
                    <a:pt x="292955" y="153700"/>
                    <a:pt x="293796" y="148190"/>
                    <a:pt x="293703" y="142868"/>
                  </a:cubicBezTo>
                  <a:cubicBezTo>
                    <a:pt x="293609" y="136425"/>
                    <a:pt x="289681" y="133250"/>
                    <a:pt x="283228" y="133250"/>
                  </a:cubicBezTo>
                  <a:lnTo>
                    <a:pt x="256200" y="133250"/>
                  </a:lnTo>
                  <a:close/>
                  <a:moveTo>
                    <a:pt x="272005" y="65084"/>
                  </a:moveTo>
                  <a:cubicBezTo>
                    <a:pt x="256668" y="65084"/>
                    <a:pt x="244229" y="77223"/>
                    <a:pt x="244042" y="92817"/>
                  </a:cubicBezTo>
                  <a:cubicBezTo>
                    <a:pt x="243949" y="108225"/>
                    <a:pt x="256387" y="120831"/>
                    <a:pt x="271912" y="120924"/>
                  </a:cubicBezTo>
                  <a:cubicBezTo>
                    <a:pt x="286876" y="121111"/>
                    <a:pt x="299314" y="108505"/>
                    <a:pt x="299408" y="93191"/>
                  </a:cubicBezTo>
                  <a:cubicBezTo>
                    <a:pt x="299595" y="77597"/>
                    <a:pt x="287343" y="65177"/>
                    <a:pt x="272005" y="65084"/>
                  </a:cubicBezTo>
                  <a:close/>
                  <a:moveTo>
                    <a:pt x="264898" y="0"/>
                  </a:moveTo>
                  <a:cubicBezTo>
                    <a:pt x="308480" y="0"/>
                    <a:pt x="352061" y="16621"/>
                    <a:pt x="385355" y="49863"/>
                  </a:cubicBezTo>
                  <a:cubicBezTo>
                    <a:pt x="451943" y="116255"/>
                    <a:pt x="451943" y="223920"/>
                    <a:pt x="385355" y="290405"/>
                  </a:cubicBezTo>
                  <a:cubicBezTo>
                    <a:pt x="329241" y="346339"/>
                    <a:pt x="243855" y="355116"/>
                    <a:pt x="178576" y="316644"/>
                  </a:cubicBezTo>
                  <a:lnTo>
                    <a:pt x="178202" y="316458"/>
                  </a:lnTo>
                  <a:cubicBezTo>
                    <a:pt x="152577" y="335880"/>
                    <a:pt x="124988" y="339242"/>
                    <a:pt x="105816" y="336254"/>
                  </a:cubicBezTo>
                  <a:cubicBezTo>
                    <a:pt x="99456" y="335227"/>
                    <a:pt x="98147" y="326636"/>
                    <a:pt x="103945" y="323741"/>
                  </a:cubicBezTo>
                  <a:cubicBezTo>
                    <a:pt x="121528" y="315150"/>
                    <a:pt x="132470" y="297969"/>
                    <a:pt x="138923" y="284149"/>
                  </a:cubicBezTo>
                  <a:lnTo>
                    <a:pt x="137239" y="282842"/>
                  </a:lnTo>
                  <a:cubicBezTo>
                    <a:pt x="77946" y="215983"/>
                    <a:pt x="80378" y="113827"/>
                    <a:pt x="144441" y="49863"/>
                  </a:cubicBezTo>
                  <a:cubicBezTo>
                    <a:pt x="177735" y="16621"/>
                    <a:pt x="221317" y="0"/>
                    <a:pt x="264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iSḷíḓe">
              <a:extLst>
                <a:ext uri="{FF2B5EF4-FFF2-40B4-BE49-F238E27FC236}">
                  <a16:creationId xmlns:a16="http://schemas.microsoft.com/office/drawing/2014/main" id="{3E5D7A89-6F63-4479-814E-C84CC02668DD}"/>
                </a:ext>
              </a:extLst>
            </p:cNvPr>
            <p:cNvSpPr/>
            <p:nvPr/>
          </p:nvSpPr>
          <p:spPr bwMode="auto">
            <a:xfrm>
              <a:off x="5961962" y="2692503"/>
              <a:ext cx="266700" cy="304786"/>
            </a:xfrm>
            <a:custGeom>
              <a:avLst/>
              <a:gdLst>
                <a:gd name="connsiteX0" fmla="*/ 172635 w 532026"/>
                <a:gd name="connsiteY0" fmla="*/ 362738 h 608164"/>
                <a:gd name="connsiteX1" fmla="*/ 222761 w 532026"/>
                <a:gd name="connsiteY1" fmla="*/ 521126 h 608164"/>
                <a:gd name="connsiteX2" fmla="*/ 229681 w 532026"/>
                <a:gd name="connsiteY2" fmla="*/ 542512 h 608164"/>
                <a:gd name="connsiteX3" fmla="*/ 252126 w 532026"/>
                <a:gd name="connsiteY3" fmla="*/ 479007 h 608164"/>
                <a:gd name="connsiteX4" fmla="*/ 265592 w 532026"/>
                <a:gd name="connsiteY4" fmla="*/ 403643 h 608164"/>
                <a:gd name="connsiteX5" fmla="*/ 265686 w 532026"/>
                <a:gd name="connsiteY5" fmla="*/ 403643 h 608164"/>
                <a:gd name="connsiteX6" fmla="*/ 265779 w 532026"/>
                <a:gd name="connsiteY6" fmla="*/ 403643 h 608164"/>
                <a:gd name="connsiteX7" fmla="*/ 265966 w 532026"/>
                <a:gd name="connsiteY7" fmla="*/ 403643 h 608164"/>
                <a:gd name="connsiteX8" fmla="*/ 266060 w 532026"/>
                <a:gd name="connsiteY8" fmla="*/ 403643 h 608164"/>
                <a:gd name="connsiteX9" fmla="*/ 279620 w 532026"/>
                <a:gd name="connsiteY9" fmla="*/ 479007 h 608164"/>
                <a:gd name="connsiteX10" fmla="*/ 302064 w 532026"/>
                <a:gd name="connsiteY10" fmla="*/ 542512 h 608164"/>
                <a:gd name="connsiteX11" fmla="*/ 308985 w 532026"/>
                <a:gd name="connsiteY11" fmla="*/ 521126 h 608164"/>
                <a:gd name="connsiteX12" fmla="*/ 359111 w 532026"/>
                <a:gd name="connsiteY12" fmla="*/ 362738 h 608164"/>
                <a:gd name="connsiteX13" fmla="*/ 463103 w 532026"/>
                <a:gd name="connsiteY13" fmla="*/ 412888 h 608164"/>
                <a:gd name="connsiteX14" fmla="*/ 532026 w 532026"/>
                <a:gd name="connsiteY14" fmla="*/ 608164 h 608164"/>
                <a:gd name="connsiteX15" fmla="*/ 266340 w 532026"/>
                <a:gd name="connsiteY15" fmla="*/ 608164 h 608164"/>
                <a:gd name="connsiteX16" fmla="*/ 265686 w 532026"/>
                <a:gd name="connsiteY16" fmla="*/ 608164 h 608164"/>
                <a:gd name="connsiteX17" fmla="*/ 0 w 532026"/>
                <a:gd name="connsiteY17" fmla="*/ 608164 h 608164"/>
                <a:gd name="connsiteX18" fmla="*/ 68642 w 532026"/>
                <a:gd name="connsiteY18" fmla="*/ 412888 h 608164"/>
                <a:gd name="connsiteX19" fmla="*/ 172635 w 532026"/>
                <a:gd name="connsiteY19" fmla="*/ 362738 h 608164"/>
                <a:gd name="connsiteX20" fmla="*/ 230575 w 532026"/>
                <a:gd name="connsiteY20" fmla="*/ 133250 h 608164"/>
                <a:gd name="connsiteX21" fmla="*/ 224215 w 532026"/>
                <a:gd name="connsiteY21" fmla="*/ 133810 h 608164"/>
                <a:gd name="connsiteX22" fmla="*/ 218043 w 532026"/>
                <a:gd name="connsiteY22" fmla="*/ 139506 h 608164"/>
                <a:gd name="connsiteX23" fmla="*/ 223000 w 532026"/>
                <a:gd name="connsiteY23" fmla="*/ 146323 h 608164"/>
                <a:gd name="connsiteX24" fmla="*/ 232071 w 532026"/>
                <a:gd name="connsiteY24" fmla="*/ 148097 h 608164"/>
                <a:gd name="connsiteX25" fmla="*/ 241611 w 532026"/>
                <a:gd name="connsiteY25" fmla="*/ 158929 h 608164"/>
                <a:gd name="connsiteX26" fmla="*/ 241330 w 532026"/>
                <a:gd name="connsiteY26" fmla="*/ 162291 h 608164"/>
                <a:gd name="connsiteX27" fmla="*/ 232258 w 532026"/>
                <a:gd name="connsiteY27" fmla="*/ 214209 h 608164"/>
                <a:gd name="connsiteX28" fmla="*/ 227582 w 532026"/>
                <a:gd name="connsiteY28" fmla="*/ 244090 h 608164"/>
                <a:gd name="connsiteX29" fmla="*/ 250776 w 532026"/>
                <a:gd name="connsiteY29" fmla="*/ 274064 h 608164"/>
                <a:gd name="connsiteX30" fmla="*/ 270977 w 532026"/>
                <a:gd name="connsiteY30" fmla="*/ 275185 h 608164"/>
                <a:gd name="connsiteX31" fmla="*/ 307638 w 532026"/>
                <a:gd name="connsiteY31" fmla="*/ 258750 h 608164"/>
                <a:gd name="connsiteX32" fmla="*/ 311566 w 532026"/>
                <a:gd name="connsiteY32" fmla="*/ 252214 h 608164"/>
                <a:gd name="connsiteX33" fmla="*/ 305206 w 532026"/>
                <a:gd name="connsiteY33" fmla="*/ 246798 h 608164"/>
                <a:gd name="connsiteX34" fmla="*/ 297350 w 532026"/>
                <a:gd name="connsiteY34" fmla="*/ 250813 h 608164"/>
                <a:gd name="connsiteX35" fmla="*/ 286969 w 532026"/>
                <a:gd name="connsiteY35" fmla="*/ 253708 h 608164"/>
                <a:gd name="connsiteX36" fmla="*/ 278646 w 532026"/>
                <a:gd name="connsiteY36" fmla="*/ 247731 h 608164"/>
                <a:gd name="connsiteX37" fmla="*/ 277710 w 532026"/>
                <a:gd name="connsiteY37" fmla="*/ 238114 h 608164"/>
                <a:gd name="connsiteX38" fmla="*/ 281077 w 532026"/>
                <a:gd name="connsiteY38" fmla="*/ 218411 h 608164"/>
                <a:gd name="connsiteX39" fmla="*/ 291926 w 532026"/>
                <a:gd name="connsiteY39" fmla="*/ 159022 h 608164"/>
                <a:gd name="connsiteX40" fmla="*/ 293703 w 532026"/>
                <a:gd name="connsiteY40" fmla="*/ 142868 h 608164"/>
                <a:gd name="connsiteX41" fmla="*/ 283228 w 532026"/>
                <a:gd name="connsiteY41" fmla="*/ 133250 h 608164"/>
                <a:gd name="connsiteX42" fmla="*/ 256200 w 532026"/>
                <a:gd name="connsiteY42" fmla="*/ 133250 h 608164"/>
                <a:gd name="connsiteX43" fmla="*/ 272005 w 532026"/>
                <a:gd name="connsiteY43" fmla="*/ 65084 h 608164"/>
                <a:gd name="connsiteX44" fmla="*/ 244042 w 532026"/>
                <a:gd name="connsiteY44" fmla="*/ 92817 h 608164"/>
                <a:gd name="connsiteX45" fmla="*/ 271912 w 532026"/>
                <a:gd name="connsiteY45" fmla="*/ 120924 h 608164"/>
                <a:gd name="connsiteX46" fmla="*/ 299408 w 532026"/>
                <a:gd name="connsiteY46" fmla="*/ 93191 h 608164"/>
                <a:gd name="connsiteX47" fmla="*/ 272005 w 532026"/>
                <a:gd name="connsiteY47" fmla="*/ 65084 h 608164"/>
                <a:gd name="connsiteX48" fmla="*/ 264898 w 532026"/>
                <a:gd name="connsiteY48" fmla="*/ 0 h 608164"/>
                <a:gd name="connsiteX49" fmla="*/ 385355 w 532026"/>
                <a:gd name="connsiteY49" fmla="*/ 49863 h 608164"/>
                <a:gd name="connsiteX50" fmla="*/ 385355 w 532026"/>
                <a:gd name="connsiteY50" fmla="*/ 290405 h 608164"/>
                <a:gd name="connsiteX51" fmla="*/ 178576 w 532026"/>
                <a:gd name="connsiteY51" fmla="*/ 316644 h 608164"/>
                <a:gd name="connsiteX52" fmla="*/ 178202 w 532026"/>
                <a:gd name="connsiteY52" fmla="*/ 316458 h 608164"/>
                <a:gd name="connsiteX53" fmla="*/ 105816 w 532026"/>
                <a:gd name="connsiteY53" fmla="*/ 336254 h 608164"/>
                <a:gd name="connsiteX54" fmla="*/ 103945 w 532026"/>
                <a:gd name="connsiteY54" fmla="*/ 323741 h 608164"/>
                <a:gd name="connsiteX55" fmla="*/ 138923 w 532026"/>
                <a:gd name="connsiteY55" fmla="*/ 284149 h 608164"/>
                <a:gd name="connsiteX56" fmla="*/ 137239 w 532026"/>
                <a:gd name="connsiteY56" fmla="*/ 282842 h 608164"/>
                <a:gd name="connsiteX57" fmla="*/ 144441 w 532026"/>
                <a:gd name="connsiteY57" fmla="*/ 49863 h 608164"/>
                <a:gd name="connsiteX58" fmla="*/ 264898 w 532026"/>
                <a:gd name="connsiteY58" fmla="*/ 0 h 60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026" h="608164">
                  <a:moveTo>
                    <a:pt x="172635" y="362738"/>
                  </a:moveTo>
                  <a:lnTo>
                    <a:pt x="222761" y="521126"/>
                  </a:lnTo>
                  <a:lnTo>
                    <a:pt x="229681" y="542512"/>
                  </a:lnTo>
                  <a:lnTo>
                    <a:pt x="252126" y="479007"/>
                  </a:lnTo>
                  <a:cubicBezTo>
                    <a:pt x="200503" y="407191"/>
                    <a:pt x="255960" y="403829"/>
                    <a:pt x="265592" y="403643"/>
                  </a:cubicBezTo>
                  <a:lnTo>
                    <a:pt x="265686" y="403643"/>
                  </a:lnTo>
                  <a:lnTo>
                    <a:pt x="265779" y="403643"/>
                  </a:lnTo>
                  <a:lnTo>
                    <a:pt x="265966" y="403643"/>
                  </a:lnTo>
                  <a:lnTo>
                    <a:pt x="266060" y="403643"/>
                  </a:lnTo>
                  <a:cubicBezTo>
                    <a:pt x="275786" y="403643"/>
                    <a:pt x="331242" y="407191"/>
                    <a:pt x="279620" y="479007"/>
                  </a:cubicBezTo>
                  <a:lnTo>
                    <a:pt x="302064" y="542512"/>
                  </a:lnTo>
                  <a:lnTo>
                    <a:pt x="308985" y="521126"/>
                  </a:lnTo>
                  <a:lnTo>
                    <a:pt x="359111" y="362738"/>
                  </a:lnTo>
                  <a:cubicBezTo>
                    <a:pt x="359111" y="362738"/>
                    <a:pt x="398014" y="388140"/>
                    <a:pt x="463103" y="412888"/>
                  </a:cubicBezTo>
                  <a:cubicBezTo>
                    <a:pt x="534645" y="438944"/>
                    <a:pt x="530250" y="497779"/>
                    <a:pt x="532026" y="608164"/>
                  </a:cubicBezTo>
                  <a:lnTo>
                    <a:pt x="266340" y="608164"/>
                  </a:lnTo>
                  <a:lnTo>
                    <a:pt x="265686" y="608164"/>
                  </a:lnTo>
                  <a:lnTo>
                    <a:pt x="0" y="608164"/>
                  </a:lnTo>
                  <a:cubicBezTo>
                    <a:pt x="1496" y="497779"/>
                    <a:pt x="-2993" y="438944"/>
                    <a:pt x="68642" y="412888"/>
                  </a:cubicBezTo>
                  <a:cubicBezTo>
                    <a:pt x="133731" y="388140"/>
                    <a:pt x="172635" y="362738"/>
                    <a:pt x="172635" y="362738"/>
                  </a:cubicBezTo>
                  <a:close/>
                  <a:moveTo>
                    <a:pt x="230575" y="133250"/>
                  </a:moveTo>
                  <a:cubicBezTo>
                    <a:pt x="228517" y="133250"/>
                    <a:pt x="226366" y="133437"/>
                    <a:pt x="224215" y="133810"/>
                  </a:cubicBezTo>
                  <a:cubicBezTo>
                    <a:pt x="220287" y="134557"/>
                    <a:pt x="218417" y="136518"/>
                    <a:pt x="218043" y="139506"/>
                  </a:cubicBezTo>
                  <a:cubicBezTo>
                    <a:pt x="217762" y="142214"/>
                    <a:pt x="219259" y="145109"/>
                    <a:pt x="223000" y="146323"/>
                  </a:cubicBezTo>
                  <a:cubicBezTo>
                    <a:pt x="225899" y="147443"/>
                    <a:pt x="228985" y="147724"/>
                    <a:pt x="232071" y="148097"/>
                  </a:cubicBezTo>
                  <a:cubicBezTo>
                    <a:pt x="239366" y="149124"/>
                    <a:pt x="241611" y="151739"/>
                    <a:pt x="241611" y="158929"/>
                  </a:cubicBezTo>
                  <a:cubicBezTo>
                    <a:pt x="241611" y="160050"/>
                    <a:pt x="241611" y="161170"/>
                    <a:pt x="241330" y="162291"/>
                  </a:cubicBezTo>
                  <a:cubicBezTo>
                    <a:pt x="238337" y="179566"/>
                    <a:pt x="235251" y="196934"/>
                    <a:pt x="232258" y="214209"/>
                  </a:cubicBezTo>
                  <a:cubicBezTo>
                    <a:pt x="230481" y="224013"/>
                    <a:pt x="228985" y="234098"/>
                    <a:pt x="227582" y="244090"/>
                  </a:cubicBezTo>
                  <a:cubicBezTo>
                    <a:pt x="225618" y="258750"/>
                    <a:pt x="239740" y="272477"/>
                    <a:pt x="250776" y="274064"/>
                  </a:cubicBezTo>
                  <a:cubicBezTo>
                    <a:pt x="257416" y="275091"/>
                    <a:pt x="264243" y="275371"/>
                    <a:pt x="270977" y="275185"/>
                  </a:cubicBezTo>
                  <a:cubicBezTo>
                    <a:pt x="285473" y="275091"/>
                    <a:pt x="297537" y="269022"/>
                    <a:pt x="307638" y="258750"/>
                  </a:cubicBezTo>
                  <a:cubicBezTo>
                    <a:pt x="309415" y="257069"/>
                    <a:pt x="310911" y="254548"/>
                    <a:pt x="311566" y="252214"/>
                  </a:cubicBezTo>
                  <a:cubicBezTo>
                    <a:pt x="312501" y="248105"/>
                    <a:pt x="309134" y="245210"/>
                    <a:pt x="305206" y="246798"/>
                  </a:cubicBezTo>
                  <a:cubicBezTo>
                    <a:pt x="302400" y="247918"/>
                    <a:pt x="300062" y="249786"/>
                    <a:pt x="297350" y="250813"/>
                  </a:cubicBezTo>
                  <a:cubicBezTo>
                    <a:pt x="293983" y="252027"/>
                    <a:pt x="290429" y="253334"/>
                    <a:pt x="286969" y="253708"/>
                  </a:cubicBezTo>
                  <a:cubicBezTo>
                    <a:pt x="282761" y="254175"/>
                    <a:pt x="279581" y="251840"/>
                    <a:pt x="278646" y="247731"/>
                  </a:cubicBezTo>
                  <a:cubicBezTo>
                    <a:pt x="277897" y="244557"/>
                    <a:pt x="277336" y="241195"/>
                    <a:pt x="277710" y="238114"/>
                  </a:cubicBezTo>
                  <a:cubicBezTo>
                    <a:pt x="278646" y="231484"/>
                    <a:pt x="279861" y="225041"/>
                    <a:pt x="281077" y="218411"/>
                  </a:cubicBezTo>
                  <a:cubicBezTo>
                    <a:pt x="284725" y="198615"/>
                    <a:pt x="288465" y="178818"/>
                    <a:pt x="291926" y="159022"/>
                  </a:cubicBezTo>
                  <a:cubicBezTo>
                    <a:pt x="292955" y="153700"/>
                    <a:pt x="293796" y="148190"/>
                    <a:pt x="293703" y="142868"/>
                  </a:cubicBezTo>
                  <a:cubicBezTo>
                    <a:pt x="293609" y="136425"/>
                    <a:pt x="289681" y="133250"/>
                    <a:pt x="283228" y="133250"/>
                  </a:cubicBezTo>
                  <a:lnTo>
                    <a:pt x="256200" y="133250"/>
                  </a:lnTo>
                  <a:close/>
                  <a:moveTo>
                    <a:pt x="272005" y="65084"/>
                  </a:moveTo>
                  <a:cubicBezTo>
                    <a:pt x="256668" y="65084"/>
                    <a:pt x="244229" y="77223"/>
                    <a:pt x="244042" y="92817"/>
                  </a:cubicBezTo>
                  <a:cubicBezTo>
                    <a:pt x="243949" y="108225"/>
                    <a:pt x="256387" y="120831"/>
                    <a:pt x="271912" y="120924"/>
                  </a:cubicBezTo>
                  <a:cubicBezTo>
                    <a:pt x="286876" y="121111"/>
                    <a:pt x="299314" y="108505"/>
                    <a:pt x="299408" y="93191"/>
                  </a:cubicBezTo>
                  <a:cubicBezTo>
                    <a:pt x="299595" y="77597"/>
                    <a:pt x="287343" y="65177"/>
                    <a:pt x="272005" y="65084"/>
                  </a:cubicBezTo>
                  <a:close/>
                  <a:moveTo>
                    <a:pt x="264898" y="0"/>
                  </a:moveTo>
                  <a:cubicBezTo>
                    <a:pt x="308480" y="0"/>
                    <a:pt x="352061" y="16621"/>
                    <a:pt x="385355" y="49863"/>
                  </a:cubicBezTo>
                  <a:cubicBezTo>
                    <a:pt x="451943" y="116255"/>
                    <a:pt x="451943" y="223920"/>
                    <a:pt x="385355" y="290405"/>
                  </a:cubicBezTo>
                  <a:cubicBezTo>
                    <a:pt x="329241" y="346339"/>
                    <a:pt x="243855" y="355116"/>
                    <a:pt x="178576" y="316644"/>
                  </a:cubicBezTo>
                  <a:lnTo>
                    <a:pt x="178202" y="316458"/>
                  </a:lnTo>
                  <a:cubicBezTo>
                    <a:pt x="152577" y="335880"/>
                    <a:pt x="124988" y="339242"/>
                    <a:pt x="105816" y="336254"/>
                  </a:cubicBezTo>
                  <a:cubicBezTo>
                    <a:pt x="99456" y="335227"/>
                    <a:pt x="98147" y="326636"/>
                    <a:pt x="103945" y="323741"/>
                  </a:cubicBezTo>
                  <a:cubicBezTo>
                    <a:pt x="121528" y="315150"/>
                    <a:pt x="132470" y="297969"/>
                    <a:pt x="138923" y="284149"/>
                  </a:cubicBezTo>
                  <a:lnTo>
                    <a:pt x="137239" y="282842"/>
                  </a:lnTo>
                  <a:cubicBezTo>
                    <a:pt x="77946" y="215983"/>
                    <a:pt x="80378" y="113827"/>
                    <a:pt x="144441" y="49863"/>
                  </a:cubicBezTo>
                  <a:cubicBezTo>
                    <a:pt x="177735" y="16621"/>
                    <a:pt x="221317" y="0"/>
                    <a:pt x="264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işľíde">
              <a:extLst>
                <a:ext uri="{FF2B5EF4-FFF2-40B4-BE49-F238E27FC236}">
                  <a16:creationId xmlns:a16="http://schemas.microsoft.com/office/drawing/2014/main" id="{BB7FF169-7A4F-43DF-88A3-2CAA3A475D81}"/>
                </a:ext>
              </a:extLst>
            </p:cNvPr>
            <p:cNvSpPr/>
            <p:nvPr/>
          </p:nvSpPr>
          <p:spPr bwMode="auto">
            <a:xfrm>
              <a:off x="9700530" y="2692503"/>
              <a:ext cx="266700" cy="304786"/>
            </a:xfrm>
            <a:custGeom>
              <a:avLst/>
              <a:gdLst>
                <a:gd name="connsiteX0" fmla="*/ 172635 w 532026"/>
                <a:gd name="connsiteY0" fmla="*/ 362738 h 608164"/>
                <a:gd name="connsiteX1" fmla="*/ 222761 w 532026"/>
                <a:gd name="connsiteY1" fmla="*/ 521126 h 608164"/>
                <a:gd name="connsiteX2" fmla="*/ 229681 w 532026"/>
                <a:gd name="connsiteY2" fmla="*/ 542512 h 608164"/>
                <a:gd name="connsiteX3" fmla="*/ 252126 w 532026"/>
                <a:gd name="connsiteY3" fmla="*/ 479007 h 608164"/>
                <a:gd name="connsiteX4" fmla="*/ 265592 w 532026"/>
                <a:gd name="connsiteY4" fmla="*/ 403643 h 608164"/>
                <a:gd name="connsiteX5" fmla="*/ 265686 w 532026"/>
                <a:gd name="connsiteY5" fmla="*/ 403643 h 608164"/>
                <a:gd name="connsiteX6" fmla="*/ 265779 w 532026"/>
                <a:gd name="connsiteY6" fmla="*/ 403643 h 608164"/>
                <a:gd name="connsiteX7" fmla="*/ 265966 w 532026"/>
                <a:gd name="connsiteY7" fmla="*/ 403643 h 608164"/>
                <a:gd name="connsiteX8" fmla="*/ 266060 w 532026"/>
                <a:gd name="connsiteY8" fmla="*/ 403643 h 608164"/>
                <a:gd name="connsiteX9" fmla="*/ 279620 w 532026"/>
                <a:gd name="connsiteY9" fmla="*/ 479007 h 608164"/>
                <a:gd name="connsiteX10" fmla="*/ 302064 w 532026"/>
                <a:gd name="connsiteY10" fmla="*/ 542512 h 608164"/>
                <a:gd name="connsiteX11" fmla="*/ 308985 w 532026"/>
                <a:gd name="connsiteY11" fmla="*/ 521126 h 608164"/>
                <a:gd name="connsiteX12" fmla="*/ 359111 w 532026"/>
                <a:gd name="connsiteY12" fmla="*/ 362738 h 608164"/>
                <a:gd name="connsiteX13" fmla="*/ 463103 w 532026"/>
                <a:gd name="connsiteY13" fmla="*/ 412888 h 608164"/>
                <a:gd name="connsiteX14" fmla="*/ 532026 w 532026"/>
                <a:gd name="connsiteY14" fmla="*/ 608164 h 608164"/>
                <a:gd name="connsiteX15" fmla="*/ 266340 w 532026"/>
                <a:gd name="connsiteY15" fmla="*/ 608164 h 608164"/>
                <a:gd name="connsiteX16" fmla="*/ 265686 w 532026"/>
                <a:gd name="connsiteY16" fmla="*/ 608164 h 608164"/>
                <a:gd name="connsiteX17" fmla="*/ 0 w 532026"/>
                <a:gd name="connsiteY17" fmla="*/ 608164 h 608164"/>
                <a:gd name="connsiteX18" fmla="*/ 68642 w 532026"/>
                <a:gd name="connsiteY18" fmla="*/ 412888 h 608164"/>
                <a:gd name="connsiteX19" fmla="*/ 172635 w 532026"/>
                <a:gd name="connsiteY19" fmla="*/ 362738 h 608164"/>
                <a:gd name="connsiteX20" fmla="*/ 230575 w 532026"/>
                <a:gd name="connsiteY20" fmla="*/ 133250 h 608164"/>
                <a:gd name="connsiteX21" fmla="*/ 224215 w 532026"/>
                <a:gd name="connsiteY21" fmla="*/ 133810 h 608164"/>
                <a:gd name="connsiteX22" fmla="*/ 218043 w 532026"/>
                <a:gd name="connsiteY22" fmla="*/ 139506 h 608164"/>
                <a:gd name="connsiteX23" fmla="*/ 223000 w 532026"/>
                <a:gd name="connsiteY23" fmla="*/ 146323 h 608164"/>
                <a:gd name="connsiteX24" fmla="*/ 232071 w 532026"/>
                <a:gd name="connsiteY24" fmla="*/ 148097 h 608164"/>
                <a:gd name="connsiteX25" fmla="*/ 241611 w 532026"/>
                <a:gd name="connsiteY25" fmla="*/ 158929 h 608164"/>
                <a:gd name="connsiteX26" fmla="*/ 241330 w 532026"/>
                <a:gd name="connsiteY26" fmla="*/ 162291 h 608164"/>
                <a:gd name="connsiteX27" fmla="*/ 232258 w 532026"/>
                <a:gd name="connsiteY27" fmla="*/ 214209 h 608164"/>
                <a:gd name="connsiteX28" fmla="*/ 227582 w 532026"/>
                <a:gd name="connsiteY28" fmla="*/ 244090 h 608164"/>
                <a:gd name="connsiteX29" fmla="*/ 250776 w 532026"/>
                <a:gd name="connsiteY29" fmla="*/ 274064 h 608164"/>
                <a:gd name="connsiteX30" fmla="*/ 270977 w 532026"/>
                <a:gd name="connsiteY30" fmla="*/ 275185 h 608164"/>
                <a:gd name="connsiteX31" fmla="*/ 307638 w 532026"/>
                <a:gd name="connsiteY31" fmla="*/ 258750 h 608164"/>
                <a:gd name="connsiteX32" fmla="*/ 311566 w 532026"/>
                <a:gd name="connsiteY32" fmla="*/ 252214 h 608164"/>
                <a:gd name="connsiteX33" fmla="*/ 305206 w 532026"/>
                <a:gd name="connsiteY33" fmla="*/ 246798 h 608164"/>
                <a:gd name="connsiteX34" fmla="*/ 297350 w 532026"/>
                <a:gd name="connsiteY34" fmla="*/ 250813 h 608164"/>
                <a:gd name="connsiteX35" fmla="*/ 286969 w 532026"/>
                <a:gd name="connsiteY35" fmla="*/ 253708 h 608164"/>
                <a:gd name="connsiteX36" fmla="*/ 278646 w 532026"/>
                <a:gd name="connsiteY36" fmla="*/ 247731 h 608164"/>
                <a:gd name="connsiteX37" fmla="*/ 277710 w 532026"/>
                <a:gd name="connsiteY37" fmla="*/ 238114 h 608164"/>
                <a:gd name="connsiteX38" fmla="*/ 281077 w 532026"/>
                <a:gd name="connsiteY38" fmla="*/ 218411 h 608164"/>
                <a:gd name="connsiteX39" fmla="*/ 291926 w 532026"/>
                <a:gd name="connsiteY39" fmla="*/ 159022 h 608164"/>
                <a:gd name="connsiteX40" fmla="*/ 293703 w 532026"/>
                <a:gd name="connsiteY40" fmla="*/ 142868 h 608164"/>
                <a:gd name="connsiteX41" fmla="*/ 283228 w 532026"/>
                <a:gd name="connsiteY41" fmla="*/ 133250 h 608164"/>
                <a:gd name="connsiteX42" fmla="*/ 256200 w 532026"/>
                <a:gd name="connsiteY42" fmla="*/ 133250 h 608164"/>
                <a:gd name="connsiteX43" fmla="*/ 272005 w 532026"/>
                <a:gd name="connsiteY43" fmla="*/ 65084 h 608164"/>
                <a:gd name="connsiteX44" fmla="*/ 244042 w 532026"/>
                <a:gd name="connsiteY44" fmla="*/ 92817 h 608164"/>
                <a:gd name="connsiteX45" fmla="*/ 271912 w 532026"/>
                <a:gd name="connsiteY45" fmla="*/ 120924 h 608164"/>
                <a:gd name="connsiteX46" fmla="*/ 299408 w 532026"/>
                <a:gd name="connsiteY46" fmla="*/ 93191 h 608164"/>
                <a:gd name="connsiteX47" fmla="*/ 272005 w 532026"/>
                <a:gd name="connsiteY47" fmla="*/ 65084 h 608164"/>
                <a:gd name="connsiteX48" fmla="*/ 264898 w 532026"/>
                <a:gd name="connsiteY48" fmla="*/ 0 h 608164"/>
                <a:gd name="connsiteX49" fmla="*/ 385355 w 532026"/>
                <a:gd name="connsiteY49" fmla="*/ 49863 h 608164"/>
                <a:gd name="connsiteX50" fmla="*/ 385355 w 532026"/>
                <a:gd name="connsiteY50" fmla="*/ 290405 h 608164"/>
                <a:gd name="connsiteX51" fmla="*/ 178576 w 532026"/>
                <a:gd name="connsiteY51" fmla="*/ 316644 h 608164"/>
                <a:gd name="connsiteX52" fmla="*/ 178202 w 532026"/>
                <a:gd name="connsiteY52" fmla="*/ 316458 h 608164"/>
                <a:gd name="connsiteX53" fmla="*/ 105816 w 532026"/>
                <a:gd name="connsiteY53" fmla="*/ 336254 h 608164"/>
                <a:gd name="connsiteX54" fmla="*/ 103945 w 532026"/>
                <a:gd name="connsiteY54" fmla="*/ 323741 h 608164"/>
                <a:gd name="connsiteX55" fmla="*/ 138923 w 532026"/>
                <a:gd name="connsiteY55" fmla="*/ 284149 h 608164"/>
                <a:gd name="connsiteX56" fmla="*/ 137239 w 532026"/>
                <a:gd name="connsiteY56" fmla="*/ 282842 h 608164"/>
                <a:gd name="connsiteX57" fmla="*/ 144441 w 532026"/>
                <a:gd name="connsiteY57" fmla="*/ 49863 h 608164"/>
                <a:gd name="connsiteX58" fmla="*/ 264898 w 532026"/>
                <a:gd name="connsiteY58" fmla="*/ 0 h 60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026" h="608164">
                  <a:moveTo>
                    <a:pt x="172635" y="362738"/>
                  </a:moveTo>
                  <a:lnTo>
                    <a:pt x="222761" y="521126"/>
                  </a:lnTo>
                  <a:lnTo>
                    <a:pt x="229681" y="542512"/>
                  </a:lnTo>
                  <a:lnTo>
                    <a:pt x="252126" y="479007"/>
                  </a:lnTo>
                  <a:cubicBezTo>
                    <a:pt x="200503" y="407191"/>
                    <a:pt x="255960" y="403829"/>
                    <a:pt x="265592" y="403643"/>
                  </a:cubicBezTo>
                  <a:lnTo>
                    <a:pt x="265686" y="403643"/>
                  </a:lnTo>
                  <a:lnTo>
                    <a:pt x="265779" y="403643"/>
                  </a:lnTo>
                  <a:lnTo>
                    <a:pt x="265966" y="403643"/>
                  </a:lnTo>
                  <a:lnTo>
                    <a:pt x="266060" y="403643"/>
                  </a:lnTo>
                  <a:cubicBezTo>
                    <a:pt x="275786" y="403643"/>
                    <a:pt x="331242" y="407191"/>
                    <a:pt x="279620" y="479007"/>
                  </a:cubicBezTo>
                  <a:lnTo>
                    <a:pt x="302064" y="542512"/>
                  </a:lnTo>
                  <a:lnTo>
                    <a:pt x="308985" y="521126"/>
                  </a:lnTo>
                  <a:lnTo>
                    <a:pt x="359111" y="362738"/>
                  </a:lnTo>
                  <a:cubicBezTo>
                    <a:pt x="359111" y="362738"/>
                    <a:pt x="398014" y="388140"/>
                    <a:pt x="463103" y="412888"/>
                  </a:cubicBezTo>
                  <a:cubicBezTo>
                    <a:pt x="534645" y="438944"/>
                    <a:pt x="530250" y="497779"/>
                    <a:pt x="532026" y="608164"/>
                  </a:cubicBezTo>
                  <a:lnTo>
                    <a:pt x="266340" y="608164"/>
                  </a:lnTo>
                  <a:lnTo>
                    <a:pt x="265686" y="608164"/>
                  </a:lnTo>
                  <a:lnTo>
                    <a:pt x="0" y="608164"/>
                  </a:lnTo>
                  <a:cubicBezTo>
                    <a:pt x="1496" y="497779"/>
                    <a:pt x="-2993" y="438944"/>
                    <a:pt x="68642" y="412888"/>
                  </a:cubicBezTo>
                  <a:cubicBezTo>
                    <a:pt x="133731" y="388140"/>
                    <a:pt x="172635" y="362738"/>
                    <a:pt x="172635" y="362738"/>
                  </a:cubicBezTo>
                  <a:close/>
                  <a:moveTo>
                    <a:pt x="230575" y="133250"/>
                  </a:moveTo>
                  <a:cubicBezTo>
                    <a:pt x="228517" y="133250"/>
                    <a:pt x="226366" y="133437"/>
                    <a:pt x="224215" y="133810"/>
                  </a:cubicBezTo>
                  <a:cubicBezTo>
                    <a:pt x="220287" y="134557"/>
                    <a:pt x="218417" y="136518"/>
                    <a:pt x="218043" y="139506"/>
                  </a:cubicBezTo>
                  <a:cubicBezTo>
                    <a:pt x="217762" y="142214"/>
                    <a:pt x="219259" y="145109"/>
                    <a:pt x="223000" y="146323"/>
                  </a:cubicBezTo>
                  <a:cubicBezTo>
                    <a:pt x="225899" y="147443"/>
                    <a:pt x="228985" y="147724"/>
                    <a:pt x="232071" y="148097"/>
                  </a:cubicBezTo>
                  <a:cubicBezTo>
                    <a:pt x="239366" y="149124"/>
                    <a:pt x="241611" y="151739"/>
                    <a:pt x="241611" y="158929"/>
                  </a:cubicBezTo>
                  <a:cubicBezTo>
                    <a:pt x="241611" y="160050"/>
                    <a:pt x="241611" y="161170"/>
                    <a:pt x="241330" y="162291"/>
                  </a:cubicBezTo>
                  <a:cubicBezTo>
                    <a:pt x="238337" y="179566"/>
                    <a:pt x="235251" y="196934"/>
                    <a:pt x="232258" y="214209"/>
                  </a:cubicBezTo>
                  <a:cubicBezTo>
                    <a:pt x="230481" y="224013"/>
                    <a:pt x="228985" y="234098"/>
                    <a:pt x="227582" y="244090"/>
                  </a:cubicBezTo>
                  <a:cubicBezTo>
                    <a:pt x="225618" y="258750"/>
                    <a:pt x="239740" y="272477"/>
                    <a:pt x="250776" y="274064"/>
                  </a:cubicBezTo>
                  <a:cubicBezTo>
                    <a:pt x="257416" y="275091"/>
                    <a:pt x="264243" y="275371"/>
                    <a:pt x="270977" y="275185"/>
                  </a:cubicBezTo>
                  <a:cubicBezTo>
                    <a:pt x="285473" y="275091"/>
                    <a:pt x="297537" y="269022"/>
                    <a:pt x="307638" y="258750"/>
                  </a:cubicBezTo>
                  <a:cubicBezTo>
                    <a:pt x="309415" y="257069"/>
                    <a:pt x="310911" y="254548"/>
                    <a:pt x="311566" y="252214"/>
                  </a:cubicBezTo>
                  <a:cubicBezTo>
                    <a:pt x="312501" y="248105"/>
                    <a:pt x="309134" y="245210"/>
                    <a:pt x="305206" y="246798"/>
                  </a:cubicBezTo>
                  <a:cubicBezTo>
                    <a:pt x="302400" y="247918"/>
                    <a:pt x="300062" y="249786"/>
                    <a:pt x="297350" y="250813"/>
                  </a:cubicBezTo>
                  <a:cubicBezTo>
                    <a:pt x="293983" y="252027"/>
                    <a:pt x="290429" y="253334"/>
                    <a:pt x="286969" y="253708"/>
                  </a:cubicBezTo>
                  <a:cubicBezTo>
                    <a:pt x="282761" y="254175"/>
                    <a:pt x="279581" y="251840"/>
                    <a:pt x="278646" y="247731"/>
                  </a:cubicBezTo>
                  <a:cubicBezTo>
                    <a:pt x="277897" y="244557"/>
                    <a:pt x="277336" y="241195"/>
                    <a:pt x="277710" y="238114"/>
                  </a:cubicBezTo>
                  <a:cubicBezTo>
                    <a:pt x="278646" y="231484"/>
                    <a:pt x="279861" y="225041"/>
                    <a:pt x="281077" y="218411"/>
                  </a:cubicBezTo>
                  <a:cubicBezTo>
                    <a:pt x="284725" y="198615"/>
                    <a:pt x="288465" y="178818"/>
                    <a:pt x="291926" y="159022"/>
                  </a:cubicBezTo>
                  <a:cubicBezTo>
                    <a:pt x="292955" y="153700"/>
                    <a:pt x="293796" y="148190"/>
                    <a:pt x="293703" y="142868"/>
                  </a:cubicBezTo>
                  <a:cubicBezTo>
                    <a:pt x="293609" y="136425"/>
                    <a:pt x="289681" y="133250"/>
                    <a:pt x="283228" y="133250"/>
                  </a:cubicBezTo>
                  <a:lnTo>
                    <a:pt x="256200" y="133250"/>
                  </a:lnTo>
                  <a:close/>
                  <a:moveTo>
                    <a:pt x="272005" y="65084"/>
                  </a:moveTo>
                  <a:cubicBezTo>
                    <a:pt x="256668" y="65084"/>
                    <a:pt x="244229" y="77223"/>
                    <a:pt x="244042" y="92817"/>
                  </a:cubicBezTo>
                  <a:cubicBezTo>
                    <a:pt x="243949" y="108225"/>
                    <a:pt x="256387" y="120831"/>
                    <a:pt x="271912" y="120924"/>
                  </a:cubicBezTo>
                  <a:cubicBezTo>
                    <a:pt x="286876" y="121111"/>
                    <a:pt x="299314" y="108505"/>
                    <a:pt x="299408" y="93191"/>
                  </a:cubicBezTo>
                  <a:cubicBezTo>
                    <a:pt x="299595" y="77597"/>
                    <a:pt x="287343" y="65177"/>
                    <a:pt x="272005" y="65084"/>
                  </a:cubicBezTo>
                  <a:close/>
                  <a:moveTo>
                    <a:pt x="264898" y="0"/>
                  </a:moveTo>
                  <a:cubicBezTo>
                    <a:pt x="308480" y="0"/>
                    <a:pt x="352061" y="16621"/>
                    <a:pt x="385355" y="49863"/>
                  </a:cubicBezTo>
                  <a:cubicBezTo>
                    <a:pt x="451943" y="116255"/>
                    <a:pt x="451943" y="223920"/>
                    <a:pt x="385355" y="290405"/>
                  </a:cubicBezTo>
                  <a:cubicBezTo>
                    <a:pt x="329241" y="346339"/>
                    <a:pt x="243855" y="355116"/>
                    <a:pt x="178576" y="316644"/>
                  </a:cubicBezTo>
                  <a:lnTo>
                    <a:pt x="178202" y="316458"/>
                  </a:lnTo>
                  <a:cubicBezTo>
                    <a:pt x="152577" y="335880"/>
                    <a:pt x="124988" y="339242"/>
                    <a:pt x="105816" y="336254"/>
                  </a:cubicBezTo>
                  <a:cubicBezTo>
                    <a:pt x="99456" y="335227"/>
                    <a:pt x="98147" y="326636"/>
                    <a:pt x="103945" y="323741"/>
                  </a:cubicBezTo>
                  <a:cubicBezTo>
                    <a:pt x="121528" y="315150"/>
                    <a:pt x="132470" y="297969"/>
                    <a:pt x="138923" y="284149"/>
                  </a:cubicBezTo>
                  <a:lnTo>
                    <a:pt x="137239" y="282842"/>
                  </a:lnTo>
                  <a:cubicBezTo>
                    <a:pt x="77946" y="215983"/>
                    <a:pt x="80378" y="113827"/>
                    <a:pt x="144441" y="49863"/>
                  </a:cubicBezTo>
                  <a:cubicBezTo>
                    <a:pt x="177735" y="16621"/>
                    <a:pt x="221317" y="0"/>
                    <a:pt x="264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0255" name="ïṩḷiḋê">
              <a:extLst>
                <a:ext uri="{FF2B5EF4-FFF2-40B4-BE49-F238E27FC236}">
                  <a16:creationId xmlns:a16="http://schemas.microsoft.com/office/drawing/2014/main" id="{0AF02FCD-DAB6-4424-8EE5-B14738B26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45" y="4422081"/>
              <a:ext cx="3360056" cy="983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6858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/>
                <a:t>项目申报的基数偏小</a:t>
              </a:r>
              <a:endParaRPr lang="en-US" altLang="zh-CN" sz="2000"/>
            </a:p>
          </p:txBody>
        </p:sp>
        <p:sp>
          <p:nvSpPr>
            <p:cNvPr id="10256" name="ísľiḋè">
              <a:extLst>
                <a:ext uri="{FF2B5EF4-FFF2-40B4-BE49-F238E27FC236}">
                  <a16:creationId xmlns:a16="http://schemas.microsoft.com/office/drawing/2014/main" id="{7686C24A-8008-4E40-A08C-A2EA781A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973" y="4422081"/>
              <a:ext cx="3360056" cy="983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6858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/>
                <a:t>高水平项目</a:t>
              </a:r>
              <a:r>
                <a:rPr lang="zh-CN" altLang="en-US" sz="2000"/>
                <a:t>数量偏小</a:t>
              </a:r>
              <a:endParaRPr lang="en-US" altLang="zh-CN" sz="2000"/>
            </a:p>
          </p:txBody>
        </p:sp>
        <p:sp>
          <p:nvSpPr>
            <p:cNvPr id="10257" name="i$ľiďè">
              <a:extLst>
                <a:ext uri="{FF2B5EF4-FFF2-40B4-BE49-F238E27FC236}">
                  <a16:creationId xmlns:a16="http://schemas.microsoft.com/office/drawing/2014/main" id="{7AEBC8A9-3B8A-4437-B649-5316A067D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1" y="4422081"/>
              <a:ext cx="3360056" cy="983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6858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/>
                <a:t>科研经费规模偏小</a:t>
              </a:r>
              <a:endParaRPr lang="en-US" altLang="zh-CN" sz="2000"/>
            </a:p>
          </p:txBody>
        </p:sp>
      </p:grpSp>
      <p:grpSp>
        <p:nvGrpSpPr>
          <p:cNvPr id="10243" name="组合 22">
            <a:extLst>
              <a:ext uri="{FF2B5EF4-FFF2-40B4-BE49-F238E27FC236}">
                <a16:creationId xmlns:a16="http://schemas.microsoft.com/office/drawing/2014/main" id="{529BB743-F192-45EB-BA01-DFEF1BEC3378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236538"/>
            <a:ext cx="5884863" cy="771525"/>
            <a:chOff x="327385" y="236849"/>
            <a:chExt cx="5884765" cy="770488"/>
          </a:xfrm>
        </p:grpSpPr>
        <p:grpSp>
          <p:nvGrpSpPr>
            <p:cNvPr id="10244" name="组合 32">
              <a:extLst>
                <a:ext uri="{FF2B5EF4-FFF2-40B4-BE49-F238E27FC236}">
                  <a16:creationId xmlns:a16="http://schemas.microsoft.com/office/drawing/2014/main" id="{1EE0284E-BB17-4B6D-9FB4-3010FB531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385" y="236849"/>
              <a:ext cx="5884765" cy="750506"/>
              <a:chOff x="432160" y="198749"/>
              <a:chExt cx="5884765" cy="750506"/>
            </a:xfrm>
          </p:grpSpPr>
          <p:pic>
            <p:nvPicPr>
              <p:cNvPr id="10246" name="图片 34">
                <a:extLst>
                  <a:ext uri="{FF2B5EF4-FFF2-40B4-BE49-F238E27FC236}">
                    <a16:creationId xmlns:a16="http://schemas.microsoft.com/office/drawing/2014/main" id="{F93BD72C-313D-4FEA-8ED2-FDC0F6455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7" name="文本框 35">
                <a:extLst>
                  <a:ext uri="{FF2B5EF4-FFF2-40B4-BE49-F238E27FC236}">
                    <a16:creationId xmlns:a16="http://schemas.microsoft.com/office/drawing/2014/main" id="{AC0BDAA6-DEFA-48E0-BAC5-DB31943E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012" y="198749"/>
                <a:ext cx="5206913" cy="461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问题和瓶颈</a:t>
                </a:r>
              </a:p>
            </p:txBody>
          </p:sp>
        </p:grpSp>
        <p:sp>
          <p:nvSpPr>
            <p:cNvPr id="10245" name="文本框 33">
              <a:extLst>
                <a:ext uri="{FF2B5EF4-FFF2-40B4-BE49-F238E27FC236}">
                  <a16:creationId xmlns:a16="http://schemas.microsoft.com/office/drawing/2014/main" id="{3367EC82-F189-49B9-8C35-D5DC68C6B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374" y="753678"/>
              <a:ext cx="3787712" cy="25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PROBLEMS AND BOTTLENECKS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">
            <a:extLst>
              <a:ext uri="{FF2B5EF4-FFF2-40B4-BE49-F238E27FC236}">
                <a16:creationId xmlns:a16="http://schemas.microsoft.com/office/drawing/2014/main" id="{4F8DA46F-5AEE-44CC-8ADD-C88CF80E8986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363538"/>
            <a:ext cx="10828337" cy="5948362"/>
            <a:chOff x="602172" y="363668"/>
            <a:chExt cx="10827828" cy="5947783"/>
          </a:xfrm>
        </p:grpSpPr>
        <p:grpSp>
          <p:nvGrpSpPr>
            <p:cNvPr id="11267" name="组合 5">
              <a:extLst>
                <a:ext uri="{FF2B5EF4-FFF2-40B4-BE49-F238E27FC236}">
                  <a16:creationId xmlns:a16="http://schemas.microsoft.com/office/drawing/2014/main" id="{A289452B-6A62-4197-AB45-E96173B41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1834" y="1148252"/>
              <a:ext cx="4978166" cy="3783797"/>
              <a:chOff x="6299434" y="1125232"/>
              <a:chExt cx="4978166" cy="3783797"/>
            </a:xfrm>
          </p:grpSpPr>
          <p:grpSp>
            <p:nvGrpSpPr>
              <p:cNvPr id="7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    <a:extLst>
                  <a:ext uri="{FF2B5EF4-FFF2-40B4-BE49-F238E27FC236}">
                    <a16:creationId xmlns:a16="http://schemas.microsoft.com/office/drawing/2014/main" id="{A031321C-EBE0-4C4C-9357-8194F1B11FD3}"/>
                  </a:ext>
                </a:extLst>
              </p:cNvPr>
              <p:cNvGrpSpPr/>
              <p:nvPr/>
            </p:nvGrpSpPr>
            <p:grpSpPr>
              <a:xfrm flipH="1" flipV="1">
                <a:off x="10725204" y="1125232"/>
                <a:ext cx="552396" cy="498797"/>
                <a:chOff x="5934075" y="857250"/>
                <a:chExt cx="801688" cy="723900"/>
              </a:xfrm>
              <a:solidFill>
                <a:schemeClr val="accent3"/>
              </a:solidFill>
            </p:grpSpPr>
            <p:sp>
              <p:nvSpPr>
                <p:cNvPr id="11" name="Freeform 5">
                  <a:extLst>
                    <a:ext uri="{FF2B5EF4-FFF2-40B4-BE49-F238E27FC236}">
                      <a16:creationId xmlns:a16="http://schemas.microsoft.com/office/drawing/2014/main" id="{00E8BCDB-1AE6-4220-8325-995AF7151057}"/>
                    </a:ext>
                  </a:extLst>
                </p:cNvPr>
                <p:cNvSpPr/>
                <p:nvPr/>
              </p:nvSpPr>
              <p:spPr bwMode="auto">
                <a:xfrm>
                  <a:off x="5934075" y="857250"/>
                  <a:ext cx="322263" cy="723900"/>
                </a:xfrm>
                <a:custGeom>
                  <a:avLst/>
                  <a:gdLst>
                    <a:gd name="T0" fmla="*/ 1 w 198"/>
                    <a:gd name="T1" fmla="*/ 444 h 444"/>
                    <a:gd name="T2" fmla="*/ 1 w 198"/>
                    <a:gd name="T3" fmla="*/ 232 h 444"/>
                    <a:gd name="T4" fmla="*/ 14 w 198"/>
                    <a:gd name="T5" fmla="*/ 146 h 444"/>
                    <a:gd name="T6" fmla="*/ 55 w 198"/>
                    <a:gd name="T7" fmla="*/ 76 h 444"/>
                    <a:gd name="T8" fmla="*/ 118 w 198"/>
                    <a:gd name="T9" fmla="*/ 25 h 444"/>
                    <a:gd name="T10" fmla="*/ 198 w 198"/>
                    <a:gd name="T11" fmla="*/ 0 h 444"/>
                    <a:gd name="T12" fmla="*/ 198 w 198"/>
                    <a:gd name="T13" fmla="*/ 91 h 444"/>
                    <a:gd name="T14" fmla="*/ 126 w 198"/>
                    <a:gd name="T15" fmla="*/ 144 h 444"/>
                    <a:gd name="T16" fmla="*/ 106 w 198"/>
                    <a:gd name="T17" fmla="*/ 231 h 444"/>
                    <a:gd name="T18" fmla="*/ 198 w 198"/>
                    <a:gd name="T19" fmla="*/ 231 h 444"/>
                    <a:gd name="T20" fmla="*/ 198 w 198"/>
                    <a:gd name="T21" fmla="*/ 444 h 444"/>
                    <a:gd name="T22" fmla="*/ 1 w 198"/>
                    <a:gd name="T23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8" h="444">
                      <a:moveTo>
                        <a:pt x="1" y="444"/>
                      </a:moveTo>
                      <a:cubicBezTo>
                        <a:pt x="1" y="232"/>
                        <a:pt x="1" y="232"/>
                        <a:pt x="1" y="232"/>
                      </a:cubicBezTo>
                      <a:cubicBezTo>
                        <a:pt x="0" y="202"/>
                        <a:pt x="5" y="173"/>
                        <a:pt x="14" y="146"/>
                      </a:cubicBezTo>
                      <a:cubicBezTo>
                        <a:pt x="24" y="120"/>
                        <a:pt x="38" y="96"/>
                        <a:pt x="55" y="76"/>
                      </a:cubicBezTo>
                      <a:cubicBezTo>
                        <a:pt x="73" y="55"/>
                        <a:pt x="94" y="39"/>
                        <a:pt x="118" y="25"/>
                      </a:cubicBezTo>
                      <a:cubicBezTo>
                        <a:pt x="143" y="12"/>
                        <a:pt x="169" y="3"/>
                        <a:pt x="198" y="0"/>
                      </a:cubicBezTo>
                      <a:cubicBezTo>
                        <a:pt x="198" y="91"/>
                        <a:pt x="198" y="91"/>
                        <a:pt x="198" y="91"/>
                      </a:cubicBezTo>
                      <a:cubicBezTo>
                        <a:pt x="163" y="103"/>
                        <a:pt x="139" y="121"/>
                        <a:pt x="126" y="144"/>
                      </a:cubicBezTo>
                      <a:cubicBezTo>
                        <a:pt x="113" y="168"/>
                        <a:pt x="106" y="197"/>
                        <a:pt x="106" y="231"/>
                      </a:cubicBezTo>
                      <a:cubicBezTo>
                        <a:pt x="198" y="231"/>
                        <a:pt x="198" y="231"/>
                        <a:pt x="198" y="231"/>
                      </a:cubicBezTo>
                      <a:cubicBezTo>
                        <a:pt x="198" y="444"/>
                        <a:pt x="198" y="444"/>
                        <a:pt x="198" y="444"/>
                      </a:cubicBezTo>
                      <a:cubicBezTo>
                        <a:pt x="1" y="444"/>
                        <a:pt x="1" y="444"/>
                        <a:pt x="1" y="4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B942CD0A-B997-4A04-A244-69A0508ED22E}"/>
                    </a:ext>
                  </a:extLst>
                </p:cNvPr>
                <p:cNvSpPr/>
                <p:nvPr/>
              </p:nvSpPr>
              <p:spPr bwMode="auto">
                <a:xfrm>
                  <a:off x="6413500" y="857250"/>
                  <a:ext cx="322263" cy="723900"/>
                </a:xfrm>
                <a:custGeom>
                  <a:avLst/>
                  <a:gdLst>
                    <a:gd name="T0" fmla="*/ 1 w 198"/>
                    <a:gd name="T1" fmla="*/ 444 h 444"/>
                    <a:gd name="T2" fmla="*/ 1 w 198"/>
                    <a:gd name="T3" fmla="*/ 232 h 444"/>
                    <a:gd name="T4" fmla="*/ 14 w 198"/>
                    <a:gd name="T5" fmla="*/ 146 h 444"/>
                    <a:gd name="T6" fmla="*/ 55 w 198"/>
                    <a:gd name="T7" fmla="*/ 76 h 444"/>
                    <a:gd name="T8" fmla="*/ 118 w 198"/>
                    <a:gd name="T9" fmla="*/ 25 h 444"/>
                    <a:gd name="T10" fmla="*/ 198 w 198"/>
                    <a:gd name="T11" fmla="*/ 0 h 444"/>
                    <a:gd name="T12" fmla="*/ 198 w 198"/>
                    <a:gd name="T13" fmla="*/ 91 h 444"/>
                    <a:gd name="T14" fmla="*/ 126 w 198"/>
                    <a:gd name="T15" fmla="*/ 144 h 444"/>
                    <a:gd name="T16" fmla="*/ 107 w 198"/>
                    <a:gd name="T17" fmla="*/ 231 h 444"/>
                    <a:gd name="T18" fmla="*/ 198 w 198"/>
                    <a:gd name="T19" fmla="*/ 231 h 444"/>
                    <a:gd name="T20" fmla="*/ 198 w 198"/>
                    <a:gd name="T21" fmla="*/ 444 h 444"/>
                    <a:gd name="T22" fmla="*/ 1 w 198"/>
                    <a:gd name="T23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8" h="444">
                      <a:moveTo>
                        <a:pt x="1" y="444"/>
                      </a:moveTo>
                      <a:cubicBezTo>
                        <a:pt x="1" y="232"/>
                        <a:pt x="1" y="232"/>
                        <a:pt x="1" y="232"/>
                      </a:cubicBezTo>
                      <a:cubicBezTo>
                        <a:pt x="0" y="202"/>
                        <a:pt x="5" y="173"/>
                        <a:pt x="14" y="146"/>
                      </a:cubicBezTo>
                      <a:cubicBezTo>
                        <a:pt x="24" y="120"/>
                        <a:pt x="38" y="96"/>
                        <a:pt x="55" y="76"/>
                      </a:cubicBezTo>
                      <a:cubicBezTo>
                        <a:pt x="73" y="55"/>
                        <a:pt x="94" y="39"/>
                        <a:pt x="118" y="25"/>
                      </a:cubicBezTo>
                      <a:cubicBezTo>
                        <a:pt x="143" y="12"/>
                        <a:pt x="169" y="3"/>
                        <a:pt x="198" y="0"/>
                      </a:cubicBezTo>
                      <a:cubicBezTo>
                        <a:pt x="198" y="91"/>
                        <a:pt x="198" y="91"/>
                        <a:pt x="198" y="91"/>
                      </a:cubicBezTo>
                      <a:cubicBezTo>
                        <a:pt x="163" y="103"/>
                        <a:pt x="139" y="121"/>
                        <a:pt x="126" y="144"/>
                      </a:cubicBezTo>
                      <a:cubicBezTo>
                        <a:pt x="113" y="168"/>
                        <a:pt x="107" y="197"/>
                        <a:pt x="107" y="231"/>
                      </a:cubicBezTo>
                      <a:cubicBezTo>
                        <a:pt x="198" y="231"/>
                        <a:pt x="198" y="231"/>
                        <a:pt x="198" y="231"/>
                      </a:cubicBezTo>
                      <a:cubicBezTo>
                        <a:pt x="198" y="444"/>
                        <a:pt x="198" y="444"/>
                        <a:pt x="198" y="444"/>
                      </a:cubicBezTo>
                      <a:cubicBezTo>
                        <a:pt x="1" y="444"/>
                        <a:pt x="1" y="444"/>
                        <a:pt x="1" y="4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Line 7">
                  <a:extLst>
                    <a:ext uri="{FF2B5EF4-FFF2-40B4-BE49-F238E27FC236}">
                      <a16:creationId xmlns:a16="http://schemas.microsoft.com/office/drawing/2014/main" id="{2DEAA6A5-F5BA-4B69-A6F0-C82342A0F2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5088" y="1581150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Line 8">
                  <a:extLst>
                    <a:ext uri="{FF2B5EF4-FFF2-40B4-BE49-F238E27FC236}">
                      <a16:creationId xmlns:a16="http://schemas.microsoft.com/office/drawing/2014/main" id="{D4EDE306-FC19-4B8F-8E73-0F169BEC90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5088" y="1581150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272" name="文本框 7">
                <a:extLst>
                  <a:ext uri="{FF2B5EF4-FFF2-40B4-BE49-F238E27FC236}">
                    <a16:creationId xmlns:a16="http://schemas.microsoft.com/office/drawing/2014/main" id="{938E29B0-D026-49AB-A12D-F26058D32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9434" y="2180381"/>
                <a:ext cx="4978166" cy="830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 b="1" i="1">
                    <a:solidFill>
                      <a:srgbClr val="E1F8FC"/>
                    </a:solidFill>
                    <a:sym typeface="+mn-lt"/>
                  </a:rPr>
                  <a:t>CHAPTER 03</a:t>
                </a:r>
                <a:endParaRPr lang="zh-CN" altLang="en-US" sz="4800" b="1" i="1">
                  <a:solidFill>
                    <a:srgbClr val="E1F8FC"/>
                  </a:solidFill>
                  <a:sym typeface="+mn-lt"/>
                </a:endParaRPr>
              </a:p>
            </p:txBody>
          </p:sp>
          <p:sp>
            <p:nvSpPr>
              <p:cNvPr id="11273" name="文本框 8">
                <a:extLst>
                  <a:ext uri="{FF2B5EF4-FFF2-40B4-BE49-F238E27FC236}">
                    <a16:creationId xmlns:a16="http://schemas.microsoft.com/office/drawing/2014/main" id="{1034CA74-0B55-4B5A-90B9-133E4076C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1076" y="3408987"/>
                <a:ext cx="4276524" cy="83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800" b="1" i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  <p:sp>
            <p:nvSpPr>
              <p:cNvPr id="11274" name="文本框 9">
                <a:extLst>
                  <a:ext uri="{FF2B5EF4-FFF2-40B4-BE49-F238E27FC236}">
                    <a16:creationId xmlns:a16="http://schemas.microsoft.com/office/drawing/2014/main" id="{4B41A687-2473-4C97-B6A9-4DFF419B5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7086" y="4486795"/>
                <a:ext cx="3780514" cy="422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algn="dist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1600">
                    <a:solidFill>
                      <a:srgbClr val="E1F8FC"/>
                    </a:solidFill>
                  </a:rPr>
                  <a:t>“十四五”时期的工作思路</a:t>
                </a:r>
                <a:endParaRPr lang="zh-CN" altLang="en-US" sz="1600">
                  <a:solidFill>
                    <a:srgbClr val="E1F8FC"/>
                  </a:solidFill>
                  <a:sym typeface="+mn-lt"/>
                </a:endParaRPr>
              </a:p>
            </p:txBody>
          </p:sp>
        </p:grpSp>
        <p:grpSp>
          <p:nvGrpSpPr>
            <p:cNvPr id="11268" name="组合 16">
              <a:extLst>
                <a:ext uri="{FF2B5EF4-FFF2-40B4-BE49-F238E27FC236}">
                  <a16:creationId xmlns:a16="http://schemas.microsoft.com/office/drawing/2014/main" id="{5F4A4B91-7A88-40CE-8A16-FF38EDC79B3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02172" y="363668"/>
              <a:ext cx="6067868" cy="5947783"/>
              <a:chOff x="5059258" y="-219361"/>
              <a:chExt cx="6996463" cy="6858000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A3F76493-3563-4597-8C54-2464B9D67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59258" y="-219361"/>
                <a:ext cx="6996463" cy="6858000"/>
              </a:xfrm>
              <a:prstGeom prst="rect">
                <a:avLst/>
              </a:prstGeom>
            </p:spPr>
          </p:pic>
          <p:pic>
            <p:nvPicPr>
              <p:cNvPr id="11270" name="图片 18">
                <a:extLst>
                  <a:ext uri="{FF2B5EF4-FFF2-40B4-BE49-F238E27FC236}">
                    <a16:creationId xmlns:a16="http://schemas.microsoft.com/office/drawing/2014/main" id="{541BE1DD-0BE2-48E9-B62A-843F0C146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>
                <a:off x="6336146" y="1052948"/>
                <a:ext cx="4442689" cy="431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s1íďe">
            <a:extLst>
              <a:ext uri="{FF2B5EF4-FFF2-40B4-BE49-F238E27FC236}">
                <a16:creationId xmlns:a16="http://schemas.microsoft.com/office/drawing/2014/main" id="{1B55294F-573B-4DC2-B457-450731FDD907}"/>
              </a:ext>
            </a:extLst>
          </p:cNvPr>
          <p:cNvSpPr/>
          <p:nvPr/>
        </p:nvSpPr>
        <p:spPr>
          <a:xfrm>
            <a:off x="5091113" y="1149350"/>
            <a:ext cx="1733550" cy="174783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29334E"/>
              </a:solidFill>
            </a:endParaRPr>
          </a:p>
        </p:txBody>
      </p:sp>
      <p:sp>
        <p:nvSpPr>
          <p:cNvPr id="9" name="îŝḷïḍè">
            <a:extLst>
              <a:ext uri="{FF2B5EF4-FFF2-40B4-BE49-F238E27FC236}">
                <a16:creationId xmlns:a16="http://schemas.microsoft.com/office/drawing/2014/main" id="{8EA92B56-E1A7-4329-B793-40DD0A6BD57E}"/>
              </a:ext>
            </a:extLst>
          </p:cNvPr>
          <p:cNvSpPr>
            <a:spLocks/>
          </p:cNvSpPr>
          <p:nvPr/>
        </p:nvSpPr>
        <p:spPr bwMode="auto">
          <a:xfrm>
            <a:off x="5283200" y="2749550"/>
            <a:ext cx="1349375" cy="415925"/>
          </a:xfrm>
          <a:custGeom>
            <a:avLst/>
            <a:gdLst>
              <a:gd name="T0" fmla="*/ 0 w 1349951"/>
              <a:gd name="T1" fmla="*/ 0 h 415487"/>
              <a:gd name="T2" fmla="*/ 47566 w 1349951"/>
              <a:gd name="T3" fmla="*/ 0 h 415487"/>
              <a:gd name="T4" fmla="*/ 66669 w 1349951"/>
              <a:gd name="T5" fmla="*/ 16474 h 415487"/>
              <a:gd name="T6" fmla="*/ 1245328 w 1349951"/>
              <a:gd name="T7" fmla="*/ 52705 h 415487"/>
              <a:gd name="T8" fmla="*/ 1312604 w 1349951"/>
              <a:gd name="T9" fmla="*/ 0 h 415487"/>
              <a:gd name="T10" fmla="*/ 1348223 w 1349951"/>
              <a:gd name="T11" fmla="*/ 0 h 415487"/>
              <a:gd name="T12" fmla="*/ 1348223 w 1349951"/>
              <a:gd name="T13" fmla="*/ 5273 h 415487"/>
              <a:gd name="T14" fmla="*/ 1348223 w 1349951"/>
              <a:gd name="T15" fmla="*/ 12343 h 415487"/>
              <a:gd name="T16" fmla="*/ 1336978 w 1349951"/>
              <a:gd name="T17" fmla="*/ 12343 h 415487"/>
              <a:gd name="T18" fmla="*/ 763444 w 1349951"/>
              <a:gd name="T19" fmla="*/ 261242 h 415487"/>
              <a:gd name="T20" fmla="*/ 673478 w 1349951"/>
              <a:gd name="T21" fmla="*/ 408318 h 415487"/>
              <a:gd name="T22" fmla="*/ 650986 w 1349951"/>
              <a:gd name="T23" fmla="*/ 408318 h 415487"/>
              <a:gd name="T24" fmla="*/ 561020 w 1349951"/>
              <a:gd name="T25" fmla="*/ 249928 h 415487"/>
              <a:gd name="T26" fmla="*/ 42309 w 1349951"/>
              <a:gd name="T27" fmla="*/ 36739 h 4154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49951" h="415487">
                <a:moveTo>
                  <a:pt x="0" y="0"/>
                </a:moveTo>
                <a:lnTo>
                  <a:pt x="47626" y="0"/>
                </a:lnTo>
                <a:lnTo>
                  <a:pt x="66753" y="16423"/>
                </a:lnTo>
                <a:cubicBezTo>
                  <a:pt x="408264" y="281442"/>
                  <a:pt x="888223" y="303562"/>
                  <a:pt x="1246924" y="52539"/>
                </a:cubicBezTo>
                <a:lnTo>
                  <a:pt x="1314286" y="0"/>
                </a:lnTo>
                <a:lnTo>
                  <a:pt x="1349951" y="0"/>
                </a:lnTo>
                <a:lnTo>
                  <a:pt x="1349951" y="5255"/>
                </a:lnTo>
                <a:cubicBezTo>
                  <a:pt x="1349951" y="9484"/>
                  <a:pt x="1349951" y="12304"/>
                  <a:pt x="1349951" y="12304"/>
                </a:cubicBezTo>
                <a:cubicBezTo>
                  <a:pt x="1349951" y="12304"/>
                  <a:pt x="1338691" y="12304"/>
                  <a:pt x="1338691" y="12304"/>
                </a:cubicBezTo>
                <a:cubicBezTo>
                  <a:pt x="1169788" y="158916"/>
                  <a:pt x="967105" y="237861"/>
                  <a:pt x="764422" y="260417"/>
                </a:cubicBezTo>
                <a:cubicBezTo>
                  <a:pt x="764422" y="260417"/>
                  <a:pt x="764422" y="260417"/>
                  <a:pt x="674341" y="407029"/>
                </a:cubicBezTo>
                <a:cubicBezTo>
                  <a:pt x="674341" y="418307"/>
                  <a:pt x="651820" y="418307"/>
                  <a:pt x="651820" y="407029"/>
                </a:cubicBezTo>
                <a:cubicBezTo>
                  <a:pt x="651820" y="407029"/>
                  <a:pt x="651820" y="407029"/>
                  <a:pt x="561739" y="249139"/>
                </a:cubicBezTo>
                <a:cubicBezTo>
                  <a:pt x="375946" y="232222"/>
                  <a:pt x="196487" y="158211"/>
                  <a:pt x="42363" y="3662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ïšlîďe">
            <a:extLst>
              <a:ext uri="{FF2B5EF4-FFF2-40B4-BE49-F238E27FC236}">
                <a16:creationId xmlns:a16="http://schemas.microsoft.com/office/drawing/2014/main" id="{9C6A5882-E885-4EF1-A975-37110B8922BC}"/>
              </a:ext>
            </a:extLst>
          </p:cNvPr>
          <p:cNvSpPr>
            <a:spLocks/>
          </p:cNvSpPr>
          <p:nvPr/>
        </p:nvSpPr>
        <p:spPr>
          <a:xfrm>
            <a:off x="901700" y="4567238"/>
            <a:ext cx="1836738" cy="773112"/>
          </a:xfrm>
          <a:prstGeom prst="roundRect">
            <a:avLst>
              <a:gd name="adj" fmla="val 1497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2400"/>
              <a:t>一个目标</a:t>
            </a:r>
            <a:endParaRPr lang="zh-CN" altLang="en-US" sz="2400" b="1" i="1"/>
          </a:p>
        </p:txBody>
      </p:sp>
      <p:sp>
        <p:nvSpPr>
          <p:cNvPr id="13" name="î$liḓê">
            <a:extLst>
              <a:ext uri="{FF2B5EF4-FFF2-40B4-BE49-F238E27FC236}">
                <a16:creationId xmlns:a16="http://schemas.microsoft.com/office/drawing/2014/main" id="{9129C9FD-CD01-4FD7-947B-A93E292F8E9F}"/>
              </a:ext>
            </a:extLst>
          </p:cNvPr>
          <p:cNvSpPr/>
          <p:nvPr/>
        </p:nvSpPr>
        <p:spPr>
          <a:xfrm>
            <a:off x="3660775" y="4567238"/>
            <a:ext cx="1836738" cy="758825"/>
          </a:xfrm>
          <a:prstGeom prst="roundRect">
            <a:avLst>
              <a:gd name="adj" fmla="val 1497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2400"/>
              <a:t>两个不断</a:t>
            </a:r>
            <a:endParaRPr lang="zh-CN" altLang="en-US" sz="2400"/>
          </a:p>
        </p:txBody>
      </p:sp>
      <p:sp>
        <p:nvSpPr>
          <p:cNvPr id="15" name="îs1îḍé">
            <a:extLst>
              <a:ext uri="{FF2B5EF4-FFF2-40B4-BE49-F238E27FC236}">
                <a16:creationId xmlns:a16="http://schemas.microsoft.com/office/drawing/2014/main" id="{324B2AAC-CBB4-49E0-AAEB-980D6C92B9D9}"/>
              </a:ext>
            </a:extLst>
          </p:cNvPr>
          <p:cNvSpPr/>
          <p:nvPr/>
        </p:nvSpPr>
        <p:spPr>
          <a:xfrm>
            <a:off x="6418263" y="4567238"/>
            <a:ext cx="1803400" cy="773112"/>
          </a:xfrm>
          <a:prstGeom prst="roundRect">
            <a:avLst>
              <a:gd name="adj" fmla="val 1497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2400"/>
              <a:t>五个计划</a:t>
            </a:r>
            <a:endParaRPr lang="zh-CN" altLang="en-US" sz="2400"/>
          </a:p>
        </p:txBody>
      </p:sp>
      <p:sp>
        <p:nvSpPr>
          <p:cNvPr id="17" name="iŝlïde">
            <a:extLst>
              <a:ext uri="{FF2B5EF4-FFF2-40B4-BE49-F238E27FC236}">
                <a16:creationId xmlns:a16="http://schemas.microsoft.com/office/drawing/2014/main" id="{746ECFF1-401C-4248-9A10-720BB846A7A1}"/>
              </a:ext>
            </a:extLst>
          </p:cNvPr>
          <p:cNvSpPr/>
          <p:nvPr/>
        </p:nvSpPr>
        <p:spPr>
          <a:xfrm>
            <a:off x="9177338" y="4567238"/>
            <a:ext cx="1803400" cy="758825"/>
          </a:xfrm>
          <a:prstGeom prst="roundRect">
            <a:avLst>
              <a:gd name="adj" fmla="val 1497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2400" dirty="0"/>
              <a:t>八个</a:t>
            </a:r>
            <a:r>
              <a:rPr lang="zh-CN" altLang="en-US" sz="2400" dirty="0"/>
              <a:t>措施</a:t>
            </a:r>
          </a:p>
        </p:txBody>
      </p:sp>
      <p:sp>
        <p:nvSpPr>
          <p:cNvPr id="18" name="îşḷïḋe">
            <a:extLst>
              <a:ext uri="{FF2B5EF4-FFF2-40B4-BE49-F238E27FC236}">
                <a16:creationId xmlns:a16="http://schemas.microsoft.com/office/drawing/2014/main" id="{39ADB41B-51B9-4B21-BACC-FAC4C8BA6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3165475"/>
            <a:ext cx="108458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ras ITC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Pct val="25000"/>
              <a:buFontTx/>
              <a:buNone/>
            </a:pPr>
            <a:r>
              <a:rPr lang="zh-CN" altLang="zh-CN" sz="4000">
                <a:latin typeface="微软雅黑" panose="020B0503020204020204" pitchFamily="34" charset="-122"/>
              </a:rPr>
              <a:t>“</a:t>
            </a:r>
            <a:r>
              <a:rPr lang="en-US" altLang="zh-CN" sz="4000">
                <a:latin typeface="微软雅黑" panose="020B0503020204020204" pitchFamily="34" charset="-122"/>
              </a:rPr>
              <a:t>1258</a:t>
            </a:r>
            <a:r>
              <a:rPr lang="zh-CN" altLang="zh-CN" sz="4000">
                <a:latin typeface="微软雅黑" panose="020B0503020204020204" pitchFamily="34" charset="-122"/>
              </a:rPr>
              <a:t>”</a:t>
            </a:r>
            <a:r>
              <a:rPr lang="zh-CN" altLang="en-US" sz="4000">
                <a:latin typeface="微软雅黑" panose="020B0503020204020204" pitchFamily="34" charset="-122"/>
              </a:rPr>
              <a:t> </a:t>
            </a:r>
            <a:r>
              <a:rPr lang="zh-CN" altLang="zh-CN" sz="4000">
                <a:latin typeface="微软雅黑" panose="020B0503020204020204" pitchFamily="34" charset="-122"/>
              </a:rPr>
              <a:t>工作思路</a:t>
            </a:r>
            <a:endParaRPr lang="en-US" altLang="zh-CN" sz="4000">
              <a:latin typeface="微软雅黑" panose="020B0503020204020204" pitchFamily="34" charset="-122"/>
            </a:endParaRPr>
          </a:p>
        </p:txBody>
      </p: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2F27482B-0C71-4115-8088-5365A1CBD250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rot="5400000">
            <a:off x="3526632" y="2040731"/>
            <a:ext cx="819150" cy="4233863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>
            <a:extLst>
              <a:ext uri="{FF2B5EF4-FFF2-40B4-BE49-F238E27FC236}">
                <a16:creationId xmlns:a16="http://schemas.microsoft.com/office/drawing/2014/main" id="{A34B4BFB-DD23-4D8A-B16E-F5B2707E27DA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rot="16200000" flipH="1">
            <a:off x="7656513" y="2144713"/>
            <a:ext cx="819150" cy="40259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>
            <a:extLst>
              <a:ext uri="{FF2B5EF4-FFF2-40B4-BE49-F238E27FC236}">
                <a16:creationId xmlns:a16="http://schemas.microsoft.com/office/drawing/2014/main" id="{79A713E5-BCE3-423F-8E11-5BA266B8DF07}"/>
              </a:ext>
            </a:extLst>
          </p:cNvPr>
          <p:cNvCxnSpPr>
            <a:cxnSpLocks/>
            <a:stCxn id="18" idx="2"/>
            <a:endCxn id="13" idx="0"/>
          </p:cNvCxnSpPr>
          <p:nvPr/>
        </p:nvCxnSpPr>
        <p:spPr>
          <a:xfrm rot="5400000">
            <a:off x="4906169" y="3420269"/>
            <a:ext cx="819150" cy="1474788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>
            <a:extLst>
              <a:ext uri="{FF2B5EF4-FFF2-40B4-BE49-F238E27FC236}">
                <a16:creationId xmlns:a16="http://schemas.microsoft.com/office/drawing/2014/main" id="{92A534EC-8817-4C85-99DD-F70B9A43192E}"/>
              </a:ext>
            </a:extLst>
          </p:cNvPr>
          <p:cNvCxnSpPr>
            <a:cxnSpLocks/>
            <a:stCxn id="18" idx="2"/>
            <a:endCxn id="15" idx="0"/>
          </p:cNvCxnSpPr>
          <p:nvPr/>
        </p:nvCxnSpPr>
        <p:spPr>
          <a:xfrm rot="16200000" flipH="1">
            <a:off x="6276976" y="3524250"/>
            <a:ext cx="819150" cy="1266825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ṩľïḍé">
            <a:extLst>
              <a:ext uri="{FF2B5EF4-FFF2-40B4-BE49-F238E27FC236}">
                <a16:creationId xmlns:a16="http://schemas.microsoft.com/office/drawing/2014/main" id="{0EFD2B44-2F4C-4042-85CA-10CF679CE6F8}"/>
              </a:ext>
            </a:extLst>
          </p:cNvPr>
          <p:cNvSpPr>
            <a:spLocks/>
          </p:cNvSpPr>
          <p:nvPr/>
        </p:nvSpPr>
        <p:spPr bwMode="auto">
          <a:xfrm>
            <a:off x="4400550" y="5811838"/>
            <a:ext cx="357188" cy="352425"/>
          </a:xfrm>
          <a:custGeom>
            <a:avLst/>
            <a:gdLst>
              <a:gd name="T0" fmla="*/ 169684 w 607639"/>
              <a:gd name="T1" fmla="*/ 115597 h 598536"/>
              <a:gd name="T2" fmla="*/ 163747 w 607639"/>
              <a:gd name="T3" fmla="*/ 184588 h 598536"/>
              <a:gd name="T4" fmla="*/ 157810 w 607639"/>
              <a:gd name="T5" fmla="*/ 115597 h 598536"/>
              <a:gd name="T6" fmla="*/ 148349 w 607639"/>
              <a:gd name="T7" fmla="*/ 115597 h 598536"/>
              <a:gd name="T8" fmla="*/ 137038 w 607639"/>
              <a:gd name="T9" fmla="*/ 198802 h 598536"/>
              <a:gd name="T10" fmla="*/ 125697 w 607639"/>
              <a:gd name="T11" fmla="*/ 115597 h 598536"/>
              <a:gd name="T12" fmla="*/ 120795 w 607639"/>
              <a:gd name="T13" fmla="*/ 115597 h 598536"/>
              <a:gd name="T14" fmla="*/ 109481 w 607639"/>
              <a:gd name="T15" fmla="*/ 198802 h 598536"/>
              <a:gd name="T16" fmla="*/ 98167 w 607639"/>
              <a:gd name="T17" fmla="*/ 115597 h 598536"/>
              <a:gd name="T18" fmla="*/ 88536 w 607639"/>
              <a:gd name="T19" fmla="*/ 115597 h 598536"/>
              <a:gd name="T20" fmla="*/ 82602 w 607639"/>
              <a:gd name="T21" fmla="*/ 184588 h 598536"/>
              <a:gd name="T22" fmla="*/ 76637 w 607639"/>
              <a:gd name="T23" fmla="*/ 115597 h 598536"/>
              <a:gd name="T24" fmla="*/ 79441 w 607639"/>
              <a:gd name="T25" fmla="*/ 19478 h 598536"/>
              <a:gd name="T26" fmla="*/ 71106 w 607639"/>
              <a:gd name="T27" fmla="*/ 26318 h 598536"/>
              <a:gd name="T28" fmla="*/ 57451 w 607639"/>
              <a:gd name="T29" fmla="*/ 32572 h 598536"/>
              <a:gd name="T30" fmla="*/ 46809 w 607639"/>
              <a:gd name="T31" fmla="*/ 34360 h 598536"/>
              <a:gd name="T32" fmla="*/ 15716 w 607639"/>
              <a:gd name="T33" fmla="*/ 51552 h 598536"/>
              <a:gd name="T34" fmla="*/ 44380 w 607639"/>
              <a:gd name="T35" fmla="*/ 87322 h 598536"/>
              <a:gd name="T36" fmla="*/ 45395 w 607639"/>
              <a:gd name="T37" fmla="*/ 95518 h 598536"/>
              <a:gd name="T38" fmla="*/ 67047 w 607639"/>
              <a:gd name="T39" fmla="*/ 84519 h 598536"/>
              <a:gd name="T40" fmla="*/ 98355 w 607639"/>
              <a:gd name="T41" fmla="*/ 29522 h 598536"/>
              <a:gd name="T42" fmla="*/ 114164 w 607639"/>
              <a:gd name="T43" fmla="*/ 51459 h 598536"/>
              <a:gd name="T44" fmla="*/ 115301 w 607639"/>
              <a:gd name="T45" fmla="*/ 69328 h 598536"/>
              <a:gd name="T46" fmla="*/ 109735 w 607639"/>
              <a:gd name="T47" fmla="*/ 55803 h 598536"/>
              <a:gd name="T48" fmla="*/ 101615 w 607639"/>
              <a:gd name="T49" fmla="*/ 59161 h 598536"/>
              <a:gd name="T50" fmla="*/ 98355 w 607639"/>
              <a:gd name="T51" fmla="*/ 68744 h 598536"/>
              <a:gd name="T52" fmla="*/ 94665 w 607639"/>
              <a:gd name="T53" fmla="*/ 53000 h 598536"/>
              <a:gd name="T54" fmla="*/ 110811 w 607639"/>
              <a:gd name="T55" fmla="*/ 77432 h 598536"/>
              <a:gd name="T56" fmla="*/ 114656 w 607639"/>
              <a:gd name="T57" fmla="*/ 95518 h 598536"/>
              <a:gd name="T58" fmla="*/ 128895 w 607639"/>
              <a:gd name="T59" fmla="*/ 87137 h 598536"/>
              <a:gd name="T60" fmla="*/ 144518 w 607639"/>
              <a:gd name="T61" fmla="*/ 95518 h 598536"/>
              <a:gd name="T62" fmla="*/ 122160 w 607639"/>
              <a:gd name="T63" fmla="*/ 48162 h 598536"/>
              <a:gd name="T64" fmla="*/ 139598 w 607639"/>
              <a:gd name="T65" fmla="*/ 40922 h 598536"/>
              <a:gd name="T66" fmla="*/ 145287 w 607639"/>
              <a:gd name="T67" fmla="*/ 54509 h 598536"/>
              <a:gd name="T68" fmla="*/ 145779 w 607639"/>
              <a:gd name="T69" fmla="*/ 34236 h 598536"/>
              <a:gd name="T70" fmla="*/ 148179 w 607639"/>
              <a:gd name="T71" fmla="*/ 29491 h 598536"/>
              <a:gd name="T72" fmla="*/ 164971 w 607639"/>
              <a:gd name="T73" fmla="*/ 52352 h 598536"/>
              <a:gd name="T74" fmla="*/ 152207 w 607639"/>
              <a:gd name="T75" fmla="*/ 95518 h 598536"/>
              <a:gd name="T76" fmla="*/ 209719 w 607639"/>
              <a:gd name="T77" fmla="*/ 100447 h 598536"/>
              <a:gd name="T78" fmla="*/ 203292 w 607639"/>
              <a:gd name="T79" fmla="*/ 106979 h 598536"/>
              <a:gd name="T80" fmla="*/ 197663 w 607639"/>
              <a:gd name="T81" fmla="*/ 198700 h 598536"/>
              <a:gd name="T82" fmla="*/ 180102 w 607639"/>
              <a:gd name="T83" fmla="*/ 198700 h 598536"/>
              <a:gd name="T84" fmla="*/ 29463 w 607639"/>
              <a:gd name="T85" fmla="*/ 106979 h 598536"/>
              <a:gd name="T86" fmla="*/ 20667 w 607639"/>
              <a:gd name="T87" fmla="*/ 207512 h 598536"/>
              <a:gd name="T88" fmla="*/ 11871 w 607639"/>
              <a:gd name="T89" fmla="*/ 106979 h 598536"/>
              <a:gd name="T90" fmla="*/ 0 w 607639"/>
              <a:gd name="T91" fmla="*/ 101248 h 598536"/>
              <a:gd name="T92" fmla="*/ 17285 w 607639"/>
              <a:gd name="T93" fmla="*/ 95518 h 598536"/>
              <a:gd name="T94" fmla="*/ 18299 w 607639"/>
              <a:gd name="T95" fmla="*/ 87322 h 598536"/>
              <a:gd name="T96" fmla="*/ 6889 w 607639"/>
              <a:gd name="T97" fmla="*/ 52414 h 598536"/>
              <a:gd name="T98" fmla="*/ 52345 w 607639"/>
              <a:gd name="T99" fmla="*/ 7216 h 598536"/>
              <a:gd name="T100" fmla="*/ 123258 w 607639"/>
              <a:gd name="T101" fmla="*/ 0 h 598536"/>
              <a:gd name="T102" fmla="*/ 140354 w 607639"/>
              <a:gd name="T103" fmla="*/ 29116 h 598536"/>
              <a:gd name="T104" fmla="*/ 114403 w 607639"/>
              <a:gd name="T105" fmla="*/ 37065 h 598536"/>
              <a:gd name="T106" fmla="*/ 123258 w 607639"/>
              <a:gd name="T107" fmla="*/ 0 h 598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7639" h="598536">
                <a:moveTo>
                  <a:pt x="456700" y="333422"/>
                </a:moveTo>
                <a:lnTo>
                  <a:pt x="491065" y="333422"/>
                </a:lnTo>
                <a:lnTo>
                  <a:pt x="491065" y="515175"/>
                </a:lnTo>
                <a:cubicBezTo>
                  <a:pt x="491065" y="524685"/>
                  <a:pt x="483409" y="532417"/>
                  <a:pt x="473883" y="532417"/>
                </a:cubicBezTo>
                <a:cubicBezTo>
                  <a:pt x="464357" y="532417"/>
                  <a:pt x="456700" y="524685"/>
                  <a:pt x="456700" y="515175"/>
                </a:cubicBezTo>
                <a:lnTo>
                  <a:pt x="456700" y="333422"/>
                </a:lnTo>
                <a:close/>
                <a:moveTo>
                  <a:pt x="363765" y="333422"/>
                </a:moveTo>
                <a:lnTo>
                  <a:pt x="429320" y="333422"/>
                </a:lnTo>
                <a:lnTo>
                  <a:pt x="429320" y="540616"/>
                </a:lnTo>
                <a:cubicBezTo>
                  <a:pt x="429320" y="558749"/>
                  <a:pt x="414644" y="573415"/>
                  <a:pt x="396587" y="573415"/>
                </a:cubicBezTo>
                <a:cubicBezTo>
                  <a:pt x="378442" y="573415"/>
                  <a:pt x="363765" y="558749"/>
                  <a:pt x="363765" y="540616"/>
                </a:cubicBezTo>
                <a:lnTo>
                  <a:pt x="363765" y="333422"/>
                </a:lnTo>
                <a:close/>
                <a:moveTo>
                  <a:pt x="284096" y="333422"/>
                </a:moveTo>
                <a:lnTo>
                  <a:pt x="349581" y="333422"/>
                </a:lnTo>
                <a:lnTo>
                  <a:pt x="349581" y="540616"/>
                </a:lnTo>
                <a:cubicBezTo>
                  <a:pt x="349581" y="558749"/>
                  <a:pt x="334901" y="573415"/>
                  <a:pt x="316839" y="573415"/>
                </a:cubicBezTo>
                <a:cubicBezTo>
                  <a:pt x="298688" y="573415"/>
                  <a:pt x="284096" y="558749"/>
                  <a:pt x="284096" y="540616"/>
                </a:cubicBezTo>
                <a:lnTo>
                  <a:pt x="284096" y="333422"/>
                </a:lnTo>
                <a:close/>
                <a:moveTo>
                  <a:pt x="221787" y="333422"/>
                </a:moveTo>
                <a:lnTo>
                  <a:pt x="256223" y="333422"/>
                </a:lnTo>
                <a:lnTo>
                  <a:pt x="256223" y="515175"/>
                </a:lnTo>
                <a:cubicBezTo>
                  <a:pt x="256223" y="524685"/>
                  <a:pt x="248482" y="532417"/>
                  <a:pt x="239050" y="532417"/>
                </a:cubicBezTo>
                <a:cubicBezTo>
                  <a:pt x="229529" y="532417"/>
                  <a:pt x="221787" y="524685"/>
                  <a:pt x="221787" y="515175"/>
                </a:cubicBezTo>
                <a:lnTo>
                  <a:pt x="221787" y="333422"/>
                </a:lnTo>
                <a:close/>
                <a:moveTo>
                  <a:pt x="160655" y="16458"/>
                </a:moveTo>
                <a:cubicBezTo>
                  <a:pt x="189670" y="11926"/>
                  <a:pt x="215571" y="33254"/>
                  <a:pt x="229901" y="56182"/>
                </a:cubicBezTo>
                <a:cubicBezTo>
                  <a:pt x="232126" y="59825"/>
                  <a:pt x="230702" y="64624"/>
                  <a:pt x="226786" y="66401"/>
                </a:cubicBezTo>
                <a:lnTo>
                  <a:pt x="205780" y="75910"/>
                </a:lnTo>
                <a:cubicBezTo>
                  <a:pt x="210854" y="86841"/>
                  <a:pt x="205958" y="99726"/>
                  <a:pt x="195100" y="104703"/>
                </a:cubicBezTo>
                <a:cubicBezTo>
                  <a:pt x="184152" y="109680"/>
                  <a:pt x="171246" y="104881"/>
                  <a:pt x="166262" y="93950"/>
                </a:cubicBezTo>
                <a:lnTo>
                  <a:pt x="145257" y="103548"/>
                </a:lnTo>
                <a:cubicBezTo>
                  <a:pt x="141341" y="105325"/>
                  <a:pt x="136801" y="103281"/>
                  <a:pt x="135466" y="99104"/>
                </a:cubicBezTo>
                <a:cubicBezTo>
                  <a:pt x="132885" y="90751"/>
                  <a:pt x="131550" y="80887"/>
                  <a:pt x="131728" y="71022"/>
                </a:cubicBezTo>
                <a:lnTo>
                  <a:pt x="45482" y="148692"/>
                </a:lnTo>
                <a:lnTo>
                  <a:pt x="96571" y="251866"/>
                </a:lnTo>
                <a:lnTo>
                  <a:pt x="128435" y="251866"/>
                </a:lnTo>
                <a:cubicBezTo>
                  <a:pt x="135021" y="251866"/>
                  <a:pt x="140451" y="257287"/>
                  <a:pt x="140451" y="263863"/>
                </a:cubicBezTo>
                <a:cubicBezTo>
                  <a:pt x="140451" y="269462"/>
                  <a:pt x="136623" y="274172"/>
                  <a:pt x="131372" y="275505"/>
                </a:cubicBezTo>
                <a:lnTo>
                  <a:pt x="209430" y="275505"/>
                </a:lnTo>
                <a:cubicBezTo>
                  <a:pt x="197147" y="270084"/>
                  <a:pt x="190739" y="256576"/>
                  <a:pt x="194032" y="243780"/>
                </a:cubicBezTo>
                <a:cubicBezTo>
                  <a:pt x="210587" y="179795"/>
                  <a:pt x="204534" y="203345"/>
                  <a:pt x="221089" y="139272"/>
                </a:cubicBezTo>
                <a:cubicBezTo>
                  <a:pt x="228833" y="109413"/>
                  <a:pt x="254377" y="87996"/>
                  <a:pt x="284639" y="85152"/>
                </a:cubicBezTo>
                <a:cubicBezTo>
                  <a:pt x="292294" y="104348"/>
                  <a:pt x="307424" y="119810"/>
                  <a:pt x="326472" y="127808"/>
                </a:cubicBezTo>
                <a:cubicBezTo>
                  <a:pt x="326383" y="135095"/>
                  <a:pt x="327807" y="142205"/>
                  <a:pt x="330388" y="148425"/>
                </a:cubicBezTo>
                <a:lnTo>
                  <a:pt x="357178" y="213209"/>
                </a:lnTo>
                <a:cubicBezTo>
                  <a:pt x="350770" y="206900"/>
                  <a:pt x="342671" y="202279"/>
                  <a:pt x="333681" y="199968"/>
                </a:cubicBezTo>
                <a:cubicBezTo>
                  <a:pt x="333681" y="199968"/>
                  <a:pt x="333681" y="199879"/>
                  <a:pt x="333681" y="199879"/>
                </a:cubicBezTo>
                <a:lnTo>
                  <a:pt x="317571" y="160956"/>
                </a:lnTo>
                <a:cubicBezTo>
                  <a:pt x="314901" y="154468"/>
                  <a:pt x="307424" y="151358"/>
                  <a:pt x="300927" y="154113"/>
                </a:cubicBezTo>
                <a:cubicBezTo>
                  <a:pt x="294430" y="156779"/>
                  <a:pt x="291403" y="164155"/>
                  <a:pt x="294074" y="170642"/>
                </a:cubicBezTo>
                <a:lnTo>
                  <a:pt x="305555" y="198280"/>
                </a:lnTo>
                <a:lnTo>
                  <a:pt x="284639" y="198280"/>
                </a:lnTo>
                <a:lnTo>
                  <a:pt x="284639" y="140694"/>
                </a:lnTo>
                <a:cubicBezTo>
                  <a:pt x="279477" y="142827"/>
                  <a:pt x="275472" y="147270"/>
                  <a:pt x="273958" y="152869"/>
                </a:cubicBezTo>
                <a:cubicBezTo>
                  <a:pt x="270576" y="165932"/>
                  <a:pt x="259362" y="209388"/>
                  <a:pt x="255801" y="223340"/>
                </a:cubicBezTo>
                <a:lnTo>
                  <a:pt x="320686" y="223340"/>
                </a:lnTo>
                <a:cubicBezTo>
                  <a:pt x="335817" y="223340"/>
                  <a:pt x="348011" y="235515"/>
                  <a:pt x="348011" y="250622"/>
                </a:cubicBezTo>
                <a:cubicBezTo>
                  <a:pt x="348011" y="261731"/>
                  <a:pt x="341335" y="271239"/>
                  <a:pt x="331812" y="275505"/>
                </a:cubicBezTo>
                <a:lnTo>
                  <a:pt x="366702" y="275505"/>
                </a:lnTo>
                <a:cubicBezTo>
                  <a:pt x="370618" y="268307"/>
                  <a:pt x="372932" y="260042"/>
                  <a:pt x="373021" y="251333"/>
                </a:cubicBezTo>
                <a:cubicBezTo>
                  <a:pt x="381833" y="272572"/>
                  <a:pt x="381477" y="271950"/>
                  <a:pt x="383346" y="275505"/>
                </a:cubicBezTo>
                <a:lnTo>
                  <a:pt x="418236" y="275505"/>
                </a:lnTo>
                <a:cubicBezTo>
                  <a:pt x="412006" y="272750"/>
                  <a:pt x="406843" y="267596"/>
                  <a:pt x="404084" y="261020"/>
                </a:cubicBezTo>
                <a:lnTo>
                  <a:pt x="353529" y="138917"/>
                </a:lnTo>
                <a:cubicBezTo>
                  <a:pt x="347744" y="124965"/>
                  <a:pt x="354419" y="109057"/>
                  <a:pt x="368304" y="103281"/>
                </a:cubicBezTo>
                <a:cubicBezTo>
                  <a:pt x="382278" y="97505"/>
                  <a:pt x="398299" y="104081"/>
                  <a:pt x="403995" y="118033"/>
                </a:cubicBezTo>
                <a:lnTo>
                  <a:pt x="420372" y="157490"/>
                </a:lnTo>
                <a:lnTo>
                  <a:pt x="420461" y="157223"/>
                </a:lnTo>
                <a:lnTo>
                  <a:pt x="420372" y="157312"/>
                </a:lnTo>
                <a:lnTo>
                  <a:pt x="421885" y="98749"/>
                </a:lnTo>
                <a:cubicBezTo>
                  <a:pt x="421796" y="98749"/>
                  <a:pt x="421796" y="98660"/>
                  <a:pt x="421796" y="98660"/>
                </a:cubicBezTo>
                <a:cubicBezTo>
                  <a:pt x="424555" y="94394"/>
                  <a:pt x="426870" y="89862"/>
                  <a:pt x="428828" y="85063"/>
                </a:cubicBezTo>
                <a:cubicBezTo>
                  <a:pt x="443336" y="86574"/>
                  <a:pt x="456686" y="93595"/>
                  <a:pt x="466032" y="105058"/>
                </a:cubicBezTo>
                <a:cubicBezTo>
                  <a:pt x="476623" y="117944"/>
                  <a:pt x="480718" y="134651"/>
                  <a:pt x="477425" y="151003"/>
                </a:cubicBezTo>
                <a:cubicBezTo>
                  <a:pt x="474843" y="163888"/>
                  <a:pt x="458733" y="243335"/>
                  <a:pt x="456152" y="256043"/>
                </a:cubicBezTo>
                <a:cubicBezTo>
                  <a:pt x="454372" y="264841"/>
                  <a:pt x="448409" y="271950"/>
                  <a:pt x="440487" y="275505"/>
                </a:cubicBezTo>
                <a:lnTo>
                  <a:pt x="590639" y="275505"/>
                </a:lnTo>
                <a:cubicBezTo>
                  <a:pt x="598828" y="275505"/>
                  <a:pt x="605770" y="281548"/>
                  <a:pt x="606927" y="289724"/>
                </a:cubicBezTo>
                <a:lnTo>
                  <a:pt x="607639" y="294611"/>
                </a:lnTo>
                <a:cubicBezTo>
                  <a:pt x="607639" y="303765"/>
                  <a:pt x="597493" y="308563"/>
                  <a:pt x="588325" y="308563"/>
                </a:cubicBezTo>
                <a:lnTo>
                  <a:pt x="572037" y="308563"/>
                </a:lnTo>
                <a:lnTo>
                  <a:pt x="572037" y="573120"/>
                </a:lnTo>
                <a:cubicBezTo>
                  <a:pt x="572037" y="587161"/>
                  <a:pt x="560644" y="598536"/>
                  <a:pt x="546671" y="598536"/>
                </a:cubicBezTo>
                <a:cubicBezTo>
                  <a:pt x="532608" y="598536"/>
                  <a:pt x="521215" y="587161"/>
                  <a:pt x="521215" y="573120"/>
                </a:cubicBezTo>
                <a:lnTo>
                  <a:pt x="521215" y="308563"/>
                </a:lnTo>
                <a:lnTo>
                  <a:pt x="85267" y="308563"/>
                </a:lnTo>
                <a:lnTo>
                  <a:pt x="85267" y="573120"/>
                </a:lnTo>
                <a:cubicBezTo>
                  <a:pt x="85267" y="587161"/>
                  <a:pt x="73875" y="598536"/>
                  <a:pt x="59812" y="598536"/>
                </a:cubicBezTo>
                <a:cubicBezTo>
                  <a:pt x="45749" y="598536"/>
                  <a:pt x="34356" y="587161"/>
                  <a:pt x="34356" y="573120"/>
                </a:cubicBezTo>
                <a:lnTo>
                  <a:pt x="34356" y="308563"/>
                </a:lnTo>
                <a:lnTo>
                  <a:pt x="16555" y="308563"/>
                </a:lnTo>
                <a:cubicBezTo>
                  <a:pt x="7388" y="308563"/>
                  <a:pt x="0" y="301188"/>
                  <a:pt x="0" y="292034"/>
                </a:cubicBezTo>
                <a:cubicBezTo>
                  <a:pt x="0" y="282881"/>
                  <a:pt x="7388" y="275505"/>
                  <a:pt x="16555" y="275505"/>
                </a:cubicBezTo>
                <a:lnTo>
                  <a:pt x="50021" y="275505"/>
                </a:lnTo>
                <a:cubicBezTo>
                  <a:pt x="44770" y="274172"/>
                  <a:pt x="40943" y="269462"/>
                  <a:pt x="40943" y="263863"/>
                </a:cubicBezTo>
                <a:cubicBezTo>
                  <a:pt x="40943" y="257287"/>
                  <a:pt x="46283" y="251866"/>
                  <a:pt x="52958" y="251866"/>
                </a:cubicBezTo>
                <a:lnTo>
                  <a:pt x="69780" y="251866"/>
                </a:lnTo>
                <a:lnTo>
                  <a:pt x="19937" y="151180"/>
                </a:lnTo>
                <a:cubicBezTo>
                  <a:pt x="17623" y="146382"/>
                  <a:pt x="18691" y="140605"/>
                  <a:pt x="22697" y="137051"/>
                </a:cubicBezTo>
                <a:lnTo>
                  <a:pt x="151487" y="20813"/>
                </a:lnTo>
                <a:cubicBezTo>
                  <a:pt x="153890" y="18680"/>
                  <a:pt x="156739" y="17347"/>
                  <a:pt x="160655" y="16458"/>
                </a:cubicBezTo>
                <a:close/>
                <a:moveTo>
                  <a:pt x="356709" y="0"/>
                </a:moveTo>
                <a:cubicBezTo>
                  <a:pt x="387942" y="0"/>
                  <a:pt x="413302" y="25327"/>
                  <a:pt x="413302" y="56519"/>
                </a:cubicBezTo>
                <a:cubicBezTo>
                  <a:pt x="413302" y="66473"/>
                  <a:pt x="410722" y="75804"/>
                  <a:pt x="406184" y="83979"/>
                </a:cubicBezTo>
                <a:cubicBezTo>
                  <a:pt x="392391" y="75448"/>
                  <a:pt x="374861" y="73493"/>
                  <a:pt x="358755" y="80158"/>
                </a:cubicBezTo>
                <a:cubicBezTo>
                  <a:pt x="345942" y="85401"/>
                  <a:pt x="336332" y="95265"/>
                  <a:pt x="331082" y="106907"/>
                </a:cubicBezTo>
                <a:cubicBezTo>
                  <a:pt x="312662" y="97576"/>
                  <a:pt x="300115" y="78558"/>
                  <a:pt x="300115" y="56519"/>
                </a:cubicBezTo>
                <a:cubicBezTo>
                  <a:pt x="300115" y="25327"/>
                  <a:pt x="325387" y="0"/>
                  <a:pt x="3567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iŝļïdê">
            <a:extLst>
              <a:ext uri="{FF2B5EF4-FFF2-40B4-BE49-F238E27FC236}">
                <a16:creationId xmlns:a16="http://schemas.microsoft.com/office/drawing/2014/main" id="{E06147B0-F33A-4F3C-92E6-EC294B7AB537}"/>
              </a:ext>
            </a:extLst>
          </p:cNvPr>
          <p:cNvSpPr/>
          <p:nvPr/>
        </p:nvSpPr>
        <p:spPr bwMode="auto">
          <a:xfrm>
            <a:off x="9901238" y="5834063"/>
            <a:ext cx="357187" cy="29686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5" name="iṧlîďe">
            <a:extLst>
              <a:ext uri="{FF2B5EF4-FFF2-40B4-BE49-F238E27FC236}">
                <a16:creationId xmlns:a16="http://schemas.microsoft.com/office/drawing/2014/main" id="{864796FD-1CE6-4B23-95A7-94FE0D3CDEAC}"/>
              </a:ext>
            </a:extLst>
          </p:cNvPr>
          <p:cNvSpPr/>
          <p:nvPr/>
        </p:nvSpPr>
        <p:spPr bwMode="auto">
          <a:xfrm>
            <a:off x="7159625" y="5807075"/>
            <a:ext cx="357188" cy="357188"/>
          </a:xfrm>
          <a:custGeom>
            <a:avLst/>
            <a:gdLst>
              <a:gd name="connsiteX0" fmla="*/ 177088 w 577759"/>
              <a:gd name="connsiteY0" fmla="*/ 396051 h 577432"/>
              <a:gd name="connsiteX1" fmla="*/ 185388 w 577759"/>
              <a:gd name="connsiteY1" fmla="*/ 400653 h 577432"/>
              <a:gd name="connsiteX2" fmla="*/ 178010 w 577759"/>
              <a:gd name="connsiteY2" fmla="*/ 436543 h 577432"/>
              <a:gd name="connsiteX3" fmla="*/ 184466 w 577759"/>
              <a:gd name="connsiteY3" fmla="*/ 440224 h 577432"/>
              <a:gd name="connsiteX4" fmla="*/ 186310 w 577759"/>
              <a:gd name="connsiteY4" fmla="*/ 442985 h 577432"/>
              <a:gd name="connsiteX5" fmla="*/ 201988 w 577759"/>
              <a:gd name="connsiteY5" fmla="*/ 452188 h 577432"/>
              <a:gd name="connsiteX6" fmla="*/ 204755 w 577759"/>
              <a:gd name="connsiteY6" fmla="*/ 458630 h 577432"/>
              <a:gd name="connsiteX7" fmla="*/ 274843 w 577759"/>
              <a:gd name="connsiteY7" fmla="*/ 460470 h 577432"/>
              <a:gd name="connsiteX8" fmla="*/ 274843 w 577759"/>
              <a:gd name="connsiteY8" fmla="*/ 480716 h 577432"/>
              <a:gd name="connsiteX9" fmla="*/ 206599 w 577759"/>
              <a:gd name="connsiteY9" fmla="*/ 478876 h 577432"/>
              <a:gd name="connsiteX10" fmla="*/ 194610 w 577759"/>
              <a:gd name="connsiteY10" fmla="*/ 481636 h 577432"/>
              <a:gd name="connsiteX11" fmla="*/ 183544 w 577759"/>
              <a:gd name="connsiteY11" fmla="*/ 473354 h 577432"/>
              <a:gd name="connsiteX12" fmla="*/ 183544 w 577759"/>
              <a:gd name="connsiteY12" fmla="*/ 466912 h 577432"/>
              <a:gd name="connsiteX13" fmla="*/ 178933 w 577759"/>
              <a:gd name="connsiteY13" fmla="*/ 474274 h 577432"/>
              <a:gd name="connsiteX14" fmla="*/ 161410 w 577759"/>
              <a:gd name="connsiteY14" fmla="*/ 465992 h 577432"/>
              <a:gd name="connsiteX15" fmla="*/ 162333 w 577759"/>
              <a:gd name="connsiteY15" fmla="*/ 464151 h 577432"/>
              <a:gd name="connsiteX16" fmla="*/ 163255 w 577759"/>
              <a:gd name="connsiteY16" fmla="*/ 460470 h 577432"/>
              <a:gd name="connsiteX17" fmla="*/ 156799 w 577759"/>
              <a:gd name="connsiteY17" fmla="*/ 466912 h 577432"/>
              <a:gd name="connsiteX18" fmla="*/ 140199 w 577759"/>
              <a:gd name="connsiteY18" fmla="*/ 456789 h 577432"/>
              <a:gd name="connsiteX19" fmla="*/ 154033 w 577759"/>
              <a:gd name="connsiteY19" fmla="*/ 435623 h 577432"/>
              <a:gd name="connsiteX20" fmla="*/ 103311 w 577759"/>
              <a:gd name="connsiteY20" fmla="*/ 495441 h 577432"/>
              <a:gd name="connsiteX21" fmla="*/ 85789 w 577759"/>
              <a:gd name="connsiteY21" fmla="*/ 485318 h 577432"/>
              <a:gd name="connsiteX22" fmla="*/ 143888 w 577759"/>
              <a:gd name="connsiteY22" fmla="*/ 417217 h 577432"/>
              <a:gd name="connsiteX23" fmla="*/ 177088 w 577759"/>
              <a:gd name="connsiteY23" fmla="*/ 396051 h 577432"/>
              <a:gd name="connsiteX24" fmla="*/ 326592 w 577759"/>
              <a:gd name="connsiteY24" fmla="*/ 382185 h 577432"/>
              <a:gd name="connsiteX25" fmla="*/ 324748 w 577759"/>
              <a:gd name="connsiteY25" fmla="*/ 412582 h 577432"/>
              <a:gd name="connsiteX26" fmla="*/ 340423 w 577759"/>
              <a:gd name="connsiteY26" fmla="*/ 420871 h 577432"/>
              <a:gd name="connsiteX27" fmla="*/ 355177 w 577759"/>
              <a:gd name="connsiteY27" fmla="*/ 430082 h 577432"/>
              <a:gd name="connsiteX28" fmla="*/ 380995 w 577759"/>
              <a:gd name="connsiteY28" fmla="*/ 413503 h 577432"/>
              <a:gd name="connsiteX29" fmla="*/ 356099 w 577759"/>
              <a:gd name="connsiteY29" fmla="*/ 393238 h 577432"/>
              <a:gd name="connsiteX30" fmla="*/ 326592 w 577759"/>
              <a:gd name="connsiteY30" fmla="*/ 382185 h 577432"/>
              <a:gd name="connsiteX31" fmla="*/ 125443 w 577759"/>
              <a:gd name="connsiteY31" fmla="*/ 299294 h 577432"/>
              <a:gd name="connsiteX32" fmla="*/ 224189 w 577759"/>
              <a:gd name="connsiteY32" fmla="*/ 299294 h 577432"/>
              <a:gd name="connsiteX33" fmla="*/ 250029 w 577759"/>
              <a:gd name="connsiteY33" fmla="*/ 326015 h 577432"/>
              <a:gd name="connsiteX34" fmla="*/ 224189 w 577759"/>
              <a:gd name="connsiteY34" fmla="*/ 351815 h 577432"/>
              <a:gd name="connsiteX35" fmla="*/ 125443 w 577759"/>
              <a:gd name="connsiteY35" fmla="*/ 351815 h 577432"/>
              <a:gd name="connsiteX36" fmla="*/ 98680 w 577759"/>
              <a:gd name="connsiteY36" fmla="*/ 326015 h 577432"/>
              <a:gd name="connsiteX37" fmla="*/ 125443 w 577759"/>
              <a:gd name="connsiteY37" fmla="*/ 299294 h 577432"/>
              <a:gd name="connsiteX38" fmla="*/ 125436 w 577759"/>
              <a:gd name="connsiteY38" fmla="*/ 200762 h 577432"/>
              <a:gd name="connsiteX39" fmla="*/ 321952 w 577759"/>
              <a:gd name="connsiteY39" fmla="*/ 200762 h 577432"/>
              <a:gd name="connsiteX40" fmla="*/ 348708 w 577759"/>
              <a:gd name="connsiteY40" fmla="*/ 227483 h 577432"/>
              <a:gd name="connsiteX41" fmla="*/ 321952 w 577759"/>
              <a:gd name="connsiteY41" fmla="*/ 253283 h 577432"/>
              <a:gd name="connsiteX42" fmla="*/ 125436 w 577759"/>
              <a:gd name="connsiteY42" fmla="*/ 253283 h 577432"/>
              <a:gd name="connsiteX43" fmla="*/ 98680 w 577759"/>
              <a:gd name="connsiteY43" fmla="*/ 227483 h 577432"/>
              <a:gd name="connsiteX44" fmla="*/ 125436 w 577759"/>
              <a:gd name="connsiteY44" fmla="*/ 200762 h 577432"/>
              <a:gd name="connsiteX45" fmla="*/ 125436 w 577759"/>
              <a:gd name="connsiteY45" fmla="*/ 103118 h 577432"/>
              <a:gd name="connsiteX46" fmla="*/ 321952 w 577759"/>
              <a:gd name="connsiteY46" fmla="*/ 103118 h 577432"/>
              <a:gd name="connsiteX47" fmla="*/ 348708 w 577759"/>
              <a:gd name="connsiteY47" fmla="*/ 128918 h 577432"/>
              <a:gd name="connsiteX48" fmla="*/ 321952 w 577759"/>
              <a:gd name="connsiteY48" fmla="*/ 155639 h 577432"/>
              <a:gd name="connsiteX49" fmla="*/ 125436 w 577759"/>
              <a:gd name="connsiteY49" fmla="*/ 155639 h 577432"/>
              <a:gd name="connsiteX50" fmla="*/ 98680 w 577759"/>
              <a:gd name="connsiteY50" fmla="*/ 128918 h 577432"/>
              <a:gd name="connsiteX51" fmla="*/ 125436 w 577759"/>
              <a:gd name="connsiteY51" fmla="*/ 103118 h 577432"/>
              <a:gd name="connsiteX52" fmla="*/ 497753 w 577759"/>
              <a:gd name="connsiteY52" fmla="*/ 64639 h 577432"/>
              <a:gd name="connsiteX53" fmla="*/ 537748 w 577759"/>
              <a:gd name="connsiteY53" fmla="*/ 78225 h 577432"/>
              <a:gd name="connsiteX54" fmla="*/ 577398 w 577759"/>
              <a:gd name="connsiteY54" fmla="*/ 121516 h 577432"/>
              <a:gd name="connsiteX55" fmla="*/ 575554 w 577759"/>
              <a:gd name="connsiteY55" fmla="*/ 130727 h 577432"/>
              <a:gd name="connsiteX56" fmla="*/ 411424 w 577759"/>
              <a:gd name="connsiteY56" fmla="*/ 415345 h 577432"/>
              <a:gd name="connsiteX57" fmla="*/ 407735 w 577759"/>
              <a:gd name="connsiteY57" fmla="*/ 419029 h 577432"/>
              <a:gd name="connsiteX58" fmla="*/ 321982 w 577759"/>
              <a:gd name="connsiteY58" fmla="*/ 476137 h 577432"/>
              <a:gd name="connsiteX59" fmla="*/ 308151 w 577759"/>
              <a:gd name="connsiteY59" fmla="*/ 476137 h 577432"/>
              <a:gd name="connsiteX60" fmla="*/ 301696 w 577759"/>
              <a:gd name="connsiteY60" fmla="*/ 464163 h 577432"/>
              <a:gd name="connsiteX61" fmla="*/ 307229 w 577759"/>
              <a:gd name="connsiteY61" fmla="*/ 361921 h 577432"/>
              <a:gd name="connsiteX62" fmla="*/ 309073 w 577759"/>
              <a:gd name="connsiteY62" fmla="*/ 355473 h 577432"/>
              <a:gd name="connsiteX63" fmla="*/ 473203 w 577759"/>
              <a:gd name="connsiteY63" fmla="*/ 71777 h 577432"/>
              <a:gd name="connsiteX64" fmla="*/ 480580 w 577759"/>
              <a:gd name="connsiteY64" fmla="*/ 66250 h 577432"/>
              <a:gd name="connsiteX65" fmla="*/ 497753 w 577759"/>
              <a:gd name="connsiteY65" fmla="*/ 64639 h 577432"/>
              <a:gd name="connsiteX66" fmla="*/ 26751 w 577759"/>
              <a:gd name="connsiteY66" fmla="*/ 0 h 577432"/>
              <a:gd name="connsiteX67" fmla="*/ 420637 w 577759"/>
              <a:gd name="connsiteY67" fmla="*/ 0 h 577432"/>
              <a:gd name="connsiteX68" fmla="*/ 447388 w 577759"/>
              <a:gd name="connsiteY68" fmla="*/ 25786 h 577432"/>
              <a:gd name="connsiteX69" fmla="*/ 447388 w 577759"/>
              <a:gd name="connsiteY69" fmla="*/ 65387 h 577432"/>
              <a:gd name="connsiteX70" fmla="*/ 394808 w 577759"/>
              <a:gd name="connsiteY70" fmla="*/ 156560 h 577432"/>
              <a:gd name="connsiteX71" fmla="*/ 394808 w 577759"/>
              <a:gd name="connsiteY71" fmla="*/ 52494 h 577432"/>
              <a:gd name="connsiteX72" fmla="*/ 52580 w 577759"/>
              <a:gd name="connsiteY72" fmla="*/ 52494 h 577432"/>
              <a:gd name="connsiteX73" fmla="*/ 52580 w 577759"/>
              <a:gd name="connsiteY73" fmla="*/ 524938 h 577432"/>
              <a:gd name="connsiteX74" fmla="*/ 394808 w 577759"/>
              <a:gd name="connsiteY74" fmla="*/ 524938 h 577432"/>
              <a:gd name="connsiteX75" fmla="*/ 394808 w 577759"/>
              <a:gd name="connsiteY75" fmla="*/ 459551 h 577432"/>
              <a:gd name="connsiteX76" fmla="*/ 422482 w 577759"/>
              <a:gd name="connsiteY76" fmla="*/ 441132 h 577432"/>
              <a:gd name="connsiteX77" fmla="*/ 434474 w 577759"/>
              <a:gd name="connsiteY77" fmla="*/ 428239 h 577432"/>
              <a:gd name="connsiteX78" fmla="*/ 447388 w 577759"/>
              <a:gd name="connsiteY78" fmla="*/ 406137 h 577432"/>
              <a:gd name="connsiteX79" fmla="*/ 447388 w 577759"/>
              <a:gd name="connsiteY79" fmla="*/ 550725 h 577432"/>
              <a:gd name="connsiteX80" fmla="*/ 420637 w 577759"/>
              <a:gd name="connsiteY80" fmla="*/ 577432 h 577432"/>
              <a:gd name="connsiteX81" fmla="*/ 26751 w 577759"/>
              <a:gd name="connsiteY81" fmla="*/ 577432 h 577432"/>
              <a:gd name="connsiteX82" fmla="*/ 0 w 577759"/>
              <a:gd name="connsiteY82" fmla="*/ 550725 h 577432"/>
              <a:gd name="connsiteX83" fmla="*/ 0 w 577759"/>
              <a:gd name="connsiteY83" fmla="*/ 25786 h 577432"/>
              <a:gd name="connsiteX84" fmla="*/ 26751 w 577759"/>
              <a:gd name="connsiteY84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77759" h="577432">
                <a:moveTo>
                  <a:pt x="177088" y="396051"/>
                </a:moveTo>
                <a:cubicBezTo>
                  <a:pt x="179855" y="396051"/>
                  <a:pt x="183544" y="397892"/>
                  <a:pt x="185388" y="400653"/>
                </a:cubicBezTo>
                <a:cubicBezTo>
                  <a:pt x="189999" y="411696"/>
                  <a:pt x="185388" y="423659"/>
                  <a:pt x="178010" y="436543"/>
                </a:cubicBezTo>
                <a:cubicBezTo>
                  <a:pt x="180777" y="436543"/>
                  <a:pt x="182621" y="438384"/>
                  <a:pt x="184466" y="440224"/>
                </a:cubicBezTo>
                <a:cubicBezTo>
                  <a:pt x="185388" y="441145"/>
                  <a:pt x="185388" y="442065"/>
                  <a:pt x="186310" y="442985"/>
                </a:cubicBezTo>
                <a:cubicBezTo>
                  <a:pt x="191844" y="442065"/>
                  <a:pt x="197377" y="444826"/>
                  <a:pt x="201988" y="452188"/>
                </a:cubicBezTo>
                <a:cubicBezTo>
                  <a:pt x="203832" y="454949"/>
                  <a:pt x="204755" y="456789"/>
                  <a:pt x="204755" y="458630"/>
                </a:cubicBezTo>
                <a:cubicBezTo>
                  <a:pt x="229654" y="454028"/>
                  <a:pt x="249943" y="460470"/>
                  <a:pt x="274843" y="460470"/>
                </a:cubicBezTo>
                <a:cubicBezTo>
                  <a:pt x="287754" y="460470"/>
                  <a:pt x="287754" y="480716"/>
                  <a:pt x="274843" y="480716"/>
                </a:cubicBezTo>
                <a:cubicBezTo>
                  <a:pt x="253632" y="480716"/>
                  <a:pt x="226888" y="468753"/>
                  <a:pt x="206599" y="478876"/>
                </a:cubicBezTo>
                <a:cubicBezTo>
                  <a:pt x="202910" y="480716"/>
                  <a:pt x="198299" y="483477"/>
                  <a:pt x="194610" y="481636"/>
                </a:cubicBezTo>
                <a:cubicBezTo>
                  <a:pt x="189999" y="479796"/>
                  <a:pt x="184466" y="478876"/>
                  <a:pt x="183544" y="473354"/>
                </a:cubicBezTo>
                <a:cubicBezTo>
                  <a:pt x="183544" y="470593"/>
                  <a:pt x="183544" y="468753"/>
                  <a:pt x="183544" y="466912"/>
                </a:cubicBezTo>
                <a:cubicBezTo>
                  <a:pt x="181699" y="469673"/>
                  <a:pt x="180777" y="471513"/>
                  <a:pt x="178933" y="474274"/>
                </a:cubicBezTo>
                <a:cubicBezTo>
                  <a:pt x="173399" y="482557"/>
                  <a:pt x="156799" y="477035"/>
                  <a:pt x="161410" y="465992"/>
                </a:cubicBezTo>
                <a:cubicBezTo>
                  <a:pt x="161410" y="465992"/>
                  <a:pt x="161410" y="465072"/>
                  <a:pt x="162333" y="464151"/>
                </a:cubicBezTo>
                <a:cubicBezTo>
                  <a:pt x="162333" y="462311"/>
                  <a:pt x="163255" y="461391"/>
                  <a:pt x="163255" y="460470"/>
                </a:cubicBezTo>
                <a:cubicBezTo>
                  <a:pt x="161410" y="462311"/>
                  <a:pt x="158644" y="464151"/>
                  <a:pt x="156799" y="466912"/>
                </a:cubicBezTo>
                <a:cubicBezTo>
                  <a:pt x="150344" y="477035"/>
                  <a:pt x="132822" y="467832"/>
                  <a:pt x="140199" y="456789"/>
                </a:cubicBezTo>
                <a:cubicBezTo>
                  <a:pt x="144811" y="449427"/>
                  <a:pt x="149422" y="442985"/>
                  <a:pt x="154033" y="435623"/>
                </a:cubicBezTo>
                <a:cubicBezTo>
                  <a:pt x="135588" y="454028"/>
                  <a:pt x="118988" y="474274"/>
                  <a:pt x="103311" y="495441"/>
                </a:cubicBezTo>
                <a:cubicBezTo>
                  <a:pt x="95011" y="504643"/>
                  <a:pt x="78411" y="495441"/>
                  <a:pt x="85789" y="485318"/>
                </a:cubicBezTo>
                <a:cubicBezTo>
                  <a:pt x="104233" y="462311"/>
                  <a:pt x="122677" y="438384"/>
                  <a:pt x="143888" y="417217"/>
                </a:cubicBezTo>
                <a:cubicBezTo>
                  <a:pt x="152188" y="408935"/>
                  <a:pt x="163255" y="396051"/>
                  <a:pt x="177088" y="396051"/>
                </a:cubicBezTo>
                <a:close/>
                <a:moveTo>
                  <a:pt x="326592" y="382185"/>
                </a:moveTo>
                <a:lnTo>
                  <a:pt x="324748" y="412582"/>
                </a:lnTo>
                <a:cubicBezTo>
                  <a:pt x="329358" y="414424"/>
                  <a:pt x="334891" y="417187"/>
                  <a:pt x="340423" y="420871"/>
                </a:cubicBezTo>
                <a:cubicBezTo>
                  <a:pt x="345956" y="423635"/>
                  <a:pt x="350566" y="427319"/>
                  <a:pt x="355177" y="430082"/>
                </a:cubicBezTo>
                <a:lnTo>
                  <a:pt x="380995" y="413503"/>
                </a:lnTo>
                <a:cubicBezTo>
                  <a:pt x="376385" y="407976"/>
                  <a:pt x="369008" y="400607"/>
                  <a:pt x="356099" y="393238"/>
                </a:cubicBezTo>
                <a:cubicBezTo>
                  <a:pt x="343190" y="385869"/>
                  <a:pt x="333047" y="383106"/>
                  <a:pt x="326592" y="382185"/>
                </a:cubicBezTo>
                <a:close/>
                <a:moveTo>
                  <a:pt x="125443" y="299294"/>
                </a:moveTo>
                <a:lnTo>
                  <a:pt x="224189" y="299294"/>
                </a:lnTo>
                <a:cubicBezTo>
                  <a:pt x="238032" y="299294"/>
                  <a:pt x="250029" y="311272"/>
                  <a:pt x="250029" y="326015"/>
                </a:cubicBezTo>
                <a:cubicBezTo>
                  <a:pt x="250029" y="339836"/>
                  <a:pt x="238032" y="351815"/>
                  <a:pt x="224189" y="351815"/>
                </a:cubicBezTo>
                <a:lnTo>
                  <a:pt x="125443" y="351815"/>
                </a:lnTo>
                <a:cubicBezTo>
                  <a:pt x="110677" y="351815"/>
                  <a:pt x="98680" y="339836"/>
                  <a:pt x="98680" y="326015"/>
                </a:cubicBezTo>
                <a:cubicBezTo>
                  <a:pt x="98680" y="311272"/>
                  <a:pt x="110677" y="299294"/>
                  <a:pt x="125443" y="299294"/>
                </a:cubicBezTo>
                <a:close/>
                <a:moveTo>
                  <a:pt x="125436" y="200762"/>
                </a:moveTo>
                <a:lnTo>
                  <a:pt x="321952" y="200762"/>
                </a:lnTo>
                <a:cubicBezTo>
                  <a:pt x="336714" y="200762"/>
                  <a:pt x="348708" y="212740"/>
                  <a:pt x="348708" y="227483"/>
                </a:cubicBezTo>
                <a:cubicBezTo>
                  <a:pt x="348708" y="242226"/>
                  <a:pt x="336714" y="253283"/>
                  <a:pt x="321952" y="253283"/>
                </a:cubicBezTo>
                <a:lnTo>
                  <a:pt x="125436" y="253283"/>
                </a:lnTo>
                <a:cubicBezTo>
                  <a:pt x="110674" y="253283"/>
                  <a:pt x="98680" y="242226"/>
                  <a:pt x="98680" y="227483"/>
                </a:cubicBezTo>
                <a:cubicBezTo>
                  <a:pt x="98680" y="212740"/>
                  <a:pt x="110674" y="200762"/>
                  <a:pt x="125436" y="200762"/>
                </a:cubicBezTo>
                <a:close/>
                <a:moveTo>
                  <a:pt x="125436" y="103118"/>
                </a:moveTo>
                <a:lnTo>
                  <a:pt x="321952" y="103118"/>
                </a:lnTo>
                <a:cubicBezTo>
                  <a:pt x="336714" y="103118"/>
                  <a:pt x="348708" y="114175"/>
                  <a:pt x="348708" y="128918"/>
                </a:cubicBezTo>
                <a:cubicBezTo>
                  <a:pt x="348708" y="143660"/>
                  <a:pt x="336714" y="155639"/>
                  <a:pt x="321952" y="155639"/>
                </a:cubicBezTo>
                <a:lnTo>
                  <a:pt x="125436" y="155639"/>
                </a:lnTo>
                <a:cubicBezTo>
                  <a:pt x="110674" y="155639"/>
                  <a:pt x="98680" y="143660"/>
                  <a:pt x="98680" y="128918"/>
                </a:cubicBezTo>
                <a:cubicBezTo>
                  <a:pt x="98680" y="114175"/>
                  <a:pt x="110674" y="103118"/>
                  <a:pt x="125436" y="103118"/>
                </a:cubicBezTo>
                <a:close/>
                <a:moveTo>
                  <a:pt x="497753" y="64639"/>
                </a:moveTo>
                <a:cubicBezTo>
                  <a:pt x="507550" y="65329"/>
                  <a:pt x="521151" y="68553"/>
                  <a:pt x="537748" y="78225"/>
                </a:cubicBezTo>
                <a:cubicBezTo>
                  <a:pt x="570943" y="97568"/>
                  <a:pt x="576476" y="118753"/>
                  <a:pt x="577398" y="121516"/>
                </a:cubicBezTo>
                <a:cubicBezTo>
                  <a:pt x="578320" y="124279"/>
                  <a:pt x="577398" y="127964"/>
                  <a:pt x="575554" y="130727"/>
                </a:cubicBezTo>
                <a:lnTo>
                  <a:pt x="411424" y="415345"/>
                </a:lnTo>
                <a:cubicBezTo>
                  <a:pt x="410501" y="416266"/>
                  <a:pt x="409579" y="418108"/>
                  <a:pt x="407735" y="419029"/>
                </a:cubicBezTo>
                <a:lnTo>
                  <a:pt x="321982" y="476137"/>
                </a:lnTo>
                <a:cubicBezTo>
                  <a:pt x="317371" y="478900"/>
                  <a:pt x="312761" y="478900"/>
                  <a:pt x="308151" y="476137"/>
                </a:cubicBezTo>
                <a:cubicBezTo>
                  <a:pt x="303540" y="473374"/>
                  <a:pt x="300774" y="468768"/>
                  <a:pt x="301696" y="464163"/>
                </a:cubicBezTo>
                <a:lnTo>
                  <a:pt x="307229" y="361921"/>
                </a:lnTo>
                <a:cubicBezTo>
                  <a:pt x="308151" y="359158"/>
                  <a:pt x="308151" y="357316"/>
                  <a:pt x="309073" y="355473"/>
                </a:cubicBezTo>
                <a:lnTo>
                  <a:pt x="473203" y="71777"/>
                </a:lnTo>
                <a:cubicBezTo>
                  <a:pt x="475047" y="69014"/>
                  <a:pt x="477813" y="67172"/>
                  <a:pt x="480580" y="66250"/>
                </a:cubicBezTo>
                <a:cubicBezTo>
                  <a:pt x="481963" y="65790"/>
                  <a:pt x="487956" y="63948"/>
                  <a:pt x="497753" y="64639"/>
                </a:cubicBezTo>
                <a:close/>
                <a:moveTo>
                  <a:pt x="26751" y="0"/>
                </a:moveTo>
                <a:lnTo>
                  <a:pt x="420637" y="0"/>
                </a:lnTo>
                <a:cubicBezTo>
                  <a:pt x="435396" y="0"/>
                  <a:pt x="447388" y="11972"/>
                  <a:pt x="447388" y="25786"/>
                </a:cubicBezTo>
                <a:lnTo>
                  <a:pt x="447388" y="65387"/>
                </a:lnTo>
                <a:lnTo>
                  <a:pt x="394808" y="156560"/>
                </a:lnTo>
                <a:lnTo>
                  <a:pt x="394808" y="52494"/>
                </a:lnTo>
                <a:lnTo>
                  <a:pt x="52580" y="52494"/>
                </a:lnTo>
                <a:lnTo>
                  <a:pt x="52580" y="524938"/>
                </a:lnTo>
                <a:lnTo>
                  <a:pt x="394808" y="524938"/>
                </a:lnTo>
                <a:lnTo>
                  <a:pt x="394808" y="459551"/>
                </a:lnTo>
                <a:lnTo>
                  <a:pt x="422482" y="441132"/>
                </a:lnTo>
                <a:cubicBezTo>
                  <a:pt x="427094" y="437449"/>
                  <a:pt x="431706" y="432844"/>
                  <a:pt x="434474" y="428239"/>
                </a:cubicBezTo>
                <a:lnTo>
                  <a:pt x="447388" y="406137"/>
                </a:lnTo>
                <a:lnTo>
                  <a:pt x="447388" y="550725"/>
                </a:lnTo>
                <a:cubicBezTo>
                  <a:pt x="447388" y="565460"/>
                  <a:pt x="435396" y="577432"/>
                  <a:pt x="420637" y="577432"/>
                </a:cubicBezTo>
                <a:lnTo>
                  <a:pt x="26751" y="577432"/>
                </a:lnTo>
                <a:cubicBezTo>
                  <a:pt x="11992" y="577432"/>
                  <a:pt x="0" y="565460"/>
                  <a:pt x="0" y="550725"/>
                </a:cubicBezTo>
                <a:lnTo>
                  <a:pt x="0" y="25786"/>
                </a:lnTo>
                <a:cubicBezTo>
                  <a:pt x="0" y="11972"/>
                  <a:pt x="11992" y="0"/>
                  <a:pt x="26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6" name="íş1îde">
            <a:extLst>
              <a:ext uri="{FF2B5EF4-FFF2-40B4-BE49-F238E27FC236}">
                <a16:creationId xmlns:a16="http://schemas.microsoft.com/office/drawing/2014/main" id="{B0285B61-2BBF-4712-B3C5-EFB4AF64BEA2}"/>
              </a:ext>
            </a:extLst>
          </p:cNvPr>
          <p:cNvSpPr/>
          <p:nvPr/>
        </p:nvSpPr>
        <p:spPr bwMode="auto">
          <a:xfrm>
            <a:off x="1658938" y="5834063"/>
            <a:ext cx="460375" cy="317500"/>
          </a:xfrm>
          <a:custGeom>
            <a:avLst/>
            <a:gdLst>
              <a:gd name="connsiteX0" fmla="*/ 250445 w 587641"/>
              <a:gd name="connsiteY0" fmla="*/ 380520 h 402175"/>
              <a:gd name="connsiteX1" fmla="*/ 244764 w 587641"/>
              <a:gd name="connsiteY1" fmla="*/ 385676 h 402175"/>
              <a:gd name="connsiteX2" fmla="*/ 250445 w 587641"/>
              <a:gd name="connsiteY2" fmla="*/ 391347 h 402175"/>
              <a:gd name="connsiteX3" fmla="*/ 337196 w 587641"/>
              <a:gd name="connsiteY3" fmla="*/ 391347 h 402175"/>
              <a:gd name="connsiteX4" fmla="*/ 342877 w 587641"/>
              <a:gd name="connsiteY4" fmla="*/ 385676 h 402175"/>
              <a:gd name="connsiteX5" fmla="*/ 337196 w 587641"/>
              <a:gd name="connsiteY5" fmla="*/ 380520 h 402175"/>
              <a:gd name="connsiteX6" fmla="*/ 220494 w 587641"/>
              <a:gd name="connsiteY6" fmla="*/ 349583 h 402175"/>
              <a:gd name="connsiteX7" fmla="*/ 203970 w 587641"/>
              <a:gd name="connsiteY7" fmla="*/ 369692 h 402175"/>
              <a:gd name="connsiteX8" fmla="*/ 383671 w 587641"/>
              <a:gd name="connsiteY8" fmla="*/ 369692 h 402175"/>
              <a:gd name="connsiteX9" fmla="*/ 367147 w 587641"/>
              <a:gd name="connsiteY9" fmla="*/ 349583 h 402175"/>
              <a:gd name="connsiteX10" fmla="*/ 333608 w 587641"/>
              <a:gd name="connsiteY10" fmla="*/ 138920 h 402175"/>
              <a:gd name="connsiteX11" fmla="*/ 306245 w 587641"/>
              <a:gd name="connsiteY11" fmla="*/ 150522 h 402175"/>
              <a:gd name="connsiteX12" fmla="*/ 306245 w 587641"/>
              <a:gd name="connsiteY12" fmla="*/ 205180 h 402175"/>
              <a:gd name="connsiteX13" fmla="*/ 358390 w 587641"/>
              <a:gd name="connsiteY13" fmla="*/ 207243 h 402175"/>
              <a:gd name="connsiteX14" fmla="*/ 363553 w 587641"/>
              <a:gd name="connsiteY14" fmla="*/ 202087 h 402175"/>
              <a:gd name="connsiteX15" fmla="*/ 360971 w 587641"/>
              <a:gd name="connsiteY15" fmla="*/ 150522 h 402175"/>
              <a:gd name="connsiteX16" fmla="*/ 333608 w 587641"/>
              <a:gd name="connsiteY16" fmla="*/ 138920 h 402175"/>
              <a:gd name="connsiteX17" fmla="*/ 333866 w 587641"/>
              <a:gd name="connsiteY17" fmla="*/ 133119 h 402175"/>
              <a:gd name="connsiteX18" fmla="*/ 365618 w 587641"/>
              <a:gd name="connsiteY18" fmla="*/ 145881 h 402175"/>
              <a:gd name="connsiteX19" fmla="*/ 368199 w 587641"/>
              <a:gd name="connsiteY19" fmla="*/ 205696 h 402175"/>
              <a:gd name="connsiteX20" fmla="*/ 375427 w 587641"/>
              <a:gd name="connsiteY20" fmla="*/ 212915 h 402175"/>
              <a:gd name="connsiteX21" fmla="*/ 377492 w 587641"/>
              <a:gd name="connsiteY21" fmla="*/ 210852 h 402175"/>
              <a:gd name="connsiteX22" fmla="*/ 419827 w 587641"/>
              <a:gd name="connsiteY22" fmla="*/ 253135 h 402175"/>
              <a:gd name="connsiteX23" fmla="*/ 409501 w 587641"/>
              <a:gd name="connsiteY23" fmla="*/ 263448 h 402175"/>
              <a:gd name="connsiteX24" fmla="*/ 367166 w 587641"/>
              <a:gd name="connsiteY24" fmla="*/ 221165 h 402175"/>
              <a:gd name="connsiteX25" fmla="*/ 369232 w 587641"/>
              <a:gd name="connsiteY25" fmla="*/ 219103 h 402175"/>
              <a:gd name="connsiteX26" fmla="*/ 362004 w 587641"/>
              <a:gd name="connsiteY26" fmla="*/ 211884 h 402175"/>
              <a:gd name="connsiteX27" fmla="*/ 302115 w 587641"/>
              <a:gd name="connsiteY27" fmla="*/ 209306 h 402175"/>
              <a:gd name="connsiteX28" fmla="*/ 302115 w 587641"/>
              <a:gd name="connsiteY28" fmla="*/ 145881 h 402175"/>
              <a:gd name="connsiteX29" fmla="*/ 333866 w 587641"/>
              <a:gd name="connsiteY29" fmla="*/ 133119 h 402175"/>
              <a:gd name="connsiteX30" fmla="*/ 283493 w 587641"/>
              <a:gd name="connsiteY30" fmla="*/ 46905 h 402175"/>
              <a:gd name="connsiteX31" fmla="*/ 341328 w 587641"/>
              <a:gd name="connsiteY31" fmla="*/ 76807 h 402175"/>
              <a:gd name="connsiteX32" fmla="*/ 354238 w 587641"/>
              <a:gd name="connsiteY32" fmla="*/ 75260 h 402175"/>
              <a:gd name="connsiteX33" fmla="*/ 410524 w 587641"/>
              <a:gd name="connsiteY33" fmla="*/ 131456 h 402175"/>
              <a:gd name="connsiteX34" fmla="*/ 409491 w 587641"/>
              <a:gd name="connsiteY34" fmla="*/ 139705 h 402175"/>
              <a:gd name="connsiteX35" fmla="*/ 410524 w 587641"/>
              <a:gd name="connsiteY35" fmla="*/ 139189 h 402175"/>
              <a:gd name="connsiteX36" fmla="*/ 444605 w 587641"/>
              <a:gd name="connsiteY36" fmla="*/ 173732 h 402175"/>
              <a:gd name="connsiteX37" fmla="*/ 410524 w 587641"/>
              <a:gd name="connsiteY37" fmla="*/ 207758 h 402175"/>
              <a:gd name="connsiteX38" fmla="*/ 391934 w 587641"/>
              <a:gd name="connsiteY38" fmla="*/ 207758 h 402175"/>
              <a:gd name="connsiteX39" fmla="*/ 385221 w 587641"/>
              <a:gd name="connsiteY39" fmla="*/ 201056 h 402175"/>
              <a:gd name="connsiteX40" fmla="*/ 373860 w 587641"/>
              <a:gd name="connsiteY40" fmla="*/ 137643 h 402175"/>
              <a:gd name="connsiteX41" fmla="*/ 293304 w 587641"/>
              <a:gd name="connsiteY41" fmla="*/ 137643 h 402175"/>
              <a:gd name="connsiteX42" fmla="*/ 276780 w 587641"/>
              <a:gd name="connsiteY42" fmla="*/ 177856 h 402175"/>
              <a:gd name="connsiteX43" fmla="*/ 285558 w 587641"/>
              <a:gd name="connsiteY43" fmla="*/ 207758 h 402175"/>
              <a:gd name="connsiteX44" fmla="*/ 199322 w 587641"/>
              <a:gd name="connsiteY44" fmla="*/ 207758 h 402175"/>
              <a:gd name="connsiteX45" fmla="*/ 143036 w 587641"/>
              <a:gd name="connsiteY45" fmla="*/ 151563 h 402175"/>
              <a:gd name="connsiteX46" fmla="*/ 199322 w 587641"/>
              <a:gd name="connsiteY46" fmla="*/ 95367 h 402175"/>
              <a:gd name="connsiteX47" fmla="*/ 215846 w 587641"/>
              <a:gd name="connsiteY47" fmla="*/ 97945 h 402175"/>
              <a:gd name="connsiteX48" fmla="*/ 283493 w 587641"/>
              <a:gd name="connsiteY48" fmla="*/ 46905 h 402175"/>
              <a:gd name="connsiteX49" fmla="*/ 103792 w 587641"/>
              <a:gd name="connsiteY49" fmla="*/ 19593 h 402175"/>
              <a:gd name="connsiteX50" fmla="*/ 85203 w 587641"/>
              <a:gd name="connsiteY50" fmla="*/ 38671 h 402175"/>
              <a:gd name="connsiteX51" fmla="*/ 85203 w 587641"/>
              <a:gd name="connsiteY51" fmla="*/ 266054 h 402175"/>
              <a:gd name="connsiteX52" fmla="*/ 103792 w 587641"/>
              <a:gd name="connsiteY52" fmla="*/ 284616 h 402175"/>
              <a:gd name="connsiteX53" fmla="*/ 483849 w 587641"/>
              <a:gd name="connsiteY53" fmla="*/ 284616 h 402175"/>
              <a:gd name="connsiteX54" fmla="*/ 502438 w 587641"/>
              <a:gd name="connsiteY54" fmla="*/ 266054 h 402175"/>
              <a:gd name="connsiteX55" fmla="*/ 502438 w 587641"/>
              <a:gd name="connsiteY55" fmla="*/ 38671 h 402175"/>
              <a:gd name="connsiteX56" fmla="*/ 483849 w 587641"/>
              <a:gd name="connsiteY56" fmla="*/ 19593 h 402175"/>
              <a:gd name="connsiteX57" fmla="*/ 76424 w 587641"/>
              <a:gd name="connsiteY57" fmla="*/ 0 h 402175"/>
              <a:gd name="connsiteX58" fmla="*/ 511217 w 587641"/>
              <a:gd name="connsiteY58" fmla="*/ 0 h 402175"/>
              <a:gd name="connsiteX59" fmla="*/ 533421 w 587641"/>
              <a:gd name="connsiteY59" fmla="*/ 21655 h 402175"/>
              <a:gd name="connsiteX60" fmla="*/ 533421 w 587641"/>
              <a:gd name="connsiteY60" fmla="*/ 152105 h 402175"/>
              <a:gd name="connsiteX61" fmla="*/ 533421 w 587641"/>
              <a:gd name="connsiteY61" fmla="*/ 282554 h 402175"/>
              <a:gd name="connsiteX62" fmla="*/ 533421 w 587641"/>
              <a:gd name="connsiteY62" fmla="*/ 304209 h 402175"/>
              <a:gd name="connsiteX63" fmla="*/ 587641 w 587641"/>
              <a:gd name="connsiteY63" fmla="*/ 369692 h 402175"/>
              <a:gd name="connsiteX64" fmla="*/ 555109 w 587641"/>
              <a:gd name="connsiteY64" fmla="*/ 402175 h 402175"/>
              <a:gd name="connsiteX65" fmla="*/ 32532 w 587641"/>
              <a:gd name="connsiteY65" fmla="*/ 402175 h 402175"/>
              <a:gd name="connsiteX66" fmla="*/ 0 w 587641"/>
              <a:gd name="connsiteY66" fmla="*/ 369692 h 402175"/>
              <a:gd name="connsiteX67" fmla="*/ 54220 w 587641"/>
              <a:gd name="connsiteY67" fmla="*/ 304209 h 402175"/>
              <a:gd name="connsiteX68" fmla="*/ 54220 w 587641"/>
              <a:gd name="connsiteY68" fmla="*/ 282554 h 402175"/>
              <a:gd name="connsiteX69" fmla="*/ 54220 w 587641"/>
              <a:gd name="connsiteY69" fmla="*/ 152105 h 402175"/>
              <a:gd name="connsiteX70" fmla="*/ 54220 w 587641"/>
              <a:gd name="connsiteY70" fmla="*/ 21655 h 402175"/>
              <a:gd name="connsiteX71" fmla="*/ 76424 w 587641"/>
              <a:gd name="connsiteY71" fmla="*/ 0 h 40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7641" h="402175">
                <a:moveTo>
                  <a:pt x="250445" y="380520"/>
                </a:moveTo>
                <a:cubicBezTo>
                  <a:pt x="247346" y="380520"/>
                  <a:pt x="244764" y="382582"/>
                  <a:pt x="244764" y="385676"/>
                </a:cubicBezTo>
                <a:cubicBezTo>
                  <a:pt x="244764" y="388769"/>
                  <a:pt x="247346" y="391347"/>
                  <a:pt x="250445" y="391347"/>
                </a:cubicBezTo>
                <a:lnTo>
                  <a:pt x="337196" y="391347"/>
                </a:lnTo>
                <a:cubicBezTo>
                  <a:pt x="340295" y="391347"/>
                  <a:pt x="342877" y="388769"/>
                  <a:pt x="342877" y="385676"/>
                </a:cubicBezTo>
                <a:cubicBezTo>
                  <a:pt x="342877" y="382582"/>
                  <a:pt x="340295" y="380520"/>
                  <a:pt x="337196" y="380520"/>
                </a:cubicBezTo>
                <a:close/>
                <a:moveTo>
                  <a:pt x="220494" y="349583"/>
                </a:moveTo>
                <a:lnTo>
                  <a:pt x="203970" y="369692"/>
                </a:lnTo>
                <a:lnTo>
                  <a:pt x="383671" y="369692"/>
                </a:lnTo>
                <a:lnTo>
                  <a:pt x="367147" y="349583"/>
                </a:lnTo>
                <a:close/>
                <a:moveTo>
                  <a:pt x="333608" y="138920"/>
                </a:moveTo>
                <a:cubicBezTo>
                  <a:pt x="323670" y="138920"/>
                  <a:pt x="313731" y="142788"/>
                  <a:pt x="306245" y="150522"/>
                </a:cubicBezTo>
                <a:cubicBezTo>
                  <a:pt x="291273" y="165476"/>
                  <a:pt x="291273" y="189711"/>
                  <a:pt x="306245" y="205180"/>
                </a:cubicBezTo>
                <a:cubicBezTo>
                  <a:pt x="320701" y="219103"/>
                  <a:pt x="342901" y="219618"/>
                  <a:pt x="358390" y="207243"/>
                </a:cubicBezTo>
                <a:lnTo>
                  <a:pt x="363553" y="202087"/>
                </a:lnTo>
                <a:cubicBezTo>
                  <a:pt x="375943" y="187133"/>
                  <a:pt x="375427" y="164445"/>
                  <a:pt x="360971" y="150522"/>
                </a:cubicBezTo>
                <a:cubicBezTo>
                  <a:pt x="353485" y="142788"/>
                  <a:pt x="343547" y="138920"/>
                  <a:pt x="333608" y="138920"/>
                </a:cubicBezTo>
                <a:close/>
                <a:moveTo>
                  <a:pt x="333866" y="133119"/>
                </a:moveTo>
                <a:cubicBezTo>
                  <a:pt x="345354" y="133119"/>
                  <a:pt x="356841" y="137373"/>
                  <a:pt x="365618" y="145881"/>
                </a:cubicBezTo>
                <a:cubicBezTo>
                  <a:pt x="381622" y="162382"/>
                  <a:pt x="382655" y="188164"/>
                  <a:pt x="368199" y="205696"/>
                </a:cubicBezTo>
                <a:lnTo>
                  <a:pt x="375427" y="212915"/>
                </a:lnTo>
                <a:lnTo>
                  <a:pt x="377492" y="210852"/>
                </a:lnTo>
                <a:lnTo>
                  <a:pt x="419827" y="253135"/>
                </a:lnTo>
                <a:lnTo>
                  <a:pt x="409501" y="263448"/>
                </a:lnTo>
                <a:lnTo>
                  <a:pt x="367166" y="221165"/>
                </a:lnTo>
                <a:lnTo>
                  <a:pt x="369232" y="219103"/>
                </a:lnTo>
                <a:lnTo>
                  <a:pt x="362004" y="211884"/>
                </a:lnTo>
                <a:cubicBezTo>
                  <a:pt x="344450" y="226322"/>
                  <a:pt x="318636" y="225290"/>
                  <a:pt x="302115" y="209306"/>
                </a:cubicBezTo>
                <a:cubicBezTo>
                  <a:pt x="285078" y="191774"/>
                  <a:pt x="285078" y="163413"/>
                  <a:pt x="302115" y="145881"/>
                </a:cubicBezTo>
                <a:cubicBezTo>
                  <a:pt x="310892" y="137373"/>
                  <a:pt x="322379" y="133119"/>
                  <a:pt x="333866" y="133119"/>
                </a:cubicBezTo>
                <a:close/>
                <a:moveTo>
                  <a:pt x="283493" y="46905"/>
                </a:moveTo>
                <a:cubicBezTo>
                  <a:pt x="307247" y="46905"/>
                  <a:pt x="328418" y="58763"/>
                  <a:pt x="341328" y="76807"/>
                </a:cubicBezTo>
                <a:cubicBezTo>
                  <a:pt x="345459" y="75776"/>
                  <a:pt x="349590" y="75260"/>
                  <a:pt x="354238" y="75260"/>
                </a:cubicBezTo>
                <a:cubicBezTo>
                  <a:pt x="385221" y="75260"/>
                  <a:pt x="410524" y="100523"/>
                  <a:pt x="410524" y="131456"/>
                </a:cubicBezTo>
                <a:cubicBezTo>
                  <a:pt x="410524" y="134034"/>
                  <a:pt x="410007" y="137127"/>
                  <a:pt x="409491" y="139705"/>
                </a:cubicBezTo>
                <a:cubicBezTo>
                  <a:pt x="410007" y="139705"/>
                  <a:pt x="410007" y="139189"/>
                  <a:pt x="410524" y="139189"/>
                </a:cubicBezTo>
                <a:cubicBezTo>
                  <a:pt x="429113" y="139189"/>
                  <a:pt x="444605" y="154656"/>
                  <a:pt x="444605" y="173732"/>
                </a:cubicBezTo>
                <a:cubicBezTo>
                  <a:pt x="444605" y="192291"/>
                  <a:pt x="429113" y="207758"/>
                  <a:pt x="410524" y="207758"/>
                </a:cubicBezTo>
                <a:lnTo>
                  <a:pt x="391934" y="207758"/>
                </a:lnTo>
                <a:lnTo>
                  <a:pt x="385221" y="201056"/>
                </a:lnTo>
                <a:cubicBezTo>
                  <a:pt x="395032" y="179918"/>
                  <a:pt x="391417" y="154656"/>
                  <a:pt x="373860" y="137643"/>
                </a:cubicBezTo>
                <a:cubicBezTo>
                  <a:pt x="352688" y="115989"/>
                  <a:pt x="314992" y="115989"/>
                  <a:pt x="293304" y="137643"/>
                </a:cubicBezTo>
                <a:cubicBezTo>
                  <a:pt x="282460" y="147954"/>
                  <a:pt x="276780" y="162389"/>
                  <a:pt x="276780" y="177856"/>
                </a:cubicBezTo>
                <a:cubicBezTo>
                  <a:pt x="276780" y="188683"/>
                  <a:pt x="279878" y="198994"/>
                  <a:pt x="285558" y="207758"/>
                </a:cubicBezTo>
                <a:lnTo>
                  <a:pt x="199322" y="207758"/>
                </a:lnTo>
                <a:cubicBezTo>
                  <a:pt x="168339" y="207758"/>
                  <a:pt x="143036" y="182496"/>
                  <a:pt x="143036" y="151563"/>
                </a:cubicBezTo>
                <a:cubicBezTo>
                  <a:pt x="143036" y="120629"/>
                  <a:pt x="168339" y="95367"/>
                  <a:pt x="199322" y="95367"/>
                </a:cubicBezTo>
                <a:cubicBezTo>
                  <a:pt x="205002" y="95367"/>
                  <a:pt x="210682" y="96398"/>
                  <a:pt x="215846" y="97945"/>
                </a:cubicBezTo>
                <a:cubicBezTo>
                  <a:pt x="224108" y="68558"/>
                  <a:pt x="250961" y="46905"/>
                  <a:pt x="283493" y="46905"/>
                </a:cubicBezTo>
                <a:close/>
                <a:moveTo>
                  <a:pt x="103792" y="19593"/>
                </a:moveTo>
                <a:cubicBezTo>
                  <a:pt x="93465" y="19593"/>
                  <a:pt x="85203" y="27843"/>
                  <a:pt x="85203" y="38671"/>
                </a:cubicBezTo>
                <a:lnTo>
                  <a:pt x="85203" y="266054"/>
                </a:lnTo>
                <a:cubicBezTo>
                  <a:pt x="85203" y="276367"/>
                  <a:pt x="93465" y="284616"/>
                  <a:pt x="103792" y="284616"/>
                </a:cubicBezTo>
                <a:lnTo>
                  <a:pt x="483849" y="284616"/>
                </a:lnTo>
                <a:cubicBezTo>
                  <a:pt x="494176" y="284616"/>
                  <a:pt x="502438" y="276367"/>
                  <a:pt x="502438" y="266054"/>
                </a:cubicBezTo>
                <a:lnTo>
                  <a:pt x="502438" y="38671"/>
                </a:lnTo>
                <a:cubicBezTo>
                  <a:pt x="502438" y="28358"/>
                  <a:pt x="494176" y="19593"/>
                  <a:pt x="483849" y="19593"/>
                </a:cubicBezTo>
                <a:close/>
                <a:moveTo>
                  <a:pt x="76424" y="0"/>
                </a:moveTo>
                <a:lnTo>
                  <a:pt x="511217" y="0"/>
                </a:lnTo>
                <a:cubicBezTo>
                  <a:pt x="523610" y="0"/>
                  <a:pt x="533421" y="9796"/>
                  <a:pt x="533421" y="21655"/>
                </a:cubicBezTo>
                <a:lnTo>
                  <a:pt x="533421" y="152105"/>
                </a:lnTo>
                <a:lnTo>
                  <a:pt x="533421" y="282554"/>
                </a:lnTo>
                <a:lnTo>
                  <a:pt x="533421" y="304209"/>
                </a:lnTo>
                <a:lnTo>
                  <a:pt x="587641" y="369692"/>
                </a:lnTo>
                <a:cubicBezTo>
                  <a:pt x="587641" y="387222"/>
                  <a:pt x="573182" y="402175"/>
                  <a:pt x="555109" y="402175"/>
                </a:cubicBezTo>
                <a:lnTo>
                  <a:pt x="32532" y="402175"/>
                </a:lnTo>
                <a:cubicBezTo>
                  <a:pt x="14459" y="402175"/>
                  <a:pt x="0" y="387738"/>
                  <a:pt x="0" y="369692"/>
                </a:cubicBezTo>
                <a:lnTo>
                  <a:pt x="54220" y="304209"/>
                </a:lnTo>
                <a:lnTo>
                  <a:pt x="54220" y="282554"/>
                </a:lnTo>
                <a:lnTo>
                  <a:pt x="54220" y="152105"/>
                </a:lnTo>
                <a:lnTo>
                  <a:pt x="54220" y="21655"/>
                </a:lnTo>
                <a:cubicBezTo>
                  <a:pt x="54220" y="9796"/>
                  <a:pt x="64031" y="0"/>
                  <a:pt x="764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3329" name="组合 45">
            <a:extLst>
              <a:ext uri="{FF2B5EF4-FFF2-40B4-BE49-F238E27FC236}">
                <a16:creationId xmlns:a16="http://schemas.microsoft.com/office/drawing/2014/main" id="{CA6D6038-D368-4C00-849F-E754E0678E29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96863"/>
            <a:ext cx="4032250" cy="720725"/>
            <a:chOff x="384725" y="296152"/>
            <a:chExt cx="4031326" cy="722003"/>
          </a:xfrm>
        </p:grpSpPr>
        <p:grpSp>
          <p:nvGrpSpPr>
            <p:cNvPr id="13330" name="组合 30">
              <a:extLst>
                <a:ext uri="{FF2B5EF4-FFF2-40B4-BE49-F238E27FC236}">
                  <a16:creationId xmlns:a16="http://schemas.microsoft.com/office/drawing/2014/main" id="{51954715-0B05-43A3-AC24-00982EA64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725" y="296152"/>
              <a:ext cx="3145924" cy="689231"/>
              <a:chOff x="432160" y="260024"/>
              <a:chExt cx="3145924" cy="689231"/>
            </a:xfrm>
          </p:grpSpPr>
          <p:pic>
            <p:nvPicPr>
              <p:cNvPr id="13332" name="图片 31">
                <a:extLst>
                  <a:ext uri="{FF2B5EF4-FFF2-40B4-BE49-F238E27FC236}">
                    <a16:creationId xmlns:a16="http://schemas.microsoft.com/office/drawing/2014/main" id="{F2DD6FFC-FEB3-42EE-B16F-5A407F3EC9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8484" r="17441" b="18620"/>
              <a:stretch>
                <a:fillRect/>
              </a:stretch>
            </p:blipFill>
            <p:spPr bwMode="auto">
              <a:xfrm rot="5400000" flipH="1">
                <a:off x="422643" y="304792"/>
                <a:ext cx="653980" cy="6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3" name="文本框 32">
                <a:extLst>
                  <a:ext uri="{FF2B5EF4-FFF2-40B4-BE49-F238E27FC236}">
                    <a16:creationId xmlns:a16="http://schemas.microsoft.com/office/drawing/2014/main" id="{EA2BAB8A-C5E2-4F33-B90E-3E7BCD09F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774" y="260024"/>
                <a:ext cx="2333090" cy="46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Eras ITC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solidFill>
                      <a:srgbClr val="E1F8FC"/>
                    </a:solidFill>
                    <a:sym typeface="+mn-lt"/>
                  </a:rPr>
                  <a:t>发展规划</a:t>
                </a:r>
              </a:p>
            </p:txBody>
          </p:sp>
        </p:grpSp>
        <p:sp>
          <p:nvSpPr>
            <p:cNvPr id="13331" name="文本框 33">
              <a:extLst>
                <a:ext uri="{FF2B5EF4-FFF2-40B4-BE49-F238E27FC236}">
                  <a16:creationId xmlns:a16="http://schemas.microsoft.com/office/drawing/2014/main" id="{D76D1E41-DCBD-49C7-ADB5-D9DF04AD4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808" y="763705"/>
              <a:ext cx="330124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Eras ITC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E1F8FC"/>
                  </a:solidFill>
                  <a:sym typeface="+mn-lt"/>
                </a:rPr>
                <a:t>DEVELOPMENT PLANNING</a:t>
              </a:r>
              <a:endParaRPr lang="zh-CN" altLang="en-US" sz="1000" b="1">
                <a:solidFill>
                  <a:srgbClr val="E1F8FC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4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3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38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5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50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5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5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4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47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3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3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4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4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40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FFFFFF"/>
      </a:dk1>
      <a:lt1>
        <a:srgbClr val="29334E"/>
      </a:lt1>
      <a:dk2>
        <a:srgbClr val="FFFFFF"/>
      </a:dk2>
      <a:lt2>
        <a:srgbClr val="7890B5"/>
      </a:lt2>
      <a:accent1>
        <a:srgbClr val="67DCF0"/>
      </a:accent1>
      <a:accent2>
        <a:srgbClr val="36A4D4"/>
      </a:accent2>
      <a:accent3>
        <a:srgbClr val="7890B5"/>
      </a:accent3>
      <a:accent4>
        <a:srgbClr val="9267BB"/>
      </a:accent4>
      <a:accent5>
        <a:srgbClr val="CD709C"/>
      </a:accent5>
      <a:accent6>
        <a:srgbClr val="ECB0AB"/>
      </a:accent6>
      <a:hlink>
        <a:srgbClr val="FFFFFF"/>
      </a:hlink>
      <a:folHlink>
        <a:srgbClr val="FFFFFF"/>
      </a:folHlink>
    </a:clrScheme>
    <a:fontScheme name="vnbwz3zn">
      <a:majorFont>
        <a:latin typeface="Eras ITC"/>
        <a:ea typeface="Microsoft YaHei"/>
        <a:cs typeface=""/>
      </a:majorFont>
      <a:minorFont>
        <a:latin typeface="Eras IT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FFFFFF"/>
    </a:dk1>
    <a:lt1>
      <a:srgbClr val="29334E"/>
    </a:lt1>
    <a:dk2>
      <a:srgbClr val="FFFFFF"/>
    </a:dk2>
    <a:lt2>
      <a:srgbClr val="7890B5"/>
    </a:lt2>
    <a:accent1>
      <a:srgbClr val="67DCF0"/>
    </a:accent1>
    <a:accent2>
      <a:srgbClr val="36A4D4"/>
    </a:accent2>
    <a:accent3>
      <a:srgbClr val="7890B5"/>
    </a:accent3>
    <a:accent4>
      <a:srgbClr val="9267BB"/>
    </a:accent4>
    <a:accent5>
      <a:srgbClr val="CD709C"/>
    </a:accent5>
    <a:accent6>
      <a:srgbClr val="ECB0AB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搭平台 促转化 激发学校发展的科研动力（6.2定）</Template>
  <TotalTime>5</TotalTime>
  <Words>1519</Words>
  <Application>Microsoft Office PowerPoint</Application>
  <PresentationFormat>宽屏</PresentationFormat>
  <Paragraphs>231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Eras ITC</vt:lpstr>
      <vt:lpstr>微软雅黑</vt:lpstr>
      <vt:lpstr>Arial</vt:lpstr>
      <vt:lpstr>等线</vt:lpstr>
      <vt:lpstr>+mn-lt</vt:lpstr>
      <vt:lpstr>华文楷体</vt:lpstr>
      <vt:lpstr>Calibri</vt:lpstr>
      <vt:lpstr>Arial Black</vt:lpstr>
      <vt:lpstr>Open Sans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1</cp:revision>
  <dcterms:created xsi:type="dcterms:W3CDTF">2020-06-02T04:54:25Z</dcterms:created>
  <dcterms:modified xsi:type="dcterms:W3CDTF">2020-06-02T05:00:01Z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  <property fmtid="{D5CDD505-2E9C-101B-9397-08002B2CF9AE}" pid="3" name="KSORubyTemplateID">
    <vt:lpwstr>13</vt:lpwstr>
  </property>
</Properties>
</file>