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3" r:id="rId3"/>
  </p:sldMasterIdLst>
  <p:notesMasterIdLst>
    <p:notesMasterId r:id="rId5"/>
  </p:notesMasterIdLst>
  <p:sldIdLst>
    <p:sldId id="439" r:id="rId4"/>
    <p:sldId id="444" r:id="rId6"/>
    <p:sldId id="445" r:id="rId7"/>
    <p:sldId id="443" r:id="rId8"/>
    <p:sldId id="671" r:id="rId9"/>
    <p:sldId id="478" r:id="rId10"/>
    <p:sldId id="704" r:id="rId11"/>
    <p:sldId id="647" r:id="rId12"/>
    <p:sldId id="642" r:id="rId13"/>
    <p:sldId id="706" r:id="rId14"/>
    <p:sldId id="620" r:id="rId15"/>
    <p:sldId id="661" r:id="rId16"/>
    <p:sldId id="707" r:id="rId17"/>
    <p:sldId id="618" r:id="rId18"/>
    <p:sldId id="643" r:id="rId19"/>
    <p:sldId id="708" r:id="rId20"/>
    <p:sldId id="645" r:id="rId21"/>
    <p:sldId id="652" r:id="rId22"/>
    <p:sldId id="654" r:id="rId23"/>
    <p:sldId id="653" r:id="rId24"/>
    <p:sldId id="702" r:id="rId25"/>
    <p:sldId id="705" r:id="rId26"/>
    <p:sldId id="710" r:id="rId27"/>
    <p:sldId id="519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977" autoAdjust="0"/>
  </p:normalViewPr>
  <p:slideViewPr>
    <p:cSldViewPr>
      <p:cViewPr varScale="1">
        <p:scale>
          <a:sx n="70" d="100"/>
          <a:sy n="70" d="100"/>
        </p:scale>
        <p:origin x="-702" y="-108"/>
      </p:cViewPr>
      <p:guideLst>
        <p:guide orient="horz" pos="1624"/>
        <p:guide orient="horz" pos="2613"/>
        <p:guide orient="horz" pos="2853"/>
        <p:guide orient="horz" pos="3224"/>
        <p:guide orient="horz" pos="2931"/>
        <p:guide orient="horz" pos="3438"/>
        <p:guide orient="horz" pos="3719"/>
        <p:guide orient="horz" pos="3517"/>
        <p:guide orient="horz" pos="4320"/>
        <p:guide pos="2861"/>
        <p:guide pos="5717"/>
        <p:guide pos="3960"/>
        <p:guide pos="3125"/>
        <p:guide pos="3316"/>
        <p:guide pos="3805"/>
        <p:guide pos="4175"/>
        <p:guide pos="3024"/>
        <p:guide pos="66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25506"/>
    </p:cViewPr>
  </p:sorterViewPr>
  <p:notesViewPr>
    <p:cSldViewPr showGuides="1"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5EEFF-2679-467A-B247-40FD39B65F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96496" y="434082"/>
            <a:ext cx="7752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" y="0"/>
            <a:ext cx="12226681" cy="6858318"/>
          </a:xfrm>
          <a:prstGeom prst="rect">
            <a:avLst/>
          </a:prstGeom>
          <a:solidFill>
            <a:srgbClr val="FDE6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966" y="693362"/>
            <a:ext cx="5473463" cy="57576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增强四个意识，维护党中央权威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35117" y="7204210"/>
            <a:ext cx="1368615" cy="461647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zh-CN" altLang="en-US" sz="2400" dirty="0"/>
              <a:t>延时符</a:t>
            </a:r>
            <a:endParaRPr lang="zh-CN" altLang="en-US" sz="2400" dirty="0"/>
          </a:p>
        </p:txBody>
      </p:sp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7359078" y="117405"/>
            <a:ext cx="4833241" cy="11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 userDrawn="1"/>
        </p:nvPicPr>
        <p:blipFill>
          <a:blip r:embed="rId3" cstate="screen"/>
          <a:stretch>
            <a:fillRect/>
          </a:stretch>
        </p:blipFill>
        <p:spPr bwMode="auto">
          <a:xfrm flipH="1">
            <a:off x="-97497" y="1251621"/>
            <a:ext cx="12289815" cy="1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6552" y="162673"/>
            <a:ext cx="1568451" cy="1028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966" y="693362"/>
            <a:ext cx="5473463" cy="57576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增强四个意识，维护党中央权威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35117" y="7204210"/>
            <a:ext cx="1368615" cy="461647"/>
          </a:xfrm>
          <a:prstGeom prst="rect">
            <a:avLst/>
          </a:prstGeom>
          <a:noFill/>
        </p:spPr>
        <p:txBody>
          <a:bodyPr wrap="square" lIns="91425" tIns="45711" rIns="91425" bIns="45711" rtlCol="0">
            <a:spAutoFit/>
          </a:bodyPr>
          <a:lstStyle/>
          <a:p>
            <a:r>
              <a:rPr lang="zh-CN" altLang="en-US" sz="2400" dirty="0"/>
              <a:t>延时符</a:t>
            </a:r>
            <a:endParaRPr lang="zh-CN" altLang="en-US" sz="2400" dirty="0"/>
          </a:p>
        </p:txBody>
      </p:sp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7359078" y="117405"/>
            <a:ext cx="4833241" cy="11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 userDrawn="1"/>
        </p:nvPicPr>
        <p:blipFill>
          <a:blip r:embed="rId3" cstate="screen"/>
          <a:stretch>
            <a:fillRect/>
          </a:stretch>
        </p:blipFill>
        <p:spPr bwMode="auto">
          <a:xfrm flipH="1">
            <a:off x="-97497" y="1251621"/>
            <a:ext cx="12289815" cy="1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6552" y="162673"/>
            <a:ext cx="1568451" cy="1028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96496" y="434082"/>
            <a:ext cx="7752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" y="0"/>
            <a:ext cx="12226681" cy="6858318"/>
          </a:xfrm>
          <a:prstGeom prst="rect">
            <a:avLst/>
          </a:prstGeom>
          <a:solidFill>
            <a:srgbClr val="FDE6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3" rIns="91410" bIns="45703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46.png"/><Relationship Id="rId3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2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2.png"/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50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6.xml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264352" y="620688"/>
            <a:ext cx="1197006" cy="798780"/>
            <a:chOff x="6935916" y="343637"/>
            <a:chExt cx="1713877" cy="1135367"/>
          </a:xfrm>
        </p:grpSpPr>
        <p:pic>
          <p:nvPicPr>
            <p:cNvPr id="3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文本框 8"/>
          <p:cNvSpPr txBox="1"/>
          <p:nvPr/>
        </p:nvSpPr>
        <p:spPr>
          <a:xfrm>
            <a:off x="1847529" y="1916832"/>
            <a:ext cx="8856983" cy="1320800"/>
          </a:xfrm>
          <a:prstGeom prst="rect">
            <a:avLst/>
          </a:prstGeom>
          <a:noFill/>
        </p:spPr>
        <p:txBody>
          <a:bodyPr wrap="square" lIns="91431" tIns="45714" rIns="91431" bIns="45714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后疫情时期做好大学生指导服务工作的几点思考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2711625" y="3789041"/>
            <a:ext cx="6990747" cy="646319"/>
          </a:xfrm>
          <a:prstGeom prst="rect">
            <a:avLst/>
          </a:prstGeom>
          <a:noFill/>
        </p:spPr>
        <p:txBody>
          <a:bodyPr wrap="square" lIns="91431" tIns="45714" rIns="91431" bIns="45714" rtlCol="0">
            <a:spAutoFit/>
          </a:bodyPr>
          <a:lstStyle/>
          <a:p>
            <a:pPr algn="ctr"/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工部（处）     金殿中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130" name="Picture 2" descr="D:\Documents\Tencent Files\7328846\Image\C2C\Image1\4)91B_I1I}8(06EDFA]29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12192000" cy="256490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5447929" y="6488668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8" y="0"/>
            <a:ext cx="12190992" cy="1981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166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66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67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860678"/>
            <a:ext cx="3894228" cy="599732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10800000" flipH="1" flipV="1">
            <a:off x="-173119" y="4039086"/>
            <a:ext cx="3968806" cy="29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5032792" y="2301091"/>
            <a:ext cx="4968875" cy="510540"/>
          </a:xfrm>
          <a:prstGeom prst="rect">
            <a:avLst/>
          </a:prstGeom>
        </p:spPr>
        <p:txBody>
          <a:bodyPr vert="horz" lIns="121848" tIns="60924" rIns="121848" bIns="6092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C00000"/>
                </a:solidFill>
                <a:cs typeface="+mn-ea"/>
                <a:sym typeface="+mn-lt"/>
              </a:rPr>
              <a:t>用好信</a:t>
            </a:r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息手段，提高指导服务效率</a:t>
            </a:r>
            <a:endParaRPr lang="zh-CN" altLang="en-US" sz="2400" b="1" dirty="0">
              <a:solidFill>
                <a:srgbClr val="C00000"/>
              </a:solidFill>
              <a:cs typeface="+mn-ea"/>
              <a:sym typeface="+mn-lt"/>
            </a:endParaRPr>
          </a:p>
          <a:p>
            <a:endParaRPr lang="zh-CN" altLang="en-US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0" name="标题 4"/>
          <p:cNvSpPr txBox="1"/>
          <p:nvPr/>
        </p:nvSpPr>
        <p:spPr>
          <a:xfrm>
            <a:off x="1502654" y="2368339"/>
            <a:ext cx="1212914" cy="886585"/>
          </a:xfrm>
          <a:prstGeom prst="rect">
            <a:avLst/>
          </a:prstGeom>
        </p:spPr>
        <p:txBody>
          <a:bodyPr vert="horz" lIns="68589" tIns="34294" rIns="68589" bIns="342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775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704512" y="980728"/>
            <a:ext cx="1230794" cy="893619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412870" y="1446161"/>
            <a:ext cx="3002067" cy="3945502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1504358" y="786263"/>
              <a:ext cx="1665810" cy="5235819"/>
              <a:chOff x="1504358" y="786263"/>
              <a:chExt cx="166581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72000"/>
                        </a14:imgEffect>
                        <a14:imgEffect>
                          <a14:colorTemperature colorTemp="10125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5638"/>
            </a:xfrm>
            <a:prstGeom prst="rect">
              <a:avLst/>
            </a:prstGeom>
            <a:noFill/>
          </p:spPr>
          <p:txBody>
            <a:bodyPr wrap="square" lIns="91431" tIns="45714" rIns="91431" bIns="45714" rtlCol="0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工作思考</a:t>
              </a:r>
              <a:endParaRPr lang="zh-CN" altLang="en-US" sz="3000" dirty="0">
                <a:solidFill>
                  <a:srgbClr val="FDE9D5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624476"/>
            <a:ext cx="12191999" cy="236204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 l="-1" b="-9915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 l="-1" b="-9915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3152" y="4941168"/>
            <a:ext cx="6048265" cy="191683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519936" y="3212976"/>
            <a:ext cx="3273260" cy="412041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构建线上学生工作管理平台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943872" y="3789040"/>
            <a:ext cx="3744417" cy="412041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  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协同提高学生服务的针对性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8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47728" y="2348880"/>
            <a:ext cx="6912768" cy="345638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: 圆角 1"/>
          <p:cNvSpPr/>
          <p:nvPr/>
        </p:nvSpPr>
        <p:spPr>
          <a:xfrm>
            <a:off x="5735960" y="1988840"/>
            <a:ext cx="2598511" cy="450238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4" rIns="68589" bIns="3429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5" name="文本框 14"/>
          <p:cNvSpPr txBox="1"/>
          <p:nvPr/>
        </p:nvSpPr>
        <p:spPr>
          <a:xfrm>
            <a:off x="6096000" y="2060848"/>
            <a:ext cx="208788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构建学生工作管理平台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5480" y="3201274"/>
            <a:ext cx="1711960" cy="1193730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endParaRPr lang="zh-CN" altLang="en-US" sz="3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信息手段</a:t>
            </a:r>
            <a:endParaRPr lang="zh-CN" altLang="en-US" sz="3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63753" y="2492897"/>
            <a:ext cx="6264695" cy="2932731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疫以来，学工系统积极利用小ONE易统计统计，严格实行日报告、零报告，提高了联系学生及其家长的效率。我们要以此为契机，充分利用现代信息技术，构建学生工作管理平台，融合日常管理、勤工助学、心理健康、评选评优等功能，协同相关部门，实现信息共享，推进学生事务网上办、一次办、马上办，让学生少跑路、不跑路，让辅导员从繁琐的日常事物中解脱出来，把主要精力用于学生思想引领、学业指导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76120" y="5157192"/>
            <a:ext cx="4875297" cy="154509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560496" y="1412776"/>
            <a:ext cx="1176258" cy="799245"/>
            <a:chOff x="6935916" y="343637"/>
            <a:chExt cx="1713877" cy="1135367"/>
          </a:xfrm>
        </p:grpSpPr>
        <p:pic>
          <p:nvPicPr>
            <p:cNvPr id="1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381224" y="50004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cs typeface="+mn-ea"/>
                <a:sym typeface="+mn-lt"/>
              </a:rPr>
              <a:t>用好信息手段，提高指导服务效率</a:t>
            </a:r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1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11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370945" y="5013176"/>
            <a:ext cx="5821055" cy="184482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374795" y="2341552"/>
            <a:ext cx="6961565" cy="27436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: 圆角 1"/>
          <p:cNvSpPr/>
          <p:nvPr/>
        </p:nvSpPr>
        <p:spPr>
          <a:xfrm>
            <a:off x="4943872" y="2132856"/>
            <a:ext cx="1668776" cy="450238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4" rIns="68589" bIns="3429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9" name="文本框 18"/>
          <p:cNvSpPr txBox="1"/>
          <p:nvPr/>
        </p:nvSpPr>
        <p:spPr>
          <a:xfrm>
            <a:off x="5087888" y="2204864"/>
            <a:ext cx="151638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提高服务针对性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5360" y="2996952"/>
            <a:ext cx="1748904" cy="1435735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提高</a:t>
            </a:r>
            <a:endParaRPr lang="zh-CN" altLang="en-US" sz="3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指导服务效率</a:t>
            </a:r>
            <a:endParaRPr lang="zh-CN" altLang="en-US" sz="3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67608" y="2780928"/>
            <a:ext cx="6480720" cy="1492337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同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时，要总结推广迎新期间直播家长见面会等经验，进一步加强与家长的联系，健全辅导员、专任教师、学生、家长之间有效互动、及时沟通机制，形成教育共同体，协同提高学生指导服务的针对性和亲和力。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632504" y="1556792"/>
            <a:ext cx="1230794" cy="893619"/>
            <a:chOff x="6935916" y="343637"/>
            <a:chExt cx="1713877" cy="1135367"/>
          </a:xfrm>
        </p:grpSpPr>
        <p:pic>
          <p:nvPicPr>
            <p:cNvPr id="1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166910" y="500042"/>
            <a:ext cx="487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cs typeface="+mn-ea"/>
                <a:sym typeface="+mn-lt"/>
              </a:rPr>
              <a:t>用好信息手段，提高指导服务效率</a:t>
            </a:r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9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9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9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49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/>
      <p:bldP spid="2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860678"/>
            <a:ext cx="3894228" cy="599732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10800000" flipH="1" flipV="1">
            <a:off x="-173119" y="4039086"/>
            <a:ext cx="3968806" cy="29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4672128" y="2332151"/>
            <a:ext cx="4968875" cy="510540"/>
          </a:xfrm>
          <a:prstGeom prst="rect">
            <a:avLst/>
          </a:prstGeom>
        </p:spPr>
        <p:txBody>
          <a:bodyPr vert="horz" lIns="121848" tIns="60924" rIns="121848" bIns="6092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C00000"/>
                </a:solidFill>
                <a:cs typeface="+mn-ea"/>
                <a:sym typeface="+mn-lt"/>
              </a:rPr>
              <a:t>抓好文</a:t>
            </a:r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明创建，培养良</a:t>
            </a:r>
            <a:r>
              <a:rPr lang="zh-CN" altLang="en-US" sz="2400" b="1" dirty="0" smtClean="0">
                <a:solidFill>
                  <a:srgbClr val="C00000"/>
                </a:solidFill>
                <a:cs typeface="+mn-ea"/>
                <a:sym typeface="+mn-lt"/>
              </a:rPr>
              <a:t>好行为习</a:t>
            </a:r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惯</a:t>
            </a:r>
            <a:endParaRPr lang="zh-CN" altLang="en-US" sz="2400" b="1" dirty="0">
              <a:solidFill>
                <a:srgbClr val="C00000"/>
              </a:solidFill>
              <a:cs typeface="+mn-ea"/>
              <a:sym typeface="+mn-lt"/>
            </a:endParaRPr>
          </a:p>
          <a:p>
            <a:endParaRPr lang="zh-CN" altLang="en-US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0" name="标题 4"/>
          <p:cNvSpPr txBox="1"/>
          <p:nvPr/>
        </p:nvSpPr>
        <p:spPr>
          <a:xfrm>
            <a:off x="1502654" y="2368339"/>
            <a:ext cx="1212914" cy="886585"/>
          </a:xfrm>
          <a:prstGeom prst="rect">
            <a:avLst/>
          </a:prstGeom>
        </p:spPr>
        <p:txBody>
          <a:bodyPr vert="horz" lIns="68589" tIns="34294" rIns="68589" bIns="342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775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488488" y="1196752"/>
            <a:ext cx="1230794" cy="893619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119336" y="1446160"/>
            <a:ext cx="3456384" cy="4863160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1504358" y="786263"/>
              <a:ext cx="1665810" cy="5235819"/>
              <a:chOff x="1504358" y="786263"/>
              <a:chExt cx="166581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72000"/>
                        </a14:imgEffect>
                        <a14:imgEffect>
                          <a14:colorTemperature colorTemp="10125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5638"/>
            </a:xfrm>
            <a:prstGeom prst="rect">
              <a:avLst/>
            </a:prstGeom>
            <a:noFill/>
          </p:spPr>
          <p:txBody>
            <a:bodyPr wrap="square" lIns="91431" tIns="45714" rIns="91431" bIns="45714" rtlCol="0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工作思考</a:t>
              </a:r>
              <a:endParaRPr lang="zh-CN" altLang="en-US" sz="3000" dirty="0">
                <a:solidFill>
                  <a:srgbClr val="FDE9D5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624476"/>
            <a:ext cx="12191999" cy="236204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 l="-1" b="-9915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 l="-1" b="-9915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44072" y="5157192"/>
            <a:ext cx="5366635" cy="170080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303912" y="3148276"/>
            <a:ext cx="3888431" cy="412041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深入推进文明寝室创建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47928" y="3717032"/>
            <a:ext cx="4213120" cy="412041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   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认真贯彻教育部体质健康的精神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47928" y="4365104"/>
            <a:ext cx="4645168" cy="412041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引导学生牢固树立劳动最光荣的观念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8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0" grpId="0"/>
      <p:bldP spid="21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 rot="10800000" flipH="1" flipV="1">
            <a:off x="0" y="2987049"/>
            <a:ext cx="2195484" cy="38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776520" y="1484784"/>
            <a:ext cx="1176258" cy="799245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矩形 29"/>
          <p:cNvSpPr/>
          <p:nvPr/>
        </p:nvSpPr>
        <p:spPr>
          <a:xfrm>
            <a:off x="3667108" y="2285992"/>
            <a:ext cx="5832648" cy="28083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       </a:t>
            </a:r>
            <a:r>
              <a:rPr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在疫情常态化防控过程中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出门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戴口罩、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垃圾分类投放、保持社交距离、推广分餐公筷等正在悄然形成良好的社会风尚，这些健康文明的做法，要推广开来，坚持下去。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我们要充分用好抗疫这一课堂，教育引导学生树立健康第一的理念，珍爱生命，遵守规则，与自然和谐相处，建立公共卫生意识，担当对家庭、对社会、对国家的责任。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7695" y="500042"/>
            <a:ext cx="480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effectLst>
                  <a:reflection blurRad="6350" stA="55000" endA="300" endPos="45500" dir="5400000" sy="-100000" algn="bl" rotWithShape="0"/>
                </a:effectLst>
              </a:rPr>
              <a:t>抓好</a:t>
            </a:r>
            <a:r>
              <a:rPr lang="zh-CN" altLang="en-US" b="1" dirty="0" smtClean="0">
                <a:effectLst>
                  <a:reflection blurRad="6350" stA="55000" endA="300" endPos="45500" dir="5400000" sy="-100000" algn="bl" rotWithShape="0"/>
                </a:effectLst>
              </a:rPr>
              <a:t>文</a:t>
            </a:r>
            <a:r>
              <a:rPr lang="zh-CN" altLang="en-US" b="1" dirty="0" smtClean="0">
                <a:effectLst>
                  <a:reflection blurRad="6350" stA="55000" endA="300" endPos="45500" dir="5400000" sy="-100000" algn="bl" rotWithShape="0"/>
                </a:effectLst>
              </a:rPr>
              <a:t>明创建，培养良</a:t>
            </a:r>
            <a:r>
              <a:rPr lang="zh-CN" altLang="en-US" b="1" dirty="0" smtClean="0">
                <a:effectLst>
                  <a:reflection blurRad="6350" stA="55000" endA="300" endPos="45500" dir="5400000" sy="-100000" algn="bl" rotWithShape="0"/>
                </a:effectLst>
              </a:rPr>
              <a:t>好行为习</a:t>
            </a:r>
            <a:r>
              <a:rPr lang="zh-CN" altLang="en-US" b="1" dirty="0" smtClean="0">
                <a:effectLst>
                  <a:reflection blurRad="6350" stA="55000" endA="300" endPos="45500" dir="5400000" sy="-100000" algn="bl" rotWithShape="0"/>
                </a:effectLst>
              </a:rPr>
              <a:t>惯</a:t>
            </a:r>
            <a:endParaRPr lang="zh-CN" altLang="en-US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1"/>
          <p:cNvSpPr txBox="1"/>
          <p:nvPr/>
        </p:nvSpPr>
        <p:spPr>
          <a:xfrm>
            <a:off x="1595406" y="500042"/>
            <a:ext cx="5160460" cy="375108"/>
          </a:xfrm>
          <a:prstGeom prst="rect">
            <a:avLst/>
          </a:prstGeom>
          <a:noFill/>
        </p:spPr>
        <p:txBody>
          <a:bodyPr wrap="square" lIns="51442" tIns="25720" rIns="51442" bIns="25720" rtlCol="0">
            <a:spAutoFit/>
          </a:bodyPr>
          <a:lstStyle/>
          <a:p>
            <a:pPr algn="ctr"/>
            <a:r>
              <a:rPr lang="zh-CN" altLang="en-US" sz="2100" b="1" dirty="0" smtClean="0">
                <a:effectLst>
                  <a:reflection blurRad="6350" stA="55000" endA="300" endPos="45500" dir="5400000" sy="-100000" algn="bl" rotWithShape="0"/>
                </a:effectLst>
                <a:sym typeface="+mn-ea"/>
              </a:rPr>
              <a:t>抓好</a:t>
            </a:r>
            <a:r>
              <a:rPr lang="zh-CN" altLang="en-US" sz="2100" b="1" dirty="0" smtClean="0">
                <a:effectLst>
                  <a:reflection blurRad="6350" stA="55000" endA="300" endPos="45500" dir="5400000" sy="-100000" algn="bl" rotWithShape="0"/>
                </a:effectLst>
                <a:sym typeface="+mn-ea"/>
              </a:rPr>
              <a:t>文</a:t>
            </a:r>
            <a:r>
              <a:rPr lang="zh-CN" altLang="en-US" sz="2100" b="1" dirty="0">
                <a:effectLst>
                  <a:reflection blurRad="6350" stA="55000" endA="300" endPos="45500" dir="5400000" sy="-100000" algn="bl" rotWithShape="0"/>
                </a:effectLst>
                <a:sym typeface="+mn-ea"/>
              </a:rPr>
              <a:t>明创建，培养良</a:t>
            </a:r>
            <a:r>
              <a:rPr lang="zh-CN" altLang="en-US" sz="2100" b="1" dirty="0" smtClean="0">
                <a:effectLst>
                  <a:reflection blurRad="6350" stA="55000" endA="300" endPos="45500" dir="5400000" sy="-100000" algn="bl" rotWithShape="0"/>
                </a:effectLst>
                <a:sym typeface="+mn-ea"/>
              </a:rPr>
              <a:t>好行为习</a:t>
            </a:r>
            <a:r>
              <a:rPr lang="zh-CN" altLang="en-US" sz="2100" b="1" dirty="0">
                <a:effectLst>
                  <a:reflection blurRad="6350" stA="55000" endA="300" endPos="45500" dir="5400000" sy="-100000" algn="bl" rotWithShape="0"/>
                </a:effectLst>
                <a:sym typeface="+mn-ea"/>
              </a:rPr>
              <a:t>惯</a:t>
            </a:r>
            <a:endParaRPr lang="zh-CN" altLang="en-US" sz="21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78685" y="1866265"/>
            <a:ext cx="1508760" cy="876300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深入推进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文明寝室创建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71864" y="1916832"/>
            <a:ext cx="4896544" cy="6523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一是认真贯彻爱国卫生运动要求，深入推进文明寝室创建，彻底整治学生宿舍脏乱差现象。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71864" y="2924945"/>
            <a:ext cx="4896544" cy="156516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二是认真贯彻教育部“不能达到《国家学生体质健康标准》合格要求者不能毕业”的精神，引导学生把“每天锻炼一小时，健康工作五十年，幸福快乐一辈子</a:t>
            </a:r>
            <a:r>
              <a:rPr sz="1600" dirty="0" smtClean="0">
                <a:solidFill>
                  <a:srgbClr val="C00000"/>
                </a:solidFill>
                <a:latin typeface="微软雅黑" panose="020B0503020204020204" pitchFamily="34" charset="-122"/>
              </a:rPr>
              <a:t>”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</a:rPr>
              <a:t>付诸行动</a:t>
            </a:r>
            <a:r>
              <a:rPr sz="1600" dirty="0" smtClean="0">
                <a:solidFill>
                  <a:srgbClr val="C00000"/>
                </a:solidFill>
                <a:latin typeface="微软雅黑" panose="020B0503020204020204" pitchFamily="34" charset="-122"/>
              </a:rPr>
              <a:t>，</a:t>
            </a:r>
            <a:r>
              <a:rPr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深入持久地开展“走下网络、走出宿舍、走向操场”活动，促进学生在体育锻炼中享受乐趣、增强体质、健全人格、锤炼意志。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78877" y="3244230"/>
            <a:ext cx="1508850" cy="1172573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认真贯彻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教育部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体质健康精神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71864" y="4797152"/>
            <a:ext cx="4896544" cy="14093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1600" dirty="0">
                <a:solidFill>
                  <a:srgbClr val="C00000"/>
                </a:solidFill>
                <a:latin typeface="微软雅黑" panose="020B0503020204020204" pitchFamily="34" charset="-122"/>
              </a:rPr>
              <a:t>三是认真贯彻《中共中央 国务院 关于全面加强新时代大中小学劳动教育的意见》，引导学生牢固树立劳动最光荣、劳动最崇高、劳动最伟大、劳动最美丽的观念，积极参加“洁净校园”建设，齐心协力用勤劳的双手装扮美丽的校园。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78685" y="5156200"/>
            <a:ext cx="1508760" cy="961390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引导学生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牢固树立劳动光荣的观念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632504" y="1484784"/>
            <a:ext cx="1230794" cy="893619"/>
            <a:chOff x="6935916" y="343637"/>
            <a:chExt cx="1713877" cy="1135367"/>
          </a:xfrm>
        </p:grpSpPr>
        <p:pic>
          <p:nvPicPr>
            <p:cNvPr id="1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ldLvl="0" animBg="1"/>
      <p:bldP spid="14" grpId="0" bldLvl="0" animBg="1"/>
      <p:bldP spid="23" grpId="0" bldLvl="0" animBg="1"/>
      <p:bldP spid="24" grpId="0" bldLvl="0" animBg="1"/>
      <p:bldP spid="30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860678"/>
            <a:ext cx="3894228" cy="599732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10800000" flipH="1" flipV="1">
            <a:off x="-173119" y="4039086"/>
            <a:ext cx="3968806" cy="29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4672128" y="2332151"/>
            <a:ext cx="4968875" cy="510540"/>
          </a:xfrm>
          <a:prstGeom prst="rect">
            <a:avLst/>
          </a:prstGeom>
        </p:spPr>
        <p:txBody>
          <a:bodyPr vert="horz" lIns="121848" tIns="60924" rIns="121848" bIns="6092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C00000"/>
                </a:solidFill>
                <a:cs typeface="+mn-ea"/>
                <a:sym typeface="+mn-lt"/>
              </a:rPr>
              <a:t>做好心理咨询，促进学生健康成长</a:t>
            </a:r>
            <a:endParaRPr lang="zh-CN" altLang="en-US" sz="2400" b="1" dirty="0">
              <a:solidFill>
                <a:srgbClr val="C00000"/>
              </a:solidFill>
              <a:cs typeface="+mn-ea"/>
              <a:sym typeface="+mn-lt"/>
            </a:endParaRPr>
          </a:p>
          <a:p>
            <a:endParaRPr lang="zh-CN" altLang="en-US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0" name="标题 4"/>
          <p:cNvSpPr txBox="1"/>
          <p:nvPr/>
        </p:nvSpPr>
        <p:spPr>
          <a:xfrm>
            <a:off x="1502654" y="2368339"/>
            <a:ext cx="1212914" cy="886585"/>
          </a:xfrm>
          <a:prstGeom prst="rect">
            <a:avLst/>
          </a:prstGeom>
        </p:spPr>
        <p:txBody>
          <a:bodyPr vert="horz" lIns="68589" tIns="34294" rIns="68589" bIns="342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775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488488" y="908720"/>
            <a:ext cx="1230794" cy="893619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0" y="1446160"/>
            <a:ext cx="3791744" cy="4791152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1504358" y="786263"/>
              <a:ext cx="1665810" cy="5235819"/>
              <a:chOff x="1504358" y="786263"/>
              <a:chExt cx="166581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72000"/>
                        </a14:imgEffect>
                        <a14:imgEffect>
                          <a14:colorTemperature colorTemp="10125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5638"/>
            </a:xfrm>
            <a:prstGeom prst="rect">
              <a:avLst/>
            </a:prstGeom>
            <a:noFill/>
          </p:spPr>
          <p:txBody>
            <a:bodyPr wrap="square" lIns="91431" tIns="45714" rIns="91431" bIns="45714" rtlCol="0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工作思考</a:t>
              </a:r>
              <a:endParaRPr lang="zh-CN" altLang="en-US" sz="3000" dirty="0">
                <a:solidFill>
                  <a:srgbClr val="FDE9D5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624476"/>
            <a:ext cx="12191999" cy="236204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 l="-1" b="-9915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 l="-1" b="-9915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16525" y="4869160"/>
            <a:ext cx="6275475" cy="198884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807967" y="3119309"/>
            <a:ext cx="3273260" cy="376968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完善四级心理健康教育网络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07968" y="3501008"/>
            <a:ext cx="3690161" cy="376968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开设生命教育课程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07968" y="3911397"/>
            <a:ext cx="3742777" cy="376968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实现心理危机早发现和早介入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07968" y="4343445"/>
            <a:ext cx="3742777" cy="376968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提升心理健康教育的专业化水平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8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6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8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8" grpId="0"/>
      <p:bldP spid="29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0714746" y="1628800"/>
            <a:ext cx="987644" cy="717080"/>
            <a:chOff x="6935916" y="343637"/>
            <a:chExt cx="1713877" cy="1135367"/>
          </a:xfrm>
        </p:grpSpPr>
        <p:pic>
          <p:nvPicPr>
            <p:cNvPr id="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文本框 25"/>
          <p:cNvSpPr txBox="1"/>
          <p:nvPr/>
        </p:nvSpPr>
        <p:spPr>
          <a:xfrm>
            <a:off x="2855640" y="1772816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《柳叶刀》杂志发表的相关报告显示：若不对精神疾病加以重视和干预，2010年到2030年，精神健康问题会给全球经济造成高达16万亿美元的损失。世界卫生组织统计，全球约有3亿抑郁症患者， 2300万精神分裂症患者，6000万躁郁症患者。我国精神障碍的患者达到1600万，接受治疗的人群只占20%，80%的病人缺乏治疗。原因之一是患者及其家属害怕受到世俗偏见的歧视，讳疾忌医。</a:t>
            </a:r>
            <a:endParaRPr lang="en-US" altLang="zh-CN" sz="16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3432" y="2287015"/>
            <a:ext cx="1115912" cy="12172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83832" y="4149080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湖北第二师范学院</a:t>
            </a:r>
            <a:r>
              <a:rPr lang="en-US" altLang="zh-CN" sz="15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2018-2019</a:t>
            </a: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年心理疾患重点关注学生统计表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672" y="4725144"/>
            <a:ext cx="6840760" cy="1899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2596" y="50004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做好心理咨询，促进学生健康成长</a:t>
            </a:r>
            <a:endParaRPr lang="zh-CN" altLang="en-US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9460947" y="2090395"/>
            <a:ext cx="1176258" cy="799245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6312024" y="2060849"/>
            <a:ext cx="1428528" cy="1632133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96200" y="2060849"/>
            <a:ext cx="2684780" cy="4768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开设生命教育课程</a:t>
            </a:r>
            <a:endParaRPr lang="zh-CN" altLang="en-US" sz="13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96201" y="3501009"/>
            <a:ext cx="2684145" cy="4768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提升心理健康教育的专业化水平</a:t>
            </a:r>
            <a:endParaRPr lang="zh-CN" altLang="en-US" sz="13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63752" y="2060849"/>
            <a:ext cx="2269490" cy="4768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完善四级心理健康教育网络</a:t>
            </a:r>
            <a:endParaRPr lang="zh-CN" altLang="en-US" sz="13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63752" y="3573017"/>
            <a:ext cx="2269490" cy="4768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实现心理危机早发现早介入</a:t>
            </a:r>
            <a:endParaRPr lang="zh-CN" altLang="en-US" sz="13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5"/>
          <p:cNvSpPr txBox="1"/>
          <p:nvPr/>
        </p:nvSpPr>
        <p:spPr>
          <a:xfrm>
            <a:off x="4007768" y="4365104"/>
            <a:ext cx="6408712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今年4月上旬，学校联合湖北省人民医院精神卫生中心，对全校学生的心理健康状态进行调查，筛选出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1422</a:t>
            </a: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人需要重点关注，占比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8.7%。</a:t>
            </a: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其中，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99</a:t>
            </a: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人有高自杀风险。 后疫情时期，我们要从以上几个方面进行预防和干预。</a:t>
            </a:r>
            <a:endParaRPr lang="en-US" altLang="zh-CN" sz="16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4098" name="Picture 2" descr="C:\Users\Administrator\Desktop\金部长汇报PPT\B5F6AA4406031D0CEA7917DDC678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132856"/>
            <a:ext cx="2091177" cy="1440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3501" t="4668" r="5477" b="18311"/>
          <a:stretch>
            <a:fillRect/>
          </a:stretch>
        </p:blipFill>
        <p:spPr bwMode="auto">
          <a:xfrm>
            <a:off x="1524001" y="4509120"/>
            <a:ext cx="2251139" cy="12241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024034" y="50004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做好心理咨询，促进学生健康成长</a:t>
            </a:r>
            <a:endParaRPr lang="zh-CN" altLang="en-US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9" grpId="0" bldLvl="0" animBg="1"/>
      <p:bldP spid="22" grpId="0" bldLvl="0" animBg="1"/>
      <p:bldP spid="24" grpId="0" bldLvl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1524001" y="1556793"/>
            <a:ext cx="1080289" cy="799245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矩形 29"/>
          <p:cNvSpPr/>
          <p:nvPr/>
        </p:nvSpPr>
        <p:spPr>
          <a:xfrm>
            <a:off x="5663952" y="1988840"/>
            <a:ext cx="4248472" cy="27363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 一是完善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</a:rPr>
              <a:t>“学校、学院、班级、宿舍”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四级心理健康教育网络，尤其是要落实重点关注学生包保责任制，并充分发挥班级心理委员及寝室长的作用，织密心理健康教育网络。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55640" y="2636912"/>
            <a:ext cx="2228930" cy="86409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完善四级心理健康教育网络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525" y="4869160"/>
            <a:ext cx="6275475" cy="1988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4034" y="571480"/>
            <a:ext cx="508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做好心理咨询，促进学生健康成长</a:t>
            </a:r>
            <a:endParaRPr lang="zh-CN" altLang="en-US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93357" y="-687179"/>
            <a:ext cx="11707299" cy="72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线稿长城1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20475" y="4077293"/>
            <a:ext cx="903014" cy="7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: 圆角 1"/>
          <p:cNvSpPr/>
          <p:nvPr/>
        </p:nvSpPr>
        <p:spPr>
          <a:xfrm>
            <a:off x="4367808" y="692696"/>
            <a:ext cx="3132838" cy="530553"/>
          </a:xfrm>
          <a:prstGeom prst="roundRect">
            <a:avLst>
              <a:gd name="adj" fmla="val 50000"/>
            </a:avLst>
          </a:prstGeom>
          <a:solidFill>
            <a:srgbClr val="FDE9D5"/>
          </a:solidFill>
          <a:ln w="38100">
            <a:solidFill>
              <a:srgbClr val="CC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4" rIns="68589" bIns="3429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rgbClr val="C00000"/>
              </a:solidFill>
            </a:endParaRPr>
          </a:p>
        </p:txBody>
      </p:sp>
      <p:sp>
        <p:nvSpPr>
          <p:cNvPr id="13" name="文本框 33"/>
          <p:cNvSpPr txBox="1"/>
          <p:nvPr/>
        </p:nvSpPr>
        <p:spPr>
          <a:xfrm>
            <a:off x="4871864" y="476672"/>
            <a:ext cx="2301271" cy="719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/PREFACE</a:t>
            </a:r>
            <a:endParaRPr lang="en-GB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71864" y="0"/>
            <a:ext cx="2160240" cy="6484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343472" y="1844824"/>
            <a:ext cx="964907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新冠肺炎疫情是新中国成立以来在我国发生的传播速度最快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、感染范围最广、防控难度最大的一次重大突发公共卫生事件，对世界格局产生了深刻影响，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我国经济社会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发展造成了较大冲击和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影响。当前及今后相当一段时间内，我们要高度重视疫情对学生思想、心理、</a:t>
            </a: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、生活等方面的影响，因事而化、因时而进、因势而新，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化解可能出现的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疫后综合症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做好指导服务工作，促进学生健康成长成才。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390" y="6354591"/>
            <a:ext cx="12201390" cy="259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 flipH="1">
            <a:off x="1566583" y="2053414"/>
            <a:ext cx="1304665" cy="799245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矩形 29"/>
          <p:cNvSpPr/>
          <p:nvPr/>
        </p:nvSpPr>
        <p:spPr>
          <a:xfrm>
            <a:off x="4799856" y="2060848"/>
            <a:ext cx="4896544" cy="25922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   二是开设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生命教育课程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，提高大学生珍爱生命、善待生命的意识，减少极端事件的发生。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27648" y="2996953"/>
            <a:ext cx="1678958" cy="68089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开设生命教育课程</a:t>
            </a:r>
            <a:endParaRPr lang="zh-CN" altLang="en-US" sz="15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2024" y="5057800"/>
            <a:ext cx="5680251" cy="18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6910" y="50004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做好心理咨询，促进学生健康成长</a:t>
            </a:r>
            <a:endParaRPr lang="zh-CN" altLang="en-US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1055440" y="1700808"/>
            <a:ext cx="1296144" cy="936104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矩形 29"/>
          <p:cNvSpPr/>
          <p:nvPr/>
        </p:nvSpPr>
        <p:spPr>
          <a:xfrm>
            <a:off x="5087888" y="2348880"/>
            <a:ext cx="4320480" cy="218412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三是以“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</a:rPr>
              <a:t>课堂教学—心理辅导—心理咨询”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为主线，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以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</a:rPr>
              <a:t>“日常预警—危机检测—转介治疗”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为辅线，实现心理危机早发现和早介入。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15680" y="3140969"/>
            <a:ext cx="1508850" cy="68089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3.</a:t>
            </a:r>
            <a:r>
              <a:rPr sz="15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实现心理危机早发现早介入</a:t>
            </a:r>
            <a:endParaRPr sz="15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0944" y="5013176"/>
            <a:ext cx="5821056" cy="1844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4034" y="571480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做好心理咨询，促进学生健康成长</a:t>
            </a:r>
            <a:endParaRPr lang="zh-CN" altLang="en-US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3"/>
          <p:cNvGrpSpPr/>
          <p:nvPr/>
        </p:nvGrpSpPr>
        <p:grpSpPr>
          <a:xfrm flipH="1">
            <a:off x="10887335" y="1484784"/>
            <a:ext cx="1304665" cy="799245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矩形 29"/>
          <p:cNvSpPr/>
          <p:nvPr/>
        </p:nvSpPr>
        <p:spPr>
          <a:xfrm>
            <a:off x="6240016" y="1700808"/>
            <a:ext cx="4536504" cy="218412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</a:rPr>
              <a:t>四是进一步深化与湖北省人民医院的合作，聘请专业医师来学校坐诊，提升心理健康教育的专业化水平和工作实效。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07768" y="3501008"/>
            <a:ext cx="1678958" cy="680895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4.</a:t>
            </a:r>
            <a:r>
              <a:rPr sz="15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提升心理健康教育专业化水平</a:t>
            </a:r>
            <a:endParaRPr sz="15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026" name="Picture 2" descr="C:\Users\Administrator\Desktop\金部长汇报PPT\mmexport1590993563131.jpg"/>
          <p:cNvPicPr>
            <a:picLocks noChangeAspect="1" noChangeArrowheads="1"/>
          </p:cNvPicPr>
          <p:nvPr/>
        </p:nvPicPr>
        <p:blipFill>
          <a:blip r:embed="rId3" cstate="print"/>
          <a:srcRect l="4545" t="19099" r="12538"/>
          <a:stretch>
            <a:fillRect/>
          </a:stretch>
        </p:blipFill>
        <p:spPr bwMode="auto">
          <a:xfrm>
            <a:off x="6240016" y="4221088"/>
            <a:ext cx="4536504" cy="20608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1" y="5085185"/>
            <a:ext cx="5091688" cy="17728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66910" y="571480"/>
            <a:ext cx="480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做好心理咨询，促进学生健康成长</a:t>
            </a:r>
            <a:endParaRPr lang="zh-CN" altLang="en-US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5"/>
          <p:cNvGrpSpPr/>
          <p:nvPr/>
        </p:nvGrpSpPr>
        <p:grpSpPr>
          <a:xfrm>
            <a:off x="5471932" y="4398073"/>
            <a:ext cx="1632326" cy="1185152"/>
            <a:chOff x="6935916" y="343637"/>
            <a:chExt cx="1713877" cy="1135367"/>
          </a:xfrm>
        </p:grpSpPr>
        <p:pic>
          <p:nvPicPr>
            <p:cNvPr id="5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835782"/>
            <a:ext cx="12191999" cy="40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2711624" y="1412776"/>
            <a:ext cx="7128793" cy="2012479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人间的生命再卑微也值得尊敬</a:t>
            </a:r>
            <a:r>
              <a:rPr lang="zh-CN" altLang="en-US" sz="35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35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5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</a:t>
            </a:r>
            <a:r>
              <a:rPr lang="zh-CN" altLang="en-US" sz="3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人的事业再平凡也值得追求。</a:t>
            </a:r>
            <a:endParaRPr lang="zh-CN" altLang="en-US" sz="3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8" y="0"/>
            <a:ext cx="12190992" cy="19810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8"/>
          <p:cNvSpPr txBox="1"/>
          <p:nvPr/>
        </p:nvSpPr>
        <p:spPr>
          <a:xfrm>
            <a:off x="3559858" y="1729728"/>
            <a:ext cx="5120220" cy="1936750"/>
          </a:xfrm>
          <a:prstGeom prst="rect">
            <a:avLst/>
          </a:prstGeom>
          <a:noFill/>
        </p:spPr>
        <p:txBody>
          <a:bodyPr wrap="square" lIns="91431" tIns="45714" rIns="91431" bIns="45714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C00000"/>
                </a:solidFill>
                <a:latin typeface="+mj-ea"/>
                <a:ea typeface="+mj-ea"/>
              </a:rPr>
              <a:t>汇报完毕，</a:t>
            </a:r>
            <a:endParaRPr lang="en-US" altLang="zh-CN" sz="6000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6000" dirty="0">
                <a:solidFill>
                  <a:srgbClr val="C00000"/>
                </a:solidFill>
                <a:latin typeface="+mj-ea"/>
                <a:ea typeface="+mj-ea"/>
              </a:rPr>
              <a:t>谢谢聆听！</a:t>
            </a:r>
            <a:endParaRPr lang="zh-CN" altLang="en-US" sz="60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415453" y="2254463"/>
            <a:ext cx="340656" cy="404050"/>
            <a:chOff x="3851921" y="107991"/>
            <a:chExt cx="1792566" cy="1792567"/>
          </a:xfr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14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4" rIns="68589" bIns="34294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1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53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1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7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530" algn="l" defTabSz="1219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800"/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3796030" y="2994660"/>
            <a:ext cx="4648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8" y="0"/>
            <a:ext cx="12190992" cy="1981036"/>
          </a:xfrm>
          <a:prstGeom prst="rect">
            <a:avLst/>
          </a:prstGeom>
        </p:spPr>
      </p:pic>
      <p:pic>
        <p:nvPicPr>
          <p:cNvPr id="12" name="Picture 2" descr="D:\Documents\Tencent Files\7328846\Image\C2C\Image1\4)91B_I1I}8(06EDFA]29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12192000" cy="2564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8904312" y="0"/>
            <a:ext cx="1632326" cy="1185152"/>
            <a:chOff x="6935916" y="343637"/>
            <a:chExt cx="1713877" cy="1135367"/>
          </a:xfrm>
        </p:grpSpPr>
        <p:pic>
          <p:nvPicPr>
            <p:cNvPr id="5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3" name="标题 4"/>
          <p:cNvSpPr txBox="1"/>
          <p:nvPr/>
        </p:nvSpPr>
        <p:spPr>
          <a:xfrm>
            <a:off x="6164580" y="1602741"/>
            <a:ext cx="3243788" cy="267335"/>
          </a:xfrm>
          <a:prstGeom prst="rect">
            <a:avLst/>
          </a:prstGeom>
        </p:spPr>
        <p:txBody>
          <a:bodyPr vert="horz" lIns="91431" tIns="45714" rIns="91431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讲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好抗疫故事，加强爱国主义教育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89" name="标题 4"/>
          <p:cNvSpPr txBox="1"/>
          <p:nvPr/>
        </p:nvSpPr>
        <p:spPr>
          <a:xfrm>
            <a:off x="6168008" y="2263776"/>
            <a:ext cx="3240360" cy="314325"/>
          </a:xfrm>
          <a:prstGeom prst="rect">
            <a:avLst/>
          </a:prstGeom>
        </p:spPr>
        <p:txBody>
          <a:bodyPr vert="horz" lIns="91431" tIns="45714" rIns="91431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用好信息手段，提高指导服务效率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95" name="标题 4"/>
          <p:cNvSpPr txBox="1"/>
          <p:nvPr/>
        </p:nvSpPr>
        <p:spPr>
          <a:xfrm>
            <a:off x="6167438" y="2857496"/>
            <a:ext cx="3240360" cy="393812"/>
          </a:xfrm>
          <a:prstGeom prst="rect">
            <a:avLst/>
          </a:prstGeom>
        </p:spPr>
        <p:txBody>
          <a:bodyPr vert="horz" lIns="91431" tIns="45714" rIns="91431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</a:rPr>
              <a:t>抓好文明创建，培养良好行为习惯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471582" y="1555772"/>
            <a:ext cx="4080802" cy="406046"/>
            <a:chOff x="3779912" y="971744"/>
            <a:chExt cx="4680520" cy="484037"/>
          </a:xfrm>
        </p:grpSpPr>
        <p:sp>
          <p:nvSpPr>
            <p:cNvPr id="180" name="矩形 179"/>
            <p:cNvSpPr/>
            <p:nvPr/>
          </p:nvSpPr>
          <p:spPr>
            <a:xfrm>
              <a:off x="3779912" y="971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221" name="等腰三角形 219"/>
            <p:cNvSpPr/>
            <p:nvPr/>
          </p:nvSpPr>
          <p:spPr>
            <a:xfrm rot="5400000" flipV="1">
              <a:off x="3981509" y="1009306"/>
              <a:ext cx="484035" cy="408915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标题 4"/>
            <p:cNvSpPr txBox="1"/>
            <p:nvPr/>
          </p:nvSpPr>
          <p:spPr>
            <a:xfrm>
              <a:off x="3913641" y="1028075"/>
              <a:ext cx="480923" cy="371377"/>
            </a:xfrm>
            <a:prstGeom prst="rect">
              <a:avLst/>
            </a:prstGeom>
          </p:spPr>
          <p:txBody>
            <a:bodyPr vert="horz" lIns="68589" tIns="34294" rIns="68589" bIns="34294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135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    01</a:t>
              </a:r>
              <a:endParaRPr lang="zh-CN" altLang="en-US" sz="79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endParaRPr lang="en-US" altLang="zh-CN" sz="825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71582" y="2263826"/>
            <a:ext cx="4080802" cy="410293"/>
            <a:chOff x="3779912" y="1557744"/>
            <a:chExt cx="4680520" cy="489101"/>
          </a:xfrm>
        </p:grpSpPr>
        <p:sp>
          <p:nvSpPr>
            <p:cNvPr id="186" name="矩形 185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917963" y="1562810"/>
              <a:ext cx="510021" cy="484035"/>
              <a:chOff x="3917963" y="1562810"/>
              <a:chExt cx="510021" cy="484035"/>
            </a:xfrm>
          </p:grpSpPr>
          <p:sp>
            <p:nvSpPr>
              <p:cNvPr id="223" name="等腰三角形 219"/>
              <p:cNvSpPr/>
              <p:nvPr/>
            </p:nvSpPr>
            <p:spPr>
              <a:xfrm rot="5400000" flipV="1">
                <a:off x="3981509" y="1600370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标题 4"/>
              <p:cNvSpPr txBox="1"/>
              <p:nvPr/>
            </p:nvSpPr>
            <p:spPr>
              <a:xfrm>
                <a:off x="3917963" y="1573297"/>
                <a:ext cx="480923" cy="371378"/>
              </a:xfrm>
              <a:prstGeom prst="rect">
                <a:avLst/>
              </a:prstGeom>
            </p:spPr>
            <p:txBody>
              <a:bodyPr vert="horz" lIns="68589" tIns="34294" rIns="68589" bIns="34294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35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 </a:t>
                </a:r>
                <a:endParaRPr lang="en-US" altLang="zh-CN" sz="135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  <a:p>
                <a:r>
                  <a:rPr lang="en-US" altLang="zh-CN" sz="135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  02</a:t>
                </a:r>
                <a:endParaRPr lang="zh-CN" altLang="en-US" sz="79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sz="825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471582" y="2852936"/>
            <a:ext cx="4080802" cy="576064"/>
            <a:chOff x="3779912" y="2097878"/>
            <a:chExt cx="4680520" cy="686712"/>
          </a:xfrm>
        </p:grpSpPr>
        <p:sp>
          <p:nvSpPr>
            <p:cNvPr id="192" name="矩形 191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4000553" y="2097878"/>
              <a:ext cx="495543" cy="686712"/>
              <a:chOff x="4000553" y="1515695"/>
              <a:chExt cx="495543" cy="686712"/>
            </a:xfrm>
          </p:grpSpPr>
          <p:sp>
            <p:nvSpPr>
              <p:cNvPr id="227" name="等腰三角形 219"/>
              <p:cNvSpPr/>
              <p:nvPr/>
            </p:nvSpPr>
            <p:spPr>
              <a:xfrm rot="5400000" flipV="1">
                <a:off x="3962993" y="1553255"/>
                <a:ext cx="484035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标题 4"/>
              <p:cNvSpPr txBox="1"/>
              <p:nvPr/>
            </p:nvSpPr>
            <p:spPr>
              <a:xfrm>
                <a:off x="4000553" y="1515695"/>
                <a:ext cx="495543" cy="686712"/>
              </a:xfrm>
              <a:prstGeom prst="rect">
                <a:avLst/>
              </a:prstGeom>
            </p:spPr>
            <p:txBody>
              <a:bodyPr vert="horz" lIns="68589" tIns="34294" rIns="68589" bIns="34294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35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79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sz="825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471582" y="3501007"/>
            <a:ext cx="4080802" cy="648072"/>
            <a:chOff x="3779912" y="2099554"/>
            <a:chExt cx="4680520" cy="680752"/>
          </a:xfrm>
        </p:grpSpPr>
        <p:sp>
          <p:nvSpPr>
            <p:cNvPr id="3" name="矩形 2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381760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DIN Mittelschrift Std" pitchFamily="50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977855" y="2099554"/>
              <a:ext cx="518240" cy="680752"/>
              <a:chOff x="3977855" y="1517371"/>
              <a:chExt cx="518240" cy="680752"/>
            </a:xfrm>
          </p:grpSpPr>
          <p:sp>
            <p:nvSpPr>
              <p:cNvPr id="5" name="等腰三角形 219"/>
              <p:cNvSpPr/>
              <p:nvPr/>
            </p:nvSpPr>
            <p:spPr>
              <a:xfrm rot="5400000" flipV="1">
                <a:off x="4032131" y="1562552"/>
                <a:ext cx="408394" cy="408915"/>
              </a:xfrm>
              <a:custGeom>
                <a:avLst/>
                <a:gdLst/>
                <a:ahLst/>
                <a:cxnLst/>
                <a:rect l="l" t="t" r="r" b="b"/>
                <a:pathLst>
                  <a:path w="563124" h="628267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标题 4"/>
              <p:cNvSpPr txBox="1"/>
              <p:nvPr/>
            </p:nvSpPr>
            <p:spPr>
              <a:xfrm>
                <a:off x="3977855" y="1517371"/>
                <a:ext cx="518240" cy="680752"/>
              </a:xfrm>
              <a:prstGeom prst="rect">
                <a:avLst/>
              </a:prstGeom>
            </p:spPr>
            <p:txBody>
              <a:bodyPr vert="horz" lIns="68589" tIns="34294" rIns="68589" bIns="34294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35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 04</a:t>
                </a:r>
                <a:endParaRPr lang="zh-CN" altLang="en-US" sz="79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  <a:p>
                <a:endParaRPr lang="en-US" altLang="zh-CN" sz="825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" name="标题 4"/>
          <p:cNvSpPr txBox="1"/>
          <p:nvPr/>
        </p:nvSpPr>
        <p:spPr>
          <a:xfrm>
            <a:off x="6167438" y="3571876"/>
            <a:ext cx="3312938" cy="322832"/>
          </a:xfrm>
          <a:prstGeom prst="rect">
            <a:avLst/>
          </a:prstGeom>
        </p:spPr>
        <p:txBody>
          <a:bodyPr vert="horz" lIns="91431" tIns="45714" rIns="91431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</a:rPr>
              <a:t>做好心理咨询，促进学生健康成长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34" name="Picture 2" descr="D:\Documents\Tencent Files\7328846\Image\C2C\Image1\4)91B_I1I}8(06EDFA]29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78" y="4293096"/>
            <a:ext cx="12205278" cy="2564904"/>
          </a:xfrm>
          <a:prstGeom prst="rect">
            <a:avLst/>
          </a:prstGeom>
          <a:noFill/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8" y="-689"/>
            <a:ext cx="12190992" cy="19810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83632" y="191456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目录</a:t>
            </a:r>
            <a:endParaRPr lang="zh-CN" altLang="en-US" sz="7200" dirty="0">
              <a:solidFill>
                <a:srgbClr val="C00000"/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9" grpId="0"/>
      <p:bldP spid="19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860678"/>
            <a:ext cx="3894228" cy="599732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10800000" flipH="1" flipV="1">
            <a:off x="-173119" y="4039086"/>
            <a:ext cx="3968806" cy="29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5447928" y="1988840"/>
            <a:ext cx="4968875" cy="510540"/>
          </a:xfrm>
          <a:prstGeom prst="rect">
            <a:avLst/>
          </a:prstGeom>
        </p:spPr>
        <p:txBody>
          <a:bodyPr vert="horz" lIns="121848" tIns="60924" rIns="121848" bIns="6092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讲好抗疫故事，加强爱国主义教育</a:t>
            </a:r>
            <a:endParaRPr lang="zh-CN" altLang="en-US" sz="24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00" name="标题 4"/>
          <p:cNvSpPr txBox="1"/>
          <p:nvPr/>
        </p:nvSpPr>
        <p:spPr>
          <a:xfrm>
            <a:off x="1502654" y="2368339"/>
            <a:ext cx="1212914" cy="886585"/>
          </a:xfrm>
          <a:prstGeom prst="rect">
            <a:avLst/>
          </a:prstGeom>
        </p:spPr>
        <p:txBody>
          <a:bodyPr vert="horz" lIns="68589" tIns="34294" rIns="68589" bIns="342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775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0272464" y="4941168"/>
            <a:ext cx="1230794" cy="893619"/>
            <a:chOff x="6935916" y="343637"/>
            <a:chExt cx="1713877" cy="1135367"/>
          </a:xfrm>
        </p:grpSpPr>
        <p:pic>
          <p:nvPicPr>
            <p:cNvPr id="1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0" y="1446160"/>
            <a:ext cx="3575720" cy="5007176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1504358" y="786263"/>
              <a:ext cx="1665810" cy="5235819"/>
              <a:chOff x="1504358" y="786263"/>
              <a:chExt cx="1665810" cy="5235819"/>
            </a:xfrm>
          </p:grpSpPr>
          <p:pic>
            <p:nvPicPr>
              <p:cNvPr id="122" name="Picture 7" descr="C:\Users\Administrator\Desktop\党政机关\素材\长城\矢量长城\132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72000"/>
                        </a14:imgEffect>
                        <a14:imgEffect>
                          <a14:colorTemperature colorTemp="10125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5638"/>
            </a:xfrm>
            <a:prstGeom prst="rect">
              <a:avLst/>
            </a:prstGeom>
            <a:noFill/>
          </p:spPr>
          <p:txBody>
            <a:bodyPr wrap="square" lIns="91431" tIns="45714" rIns="91431" bIns="45714" rtlCol="0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FDE9D5"/>
                  </a:solidFill>
                  <a:latin typeface="华康俪金黑W8(P)" pitchFamily="34" charset="-122"/>
                  <a:ea typeface="华康俪金黑W8(P)" pitchFamily="34" charset="-122"/>
                </a:rPr>
                <a:t>工作思考</a:t>
              </a:r>
              <a:endParaRPr lang="zh-CN" altLang="en-US" sz="3000" dirty="0">
                <a:solidFill>
                  <a:srgbClr val="FDE9D5"/>
                </a:solidFill>
                <a:latin typeface="华康俪金黑W8(P)" pitchFamily="34" charset="-122"/>
                <a:ea typeface="华康俪金黑W8(P)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624476"/>
            <a:ext cx="12191999" cy="236204"/>
            <a:chOff x="46534" y="1260900"/>
            <a:chExt cx="12182715" cy="234538"/>
          </a:xfrm>
        </p:grpSpPr>
        <p:pic>
          <p:nvPicPr>
            <p:cNvPr id="24" name="Picture 5" descr="C:\Users\Administrator\Desktop\党政机关\素材\长城\矢量长城\线稿长城2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 l="-1" b="-9915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Administrator\Desktop\党政机关\素材\长城\矢量长城\线稿长城2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 l="-1" b="-9915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6023992" y="2852936"/>
            <a:ext cx="3273260" cy="340868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组建好大学生骨干宣讲团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23992" y="3356992"/>
            <a:ext cx="3656369" cy="340868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开展“校园巡讲、网络巡礼”活动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23992" y="3789040"/>
            <a:ext cx="3742777" cy="340868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　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积极推进三大爱国主义教育品牌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5972" y="5589240"/>
            <a:ext cx="4803289" cy="152227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6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3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9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100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9261479" y="1953108"/>
            <a:ext cx="1080289" cy="799245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矩形 16"/>
          <p:cNvSpPr/>
          <p:nvPr/>
        </p:nvSpPr>
        <p:spPr>
          <a:xfrm>
            <a:off x="3863751" y="3068962"/>
            <a:ext cx="7416825" cy="352839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: 圆角 1"/>
          <p:cNvSpPr/>
          <p:nvPr/>
        </p:nvSpPr>
        <p:spPr>
          <a:xfrm>
            <a:off x="6672064" y="2924944"/>
            <a:ext cx="1668776" cy="450238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4" rIns="68589" bIns="3429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9" name="文本框 18"/>
          <p:cNvSpPr txBox="1"/>
          <p:nvPr/>
        </p:nvSpPr>
        <p:spPr>
          <a:xfrm>
            <a:off x="6816080" y="2996952"/>
            <a:ext cx="132588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培养爱国情怀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6646" y="2643182"/>
            <a:ext cx="3357586" cy="975272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ctr"/>
            <a:r>
              <a:rPr lang="zh-CN" altLang="en-US" sz="3000" b="1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讲好抗疫故事，</a:t>
            </a:r>
            <a:endParaRPr lang="en-US" altLang="zh-CN" sz="3000" b="1" dirty="0" smtClean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 algn="ctr"/>
            <a:r>
              <a:rPr lang="zh-CN" altLang="en-US" sz="3000" b="1" dirty="0" smtClean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加强爱</a:t>
            </a:r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国主义教育</a:t>
            </a:r>
            <a:endParaRPr lang="zh-CN" altLang="en-US" sz="30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07768" y="3501008"/>
            <a:ext cx="6912768" cy="2612643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培养社会主义建设者和接班人，首先要培养学生的爱国情怀。疫情防控期间问卷调查显示，学生爱党爱国、向上向善。如：关于抗疫取得胜利的关键，</a:t>
            </a:r>
            <a:r>
              <a:rPr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92.39%（14415人）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的学生认为是中国共产党坚强领导、全国一盘棋联防联控；</a:t>
            </a:r>
            <a:r>
              <a:rPr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94.84%（14797人）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的学生认为是专业的医护人员、警务人员和基层工作者志愿者们的努力</a:t>
            </a:r>
            <a:r>
              <a:rPr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 89.7%（13995人）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的学生认为是全国人民必胜的信心。关于抗疫的启示，</a:t>
            </a:r>
            <a:r>
              <a:rPr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90.3%（14089人）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的学生认为要拒绝野味，促进人与自然和谐共生；</a:t>
            </a:r>
            <a:r>
              <a:rPr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83.23%（12986人）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的学生立志做社会主义核心价值观的坚定信仰者、积极传播者、模范践行者。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strator\Desktop\金部长汇报PPT\钟南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784" y="908720"/>
            <a:ext cx="1762129" cy="194421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istrator\Desktop\金部长汇报PPT\护士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096" y="1196752"/>
            <a:ext cx="1662113" cy="16081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028" name="Picture 4" descr="C:\Users\Administrator\Desktop\金部长汇报PPT\习大大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000" y="-4827588"/>
            <a:ext cx="1197150" cy="2520000"/>
          </a:xfrm>
          <a:prstGeom prst="rect">
            <a:avLst/>
          </a:prstGeom>
          <a:noFill/>
        </p:spPr>
      </p:pic>
      <p:pic>
        <p:nvPicPr>
          <p:cNvPr id="1029" name="Picture 5" descr="C:\Users\Administrator\Desktop\金部长汇报PPT\习大大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3500" y="-6596063"/>
            <a:ext cx="2325600" cy="4895388"/>
          </a:xfrm>
          <a:prstGeom prst="rect">
            <a:avLst/>
          </a:prstGeom>
          <a:noFill/>
        </p:spPr>
      </p:pic>
      <p:pic>
        <p:nvPicPr>
          <p:cNvPr id="1030" name="Picture 6" descr="C:\Users\Administrator\Desktop\金部长汇报PPT\党员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80376" y="1628800"/>
            <a:ext cx="2176242" cy="12241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9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9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1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647728" y="1412776"/>
            <a:ext cx="7488832" cy="1092227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>
              <a:lnSpc>
                <a:spcPct val="130000"/>
              </a:lnSpc>
            </a:pP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据不完全统计，我校有</a:t>
            </a:r>
            <a:r>
              <a:rPr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156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名学生志愿者深入社区参与疫情防控工作，</a:t>
            </a:r>
            <a:r>
              <a:rPr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986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名志愿者为一线防疫工作人员子女、医护人员子女开展线上辅导助学。同学们用思想和行动 “彰显了青春的蓬勃力量，交出了合格答卷”。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C:\Users\thinkpad\Desktop\QQ截图20200531181751.pngQQ截图2020053118175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983432" y="4293095"/>
            <a:ext cx="4176464" cy="2352677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C:\Users\thinkpad\Desktop\22.png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360" y="2492896"/>
            <a:ext cx="3575720" cy="1549542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Administrator\Desktop\金部长汇报PPT\青学小楚文稿配图\配图\媒体报道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2636912"/>
            <a:ext cx="6154088" cy="3553224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24034" y="50004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讲好抗疫故事，加强爱国主义教育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Administrator\Desktop\金部长汇报PPT\青学小楚文稿配图\配图\社区防疫0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83432" y="1484784"/>
            <a:ext cx="2006029" cy="21602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80" name="Picture 8" descr="C:\Users\Administrator\Desktop\金部长汇报PPT\青学小楚文稿配图\配图\社区防疫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1484784"/>
            <a:ext cx="2017493" cy="21591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81" name="Picture 9" descr="C:\Users\Administrator\Desktop\金部长汇报PPT\青学小楚文稿配图\配图\朋辈辅导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1484784"/>
            <a:ext cx="3024336" cy="22664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82" name="Picture 10" descr="C:\Users\Administrator\Desktop\金部长汇报PPT\青学小楚文稿配图\配图\朱文浩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7608" y="4365104"/>
            <a:ext cx="2537910" cy="18774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83" name="Picture 11" descr="C:\Users\Administrator\Desktop\金部长汇报PPT\青学小楚文稿配图\配图\朱文浩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992" y="4365104"/>
            <a:ext cx="3096344" cy="18104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08168" y="3861048"/>
            <a:ext cx="2880320" cy="3231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志愿者肖倩正在进行线上辅导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3792" y="6309321"/>
            <a:ext cx="3240360" cy="3231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志愿者朱文浩正在进行蔬菜分装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504" y="3789040"/>
            <a:ext cx="3672408" cy="3231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志愿者们在社区进行体温检测及政策宣传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8348" y="50004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讲好抗疫故事，加强爱国主义教育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0" y="5287081"/>
            <a:ext cx="4511824" cy="157092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560496" y="1484784"/>
            <a:ext cx="1080289" cy="799245"/>
            <a:chOff x="6935916" y="343637"/>
            <a:chExt cx="1713877" cy="1135367"/>
          </a:xfrm>
        </p:grpSpPr>
        <p:pic>
          <p:nvPicPr>
            <p:cNvPr id="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3294553" y="3321091"/>
            <a:ext cx="390223" cy="515307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１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34696" y="3325663"/>
            <a:ext cx="2765360" cy="5153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组建好大学生骨干宣讲团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94354" y="4437367"/>
            <a:ext cx="390223" cy="515307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34498" y="4437493"/>
            <a:ext cx="2765559" cy="5153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开展“校园巡讲、网络巡礼”活动</a:t>
            </a:r>
            <a:endParaRPr lang="zh-CN" alt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1"/>
          <p:cNvSpPr/>
          <p:nvPr/>
        </p:nvSpPr>
        <p:spPr>
          <a:xfrm>
            <a:off x="4439816" y="1916832"/>
            <a:ext cx="3674345" cy="450238"/>
          </a:xfrm>
          <a:prstGeom prst="roundRect">
            <a:avLst>
              <a:gd name="adj" fmla="val 48749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4" rIns="68589" bIns="3429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3" name="文本框 22"/>
          <p:cNvSpPr txBox="1"/>
          <p:nvPr/>
        </p:nvSpPr>
        <p:spPr>
          <a:xfrm>
            <a:off x="4583832" y="1988840"/>
            <a:ext cx="337121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抓组织建设，开展系列创新活动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4" name="箭头: V 形 14"/>
          <p:cNvSpPr/>
          <p:nvPr/>
        </p:nvSpPr>
        <p:spPr>
          <a:xfrm>
            <a:off x="6636264" y="3429164"/>
            <a:ext cx="183629" cy="29916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4" rIns="68589" bIns="3429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25" name="箭头: V 形 14"/>
          <p:cNvSpPr/>
          <p:nvPr/>
        </p:nvSpPr>
        <p:spPr>
          <a:xfrm>
            <a:off x="6636264" y="4546241"/>
            <a:ext cx="183629" cy="29916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4" rIns="68589" bIns="3429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49771" y="2996952"/>
            <a:ext cx="4158797" cy="23042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后疫情时期，我们要组建好大学生骨干宣讲团，开展“校园巡讲、网络巡礼”活动，讲好他们所见、所闻或亲身经历的抗疫故事，不断增进广大学生对党的创新理论的政治认同、思想认同、情感认同。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8348" y="571480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讲好抗疫故事，加强爱国主义教育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15" grpId="0" bldLvl="0" animBg="1"/>
      <p:bldP spid="16" grpId="0" bldLvl="0" animBg="1"/>
      <p:bldP spid="22" grpId="0" bldLvl="0" animBg="1"/>
      <p:bldP spid="23" grpId="0"/>
      <p:bldP spid="24" grpId="0" bldLvl="0" animBg="1"/>
      <p:bldP spid="25" grpId="0" bldLvl="0" animBg="1"/>
      <p:bldP spid="3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" cstate="screen"/>
          <a:stretch>
            <a:fillRect/>
          </a:stretch>
        </p:blipFill>
        <p:spPr bwMode="auto">
          <a:xfrm rot="10800000" flipH="1" flipV="1">
            <a:off x="119336" y="2997312"/>
            <a:ext cx="2195484" cy="38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560496" y="1412776"/>
            <a:ext cx="1176258" cy="799245"/>
            <a:chOff x="6935916" y="343637"/>
            <a:chExt cx="1713877" cy="1135367"/>
          </a:xfrm>
        </p:grpSpPr>
        <p:pic>
          <p:nvPicPr>
            <p:cNvPr id="7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矩形 16"/>
          <p:cNvSpPr/>
          <p:nvPr/>
        </p:nvSpPr>
        <p:spPr>
          <a:xfrm>
            <a:off x="3452794" y="2928934"/>
            <a:ext cx="6715172" cy="1652380"/>
          </a:xfrm>
          <a:prstGeom prst="rect">
            <a:avLst/>
          </a:prstGeom>
        </p:spPr>
        <p:txBody>
          <a:bodyPr wrap="square" lIns="51442" tIns="25720" rIns="51442" bIns="2572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sz="1600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积极推进</a:t>
            </a:r>
            <a:r>
              <a:rPr sz="16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“小我融入大我，青春献给祖国</a:t>
            </a:r>
            <a:r>
              <a:rPr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“青春告白祖国”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“奋斗的我 最美的国”三大爱国主义教育品牌，引导广大学生将爱国和爱党、爱社会主义高度统一，将爱国热情与报国行动有机结合，增强学生的中国特色社会主义道路自信、理论自信、制度自信、文化自信，立志肩负起民族复兴的时代重任。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6910" y="571480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讲好抗疫故事，加强爱国主义教育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p="http://schemas.openxmlformats.org/presentationml/2006/main">
  <p:tag name="ISPRING_ULTRA_SCORM_COURSE_ID" val="C59778E3-0D3A-424A-88B7-959005D03E54"/>
  <p:tag name="ISPRING_ULTRA_SCORM_SLIDE_COUNT" val="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pWW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aVlh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pWW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mlZY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mlZY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mlZY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mlZYSLO/s1BtAAAAcgAAABwAAAB1bml2ZXJzYWwvbG9jYWxfc2V0dGluZ3MueG1sDcw9DoMwDEDhnVNYnsrQv42BwMZYVSo9gBUshOTYKLGqcnuyveHT68d/EvhxLptpwOftgcAabdl0Dfidp2uHUJx0ITHlgGoI49D0YpHkw+4VFtiFDs4zpxrOL0pVvjMXVievZ7hE248W70NzAl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aVlhIJdAvvcMIAAAPPgAAKQAAAHVuaXZlcnNhbC9za2luX2N1c3RvbWl6YXRpb25fc2V0dGluZ3MueG1s7Rtrb6vI9fv9FSNXK22lKn7gVypfVxjGCboO9hqS3NuqsrCZxCjAeGHse73yh/01+8P6S3pmgBgc24EkVdUKk0ThzHnNec3jJL3wyfGVdcio5/xmMYf6BmHM8R/D/ieEegvq0mASkJCwsLqH3Du+Tb9r/gPlMICGzPJtK7AVPhr2a2goPqjbkbtqF96ag2YDdZq4gbtIxS0Fxi4l9VJSYExt1JVe9YBFxDcgC+Kz41x71czoSwLND0nANN8mP/pSFjs9lJ3BVWDZDuCF/XaTP7tE6k5t8gc1661OC+8asiRJbaS01Lpa23U6lx25jnCt2apJu0G3ITUkVG+16pftXb3TaEnwNrxsA5cmvmyjZqfZbKi7Bm4ANZLlgdpQdh3psl6XQRruXiq74XDQqdVQvV6Xmuqu1ZaGgxoCbAl4yFKXG1BSpYHU3skDud6V0FAZDobNHVZxW2mhbgO3a7VdczCQarW9cfezS5trD809ncScrzA86oKjozy2qkeCq7dYBwEgm8RbuRYjyLc88rkiYtJnImLRzwu62v65EgeoCOYEPdErC42AAObM+oYDUIIUug5CEjPrVcVQgicUS2dGGo4c+3NlvmaM+hcL6jPQ68KngWe5lf6fouCJp5aHkm5IUITuwVqQvbiO+OQli2VBQMNzjmhBvZXlb0f0kV7MrcXTY0DXvp1LzeV2RQLX8Z8Au3bZUfBZQa4TMo0RL6Mf7vInP9kKgiMkXL025k8uSteaEzeRWBOfAnR7ka9b5IB044QOE6RynT/nSFfWI8k6oCvz5zyND1KyXuvw53UiRn4wQJd4/jfOorvWlgRZIVG9PEtFV+tV0XhaBfSRGztL97qjn+lcCuXHf+Qa1viTi4hPkAvM5aXYbGL+6gFi/HpYS3oeSAHnpotLDBIsJ4OZMr6ZyPq32Wh8NZ4NtKtKX4myEvG0/LnR7v6ot9pQuWK6nJyMG3k0yvJCglmrlo+Xbk7HoxkwxKOZjr+alT7/WZh0fGuONB1X+vEvhRlMpviu0uc/85DeTqdYN2fGSFPxTDNm+tgUdhlhE6uV/je6RktrQxCjaOOQ74gtCYLy7AQEha5jiwFesh1/TXLIU8c3sqbPptgwp5piamO90jdoEGz/Ijhba7aE4FlaIbKd0Jq7xBZiIUTE+Cq93MEXWzqAST3L8S/ySJ/K95p+NTPH45Exw7qaQCp97NtIDSwuqTijqWzgKfAILFjI30Y+E9EnOCDZdQszudaurkfwbXJFrp3HpQvf7A3aTDC4ZEL8HIQQOHgKUWcY9+Opym0IApGFVlYYfqeBnQmatOty8NZ0ZQyhqZgp/iZnk/AGxzv+AkKHLFgOfjfYMOQrPBuMv0KMQ26OCxKNv0BKfilI9A0bkEPYyEGmy3falcwzgqdhkiBJDi4sHu/uFlmLBdBxa24cug4Bwi0MaSKyMbwoLMnAv9yCIzV5dCLbI8ZgbPH26GwIqBLYsMzlkAVlSMEqj65fbrW/z4ayNsLqDMJNHd/PTFEluVDP2iKfMmTZG8tfEDQnC2sNmbCFMduxxRj3vFDh17XzG7JYXH9+ikuXruKvP71BpUzBO6IZbJhBGGxTVuw16dxs8QzeqAiP9ZNa5DHAm1UwFKzLU238MS4KHW/tRlX6Ixz1rFxRZ72qx/vtld9t/wFljKgEDzSoaAOHFiLCsBLzJQcWT7cQoaYPQVx88oSCz4+ohRjo45iHTtE72NyB5TKK3IFFi7G4xwNDM2GzdU/m/PSRg1jkauS14/7mZ0SXwAn9OVXn5IHCfskl1ibayMDaJdyfx8uprVJmaTE1cwSK68DzMQoq4Oo6Hj9D5WN7e4MTU0SrQWY+93Tt2iK7XedJrAhg57VHXu7DHgLqCahrhUlcR4vS396pSDTFaSR3UmwD8ZyguX2Vys93eczA8lS5nimyrmB+ouD57Oang+zgNhmZxmwkDzgHSBPPYoslrMIP/JyXn1d0IlDxUAZ+8eQNYgWL5b9+/yM/mwN9IiiKoX8tygeSn1dN/MzvHzplJPxnDj6mPMiSipechPGBKiHNf74yNQjQDzmyWNGy5FGPX3HlEg0pELtRNk1Zub6BLDFEUtB1AHvBgkxu5OkXKHxir1/p31jBExROk1K3KCNheR6brLAO+yPumrmOTwqSv3sl4pM3tclMVlVx9occdZ3FU7T82nCAia/5kEsfi/BTrmUdqvMBS2I7rDhPsbglVQtKQvS+Lwibo2vdM2B/oeJaUMNZ5n7GZwF1J/xm6+VVLiDwizgI4z4L+JE+eUtjhEv6PfZdjJWGHGJOQIUJ3yv2Hyw3jJH3wEP0Kc8dO40bQw4R76gL64ISTSeNnx04JFOUgbj6TVM8w17oDueseGg/0RTwEF8nP9gL/BTwEN/gi8oYDnYvdTocSpMm93EDK0jDU86LGR3xHiARX9SpWMXkLYvDVRjxi9kwNZMYkMX0qE36YnU0HY/ECc1haY2rJ1Tu+c8bmBtOM9+KeYe88ZAZ2Adw9XwE95jDXHI6vMU8IAnTthbvnwqZsRc1EA6NEUER267I5wocRazFktf6sIJiHp8r3JxRk+YU3SqpaLygpSiFNudJPVHRRUEvJNLndbyYKBrl+3miXvWFnXrVcx7qxWxPO9Bfe3MSYIgBB+pc7KEsMI2+TC7D7sSe9IDuxGiaAVsCbx9OSUkmpACZwBIbqyRbopf0OOwumeOSDXFjnBQgZZzz8++FkB3ng1tmI/LA0uEdQwpnQVzs9rGYLYIp+EkqcSbLFP7sSMGkY9Y8FLM/Uq2S9Scl7MiSlBRqHu/pGk3ZgdurR2QB7inz96rplRaK1JFO69n265FWbtl9LbuvZfe17L7+z3RfP5Xt17L9WrZfy/Zr2X4t269l+7Vsv5bt17L9WrZfy/Zr2X4t269l+7Vsv5bt1w9uv56/7D7ov6Zu7z+6/bpnXXZfz/iubL6Wzdey+Vo2X/9vm69n/xzov9d7PYQBKfA7+T/f/wZQSwMEFAACAAgAm1ZYSEpyykhxDQAAJyIAABcAAAB1bml2ZXJzYWwvdW5pdmVyc2FsLnBuZ+2aaVRTWbaAr+UE4oDtK9FiarUFqwQZIgQkJIUyaBWCNQgyGEAmRUgICEiAYEG1iAMp4QnBAFlVdmPXC3MwIYEQFWUwCSmaClMCQRkihBDDJQmBBDqBqlq9Vv/rn2/lxx3O+e45d++zz95n37tO4YUAv107PtkBAMCuc2e9vwaALf4AsBljtE1Xs3razk932ZT6td9poK7XYkZX2BLvdd4LABrxJpqorbqycfLZkFQA2N2hPzZ1of8RAwCH2s55e317EykdPX/PLmP01luwXAPgAFqeCebIcOH7L7Zu9Tn6lxN/2XH6gtHsZz/deWdzJ3L/Z1+ZHj5k6u3v2ncrsulep9m0HAr/WCJU877kVZzrXQzfaub5lPx/rWRGVsDg6EUXVUB6BxHdnrkwS66vatMssJ8is+U+OnluPWlW4K8d6vdWdgheTPJyV8GUOH11a+RIt2vFtpLBiNwc90O6mueXnR9MniS0KQbC2Ma6MjD/07Wjqmm3Sv7Z9eevhvYwRWurKvZDPczoay7OIu9dvy2P/Eh3Mc3Tt/rcyEZfd4igP39vAAZgAAZgAAZgAAZgAAZgAAZgAAZgAAZgAAZgAP+/wSsmSytF2+pvNfj/ttvgHTboNnlnD4QHS12YLAmsgimHom1Jak681SmwZVrOnajoag3drf9rWapVziWELVAJXQjc4hNry2auR38vTKAhC9rtp+WiSde1Fy8mnw0iPdQvzdobshv2kDPbwJZg9mYAeD764c3xelhzxHJEVyLY21RbmomupicJwDIn3kxs6dqF7dtLnpJwWDVgna5vknoZoXm7J7C2ky+Gq+glZRE4teXg2mww65S6E9qOmfUQqXs9OlNTkTff/pU2qA3MXe5f6ZSSyspRCBS6ipLEYGmmHFQPBHWsORA7cH3SS9jl0++5ujQhPiFOk365mr8U+AYZAwAWV9q9EZ2XmtRKGosZPs8sj3ORORHESi/ZMUyyI73WJcFKlZBZF+0KE6naVZWo7+s6B4/gYQtFEhsqR0HBwOEfvttTgUw/heqsWTE+SulFqHsC2y3P23yRyHu99EsB/Ebc3GP1dMp05QwVAzIIRk4TVJIKrKtBHtnzDt5LRJWmoXKRbAgOIcpP6c+q5iYJ7u0EblE4ZomBMPmrBcqkU4j9ylhCVbQzT56vcVaMRzZhL9Be62RKcHWM70g7Eb/5hgt3LDGx3jUuHp+n9Z0VDsSi8BKioh2/h5Lx2rtYTf8q6t0QLBgEveuk7oI8tutomxXVs8jm8znVtsy1FRHr/gkiBXkkmIkPuS0Vg9XE2DEkD/qx/9gDz35UgoMzAKBYw8czFQcXhmpKc9AuvMZyMfbZXPAhQnhf+vuXsZu7EpNlUCzvyp6SDB7MNmfexo4Te2ZA0ybVOn0VbbJ/nxX1WqcSSzjQx/SZFok9afFM3zqsNQi2BTg8RpnYrkismjOiec3EIb3qAnRvUuOy5ub9IDaL9lg8xEl/kX+KVBiZcl7QKUkQjmXns9Zu58a6/pPGPNCSSRajTGwebAdTn3QMVYsSafTHqz/9GaMzOEOFGZ45gc0ebMQixr7n52wGkjO4bw92ZY8Vh9bmM/mwrqu7uSH2az9uKbk+4ooMnlAyXjCg5j0QpF1mRm1Vq8qZUIPKNbIpozHQuqlfFw3vmXmTYDlXO+0eBD4tCZaMm+b1uCSZ15MxRHfOu5prNqUc+pEgcd14HDfKZeXsM0RBTzjLMh2iFDsOE2doZ0I703EP6ajWWm6m2NFd5pIyutIyd0Pvll2TdHFVGC4OFkdWNOhUJniuaUC2IjlEFuI4kzyMGWwMrZIw/B3LD6QMkK5XPvggjSESUd0pkDjPQLehKmLmCeoxZ68rVWXGoWG/jnz0JhwVFYXgCXvh3v5/G+L1X23M6Ls++ZnKqZ59xordsd8fp6SQ7OsRsoyXs+2bgJYs1HL9SXhNkOSKzrROrfMR/f/jX3fNFU7b1UdZTL7DTT8WcPlGFsyNUif+oaxxa3GS0PtuknCO33iZhZiR7P+GOqPkje6HTi/TYQ6+HLCdgQtXwKddaUap5V0pyGZ6HX9Fbgd+KcXnaibKZVpKnTV5ZRswPk/vJZlWOczPtoq084IJcSqIEwbiFkpK0DiQaBuxMjJ4oq1SrpXlrkkFBJ3L3KfXHoSWWWY85DOGwripDzPtKPdXJNQuN7bTWtUUIbeesxSSC4I4zyL6KB1H3aQEf7048Hr6lBiy1/+WOQ2LqOM4vISKssE1kVqmYTawwkNGoQCQwa5ovaIIkTf1fkK96kgK4X2CzJa/NkHHt1tUyAXisXlj8ClCO7O4bO9rceUZXBkEhseYK/uuHO5cZUhNeHzHCVsbriO7zV72quQgVYEZc1RB+8P5F3nxhwkAFKXACSugNxjaqTfrY+2BxM78fUr86gynIekV3vioToHIJtEdUot8WVJPQrL+WnRQSftGH9UDnw7LmE5gr2NfDEIaWzvQo4sB9xI77ETpoyEvYsxZTVwI27MvxsR31xnBsid69PLrNtcgySQszzh5IkjWxc3scMWl0ZvWJ2/RdnkwJu595zJ1sEvTtsNmwoy19HpGEeZNeNv2YDWp/l6OxfA7zuyFSval2hKda5gN7xE4Rxwl3E/yRPVnWBYRd9iAIzoEGtk8fxDGtIaKdwmW+L+rFETau8elI3GId3tl6HT33F6nCZX5IuUF4hQ33YMcZW1MZX5NBUmJXj8WzIQPJFTqPIjevZNSAw7FqePwP1DyzhX44u3/xG0QRcfKqvN6Nt4jXuqwXk1eqEXnSBa3NkIHuS182HOP2jE8EbydpJlNiU0TAYDQksy7U3Dq+lDAJUbSL+jG6NvGxqmrxcNIoag3HGG+mrXC9KP+4lwGke1M7X7junqBnNak86/DEM7EWGlWKVgT2RTR68R+xqrV/uimC8GoIwSNXwG7qLWIv1Djv7PcTGILlxeW1GdPHbeNWFselIHvn+CrsueirT0qfd2+u/cf4uA9lUMLqe8OxQ3Jopp8vuNSvVjST5te53d+d/DEyHsRaWeah8XT3HPTpr8LkshurMyIXfXsoKKouTJxWPmQc8d+olKMHk6UqLy2l2Qm1Qz0ZG4pWZJErGEXfg7MmT15l2OisAv0VPw6cxIi5VAY9uOsdXufeSqIqKuZNwdutU4Mx5Mu4wJgr3aKk2qghPvSC49XH1WwExdlqm/dJY6P2KEbZi6PCivSWh2GWPzJP473+GDcSM6xkd1+I8JvHcsHOxMqK/wcC4fzJykk7ZxzcQ2nGcKbpd5aC2VaB1NPsXatYAQsGvvRemSlwdSTJWze3TKXjkxzCTmyyTIA0rF/b9wly+J+wZjSrvzHrJ8tEn7zntva6CrpeNJVx2GHibi87hpSiFk0riqTOlU11DyqbCmMdK4v5C+33IlsAl+aOFRYJfQfS3mIz548YotYleMDcapWEYatGd+OcPNcvEvhOrTwV6ZMyaqJkGmzyaDa4AkeA7cxDFMPoGMtC+e+6Ur8B8nsxDQo9+9nxUA2RdaJTr/RZJdqs/eZUiU0QvJFsqJRbw2whQGf/qWCjhN4xHSi2Rcg3JoSNb1gPJEGEfAFaYJlJgo2wrkehdxHVmD2voiJD9BFF7trpuW2qjJduvGzmj6hzzpI2fJ7EeGoH8APYT4fzdOwLIsrChyMp/maGFFMxoi1AZfW4w7vSwdms6bt5txG4G3MWlWLyyTvnMcokQvIS/a8sS6duv1omsopZsclaIOYoT1JyeIV6NKiDP8uacOOLUK0Auf+alZ7c1+QapcuwVrkQHh2CIgVhY/VB0hOFW55ZgrbYvciRvzQz4ru8P19/jbl+xvWuqEr65d/CNv6h3BtxhsRGfuu0LaUZI7n/77OBWPqsMd6fR2H9/rPV1/88ziOrGIf0s02YsPGojiIzJKGiiH0pCBJpF4H7NSj4NL1lbF39ocK9/hz0IYsq30Fk0IU+fPn2iBZ2Zk287Vz3JwN+yT1Rv3bQn/AUyVMZU8h/jeyCZJrdTPtn4OkNY0YjQ7n8SwRtjmVCIc2kZFYeel3sYssw5m21n+TWJGMgOdyLBSOh+8MYrfrUwZYtzQvP78nabRyxlkE1zkuCz7qlmhK7/ZDLPeVyHJkWewHGCsUS81Fj+3d3iLSB/gp3SSCMo9PCpXCLn1ci+Q83ETmFXdd6R1uDN3ICxsJ4pvPhMFp+rwwdr7p0Qyok7DnCR7O2Hnk+G++mDt94CVxKTABBXpZ6AXDeCjB8vA4ooqgaqYXOny1Z7cNTe6T3n03S8EPDuTFLvzdIefawbOu/+7QulTbygr0ETj5lrBRoNX1k49jGRtNJ6rbP203DlYrMz/qruDF7PYhsDuL63EK8tOCzzhujVsAYFzZcl5AKcO8d5Vdjlg9E/4pQfgxD74y1zOBR+CWxbdV04yDtMfbda9o0W7Zp999YOqv/xg47bhJd76TlavLB8uO/LFHQedwuXZ++u8EoU//F/PaFdEasmiLvvW96kdCDzUv0mG9k7X5y84d1xzL3+ptlnL6j10QbZb+cUuDrNW0hYEwtH28viM33/7T1YUatJu7GlHezmF+sstLv/MDOOcT4F13OjLvX1BLAwQUAAIACACbVlhIle6RfksAAABrAAAAGwAAAHVuaXZlcnNhbC91bml2ZXJzYWwucG5nLnhtbLOxr8jNUShLLSrOzM+zVTLUM1Cyt+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+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+zUG0AAAByAAAAHAAAAAAAAAABAAAAAAAYEQAAdW5pdmVyc2FsL2xvY2FsX3NldHRpbmdzLnhtbFBLAQIAABQAAgAIAESUV0cjtE77+wIAALAIAAAUAAAAAAAAAAEAAAAAAL8RAAB1bml2ZXJzYWwvcGxheWVyLnhtbFBLAQIAABQAAgAIAJpWWEgl0C+9wwgAAA8+AAApAAAAAAAAAAEAAAAAAOwUAAB1bml2ZXJzYWwvc2tpbl9jdXN0b21pemF0aW9uX3NldHRpbmdzLnhtbFBLAQIAABQAAgAIAJtWWEhKcspIcQ0AACciAAAXAAAAAAAAAAAAAAAAAPYdAAB1bml2ZXJzYWwvdW5pdmVyc2FsLnBuZ1BLAQIAABQAAgAIAJtWWEiV7pF+SwAAAGsAAAAbAAAAAAAAAAEAAAAAAJwrAAB1bml2ZXJzYWwvdW5pdmVyc2FsLnBuZy54bWxQSwUGAAAAAAsACwBJAwAAICw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bc\Desktop"/>
  <p:tag name="ISPRING_PRESENTATION_TITLE" val="工作总结.pptx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2996</Words>
  <Application>WPS 演示</Application>
  <PresentationFormat>自定义</PresentationFormat>
  <Paragraphs>215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微软雅黑</vt:lpstr>
      <vt:lpstr>DIN Mittelschrift Std</vt:lpstr>
      <vt:lpstr>Impact</vt:lpstr>
      <vt:lpstr>方正大标宋简体</vt:lpstr>
      <vt:lpstr>Arial Unicode MS</vt:lpstr>
      <vt:lpstr>华康俪金黑W8(P)</vt:lpstr>
      <vt:lpstr>黑体</vt:lpstr>
      <vt:lpstr>等线 Light</vt:lpstr>
      <vt:lpstr>Calibri Light</vt:lpstr>
      <vt:lpstr>等线</vt:lpstr>
      <vt:lpstr>Segoe Print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红色党建</dc:title>
  <dc:creator/>
  <cp:keywords>www.1ppt.com</cp:keywords>
  <dc:description>第一PPT，www.1ppt.com</dc:description>
  <cp:lastModifiedBy>Administrator</cp:lastModifiedBy>
  <cp:revision>24</cp:revision>
  <dcterms:created xsi:type="dcterms:W3CDTF">2017-01-16T04:31:00Z</dcterms:created>
  <dcterms:modified xsi:type="dcterms:W3CDTF">2020-06-03T00:37:46Z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