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9" r:id="rId3"/>
    <p:sldId id="276" r:id="rId4"/>
    <p:sldId id="282" r:id="rId5"/>
    <p:sldId id="275" r:id="rId6"/>
    <p:sldId id="280" r:id="rId7"/>
    <p:sldId id="297" r:id="rId8"/>
    <p:sldId id="277" r:id="rId9"/>
    <p:sldId id="293" r:id="rId10"/>
    <p:sldId id="286" r:id="rId11"/>
    <p:sldId id="284" r:id="rId12"/>
    <p:sldId id="296" r:id="rId13"/>
    <p:sldId id="285" r:id="rId14"/>
    <p:sldId id="287" r:id="rId15"/>
    <p:sldId id="288" r:id="rId16"/>
    <p:sldId id="289" r:id="rId17"/>
    <p:sldId id="290" r:id="rId18"/>
  </p:sldIdLst>
  <p:sldSz cx="12192000" cy="6858000"/>
  <p:notesSz cx="9942513" cy="676116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23" autoAdjust="0"/>
  </p:normalViewPr>
  <p:slideViewPr>
    <p:cSldViewPr snapToGrid="0">
      <p:cViewPr varScale="1">
        <p:scale>
          <a:sx n="66" d="100"/>
          <a:sy n="66" d="100"/>
        </p:scale>
        <p:origin x="53" y="168"/>
      </p:cViewPr>
      <p:guideLst/>
    </p:cSldViewPr>
  </p:slideViewPr>
  <p:outlineViewPr>
    <p:cViewPr>
      <p:scale>
        <a:sx n="33" d="100"/>
        <a:sy n="33" d="100"/>
      </p:scale>
      <p:origin x="0" y="-42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A9AD0-E0D6-40D0-BEA3-BD11DB119168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E2FC9-A21E-4E30-AC32-F69F290FCF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903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434" cy="338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30745" y="0"/>
            <a:ext cx="4309434" cy="338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3B997-ED5D-46FC-BDE7-A2D660680A31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844550"/>
            <a:ext cx="4059237" cy="228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4485" y="3253736"/>
            <a:ext cx="7953544" cy="266214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6422187"/>
            <a:ext cx="4309434" cy="338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30745" y="6422187"/>
            <a:ext cx="4309434" cy="338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49DA4-71D5-4A2F-BEE9-8F65900932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3712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49DA4-71D5-4A2F-BEE9-8F659009321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8364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A58-3C56-4C74-8DA8-EB241BBA8996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293A-1057-46AE-8DDB-8ECB69571ED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5" y="0"/>
            <a:ext cx="3512505" cy="89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33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A58-3C56-4C74-8DA8-EB241BBA8996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293A-1057-46AE-8DDB-8ECB69571E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39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A58-3C56-4C74-8DA8-EB241BBA8996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293A-1057-46AE-8DDB-8ECB69571E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32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>
              <a:defRPr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2pPr>
            <a:lvl3pPr>
              <a:defRPr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3pPr>
            <a:lvl4pPr>
              <a:defRPr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4pPr>
            <a:lvl5pPr>
              <a:defRPr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A58-3C56-4C74-8DA8-EB241BBA8996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293A-1057-46AE-8DDB-8ECB69571ED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695" y="0"/>
            <a:ext cx="3512505" cy="89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8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A58-3C56-4C74-8DA8-EB241BBA8996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293A-1057-46AE-8DDB-8ECB69571E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084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A58-3C56-4C74-8DA8-EB241BBA8996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293A-1057-46AE-8DDB-8ECB69571E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478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A58-3C56-4C74-8DA8-EB241BBA8996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293A-1057-46AE-8DDB-8ECB69571E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72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A58-3C56-4C74-8DA8-EB241BBA8996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293A-1057-46AE-8DDB-8ECB69571E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92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A58-3C56-4C74-8DA8-EB241BBA8996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293A-1057-46AE-8DDB-8ECB69571E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448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A58-3C56-4C74-8DA8-EB241BBA8996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293A-1057-46AE-8DDB-8ECB69571E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688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A58-3C56-4C74-8DA8-EB241BBA8996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293A-1057-46AE-8DDB-8ECB69571E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51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9A58-3C56-4C74-8DA8-EB241BBA8996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C293A-1057-46AE-8DDB-8ECB69571ED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91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做好招生就业</a:t>
            </a:r>
            <a:r>
              <a:rPr lang="en-US" altLang="zh-CN" b="1" dirty="0" smtClean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CN" b="1" dirty="0" smtClean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b="1" dirty="0" smtClean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服务</a:t>
            </a:r>
            <a:r>
              <a:rPr lang="zh-CN" altLang="en-US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专业</a:t>
            </a:r>
            <a:r>
              <a:rPr lang="zh-CN" altLang="en-US" b="1" dirty="0" smtClean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建设</a:t>
            </a:r>
            <a:endParaRPr lang="zh-CN" altLang="zh-CN" b="1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招生就业处</a:t>
            </a:r>
            <a:r>
              <a:rPr lang="en-US" altLang="zh-CN" sz="2800" dirty="0" smtClean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		</a:t>
            </a:r>
            <a:r>
              <a:rPr lang="zh-CN" altLang="en-US" sz="2800" dirty="0" smtClean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刘儒国</a:t>
            </a:r>
            <a:endParaRPr lang="en-US" altLang="zh-CN" sz="2800" dirty="0" smtClean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8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2020</a:t>
            </a:r>
            <a:r>
              <a:rPr lang="zh-CN" altLang="en-US" sz="2800" dirty="0" smtClean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</a:t>
            </a:r>
            <a:r>
              <a:rPr lang="en-US" altLang="zh-CN" sz="2800" dirty="0" smtClean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2800" dirty="0" smtClean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月</a:t>
            </a:r>
            <a:endParaRPr lang="zh-CN" altLang="en-US" sz="280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34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2.</a:t>
            </a:r>
            <a:r>
              <a:rPr lang="en-US" altLang="zh-CN" sz="2800" dirty="0"/>
              <a:t> </a:t>
            </a:r>
            <a:r>
              <a:rPr lang="zh-CN" altLang="en-US" sz="2800" dirty="0" smtClean="0"/>
              <a:t>生源</a:t>
            </a:r>
            <a:r>
              <a:rPr lang="zh-CN" altLang="en-US" sz="2800" dirty="0"/>
              <a:t>质量分析要更加</a:t>
            </a:r>
            <a:r>
              <a:rPr lang="zh-CN" altLang="en-US" sz="2800" dirty="0" smtClean="0"/>
              <a:t>科学；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/>
              <a:t>引入</a:t>
            </a:r>
            <a:r>
              <a:rPr lang="zh-CN" altLang="en-US" dirty="0" smtClean="0"/>
              <a:t>第三方软件，进行各省招生专业质量分析；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定期发布学校新生质量报告；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7487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/>
          <p:nvPr/>
        </p:nvSpPr>
        <p:spPr>
          <a:xfrm>
            <a:off x="2497138" y="1773238"/>
            <a:ext cx="7821613" cy="576263"/>
          </a:xfrm>
          <a:prstGeom prst="roundRect">
            <a:avLst/>
          </a:prstGeom>
          <a:solidFill>
            <a:srgbClr val="05BA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本科教学审核评估和师范专业认证</a:t>
            </a:r>
          </a:p>
        </p:txBody>
      </p:sp>
      <p:sp>
        <p:nvSpPr>
          <p:cNvPr id="35853" name="Text Box 9"/>
          <p:cNvSpPr txBox="1">
            <a:spLocks noChangeArrowheads="1"/>
          </p:cNvSpPr>
          <p:nvPr/>
        </p:nvSpPr>
        <p:spPr bwMode="auto">
          <a:xfrm>
            <a:off x="9120188" y="3916363"/>
            <a:ext cx="1277938" cy="35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三个核心理念</a:t>
            </a:r>
            <a:endParaRPr kumimoji="0" lang="zh-CN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35854" name="组合 37"/>
          <p:cNvGrpSpPr/>
          <p:nvPr/>
        </p:nvGrpSpPr>
        <p:grpSpPr>
          <a:xfrm>
            <a:off x="3054350" y="2708275"/>
            <a:ext cx="1673225" cy="503238"/>
            <a:chOff x="1150911" y="2397251"/>
            <a:chExt cx="1673225" cy="503904"/>
          </a:xfrm>
        </p:grpSpPr>
        <p:sp>
          <p:nvSpPr>
            <p:cNvPr id="35922" name="Rectangle 28"/>
            <p:cNvSpPr/>
            <p:nvPr/>
          </p:nvSpPr>
          <p:spPr>
            <a:xfrm>
              <a:off x="1150911" y="2397251"/>
              <a:ext cx="1673225" cy="3865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师资队伍</a:t>
              </a:r>
            </a:p>
          </p:txBody>
        </p:sp>
        <p:sp>
          <p:nvSpPr>
            <p:cNvPr id="41" name="矩形标注 40"/>
            <p:cNvSpPr/>
            <p:nvPr/>
          </p:nvSpPr>
          <p:spPr>
            <a:xfrm>
              <a:off x="1487461" y="2855056"/>
              <a:ext cx="963613" cy="46099"/>
            </a:xfrm>
            <a:prstGeom prst="wedgeRectCallout">
              <a:avLst>
                <a:gd name="adj1" fmla="val -23398"/>
                <a:gd name="adj2" fmla="val 40329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35855" name="组合 42"/>
          <p:cNvGrpSpPr/>
          <p:nvPr/>
        </p:nvGrpSpPr>
        <p:grpSpPr>
          <a:xfrm>
            <a:off x="2222500" y="4773613"/>
            <a:ext cx="1136650" cy="787717"/>
            <a:chOff x="71438" y="4328771"/>
            <a:chExt cx="1331912" cy="787635"/>
          </a:xfrm>
        </p:grpSpPr>
        <p:sp>
          <p:nvSpPr>
            <p:cNvPr id="44" name="Rectangle 28"/>
            <p:cNvSpPr>
              <a:spLocks noChangeArrowheads="1"/>
            </p:cNvSpPr>
            <p:nvPr/>
          </p:nvSpPr>
          <p:spPr bwMode="auto">
            <a:xfrm>
              <a:off x="71438" y="4730366"/>
              <a:ext cx="1331912" cy="3860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培养目标</a:t>
              </a:r>
              <a:endParaRPr kumimoji="0" lang="zh-CN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pic>
          <p:nvPicPr>
            <p:cNvPr id="35921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2881" y="4328771"/>
              <a:ext cx="1079500" cy="227012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5856" name="组合 6"/>
          <p:cNvGrpSpPr/>
          <p:nvPr/>
        </p:nvGrpSpPr>
        <p:grpSpPr>
          <a:xfrm>
            <a:off x="7248525" y="4784725"/>
            <a:ext cx="1125538" cy="778193"/>
            <a:chOff x="7680326" y="4649119"/>
            <a:chExt cx="1231862" cy="779056"/>
          </a:xfrm>
        </p:grpSpPr>
        <p:sp>
          <p:nvSpPr>
            <p:cNvPr id="42" name="Rectangle 28"/>
            <p:cNvSpPr>
              <a:spLocks noChangeArrowheads="1"/>
            </p:cNvSpPr>
            <p:nvPr/>
          </p:nvSpPr>
          <p:spPr bwMode="auto">
            <a:xfrm>
              <a:off x="7716813" y="5041667"/>
              <a:ext cx="1195375" cy="38650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支持条件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pic>
          <p:nvPicPr>
            <p:cNvPr id="35919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80326" y="4649119"/>
              <a:ext cx="1081087" cy="22706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5857" name="组合 4"/>
          <p:cNvGrpSpPr/>
          <p:nvPr/>
        </p:nvGrpSpPr>
        <p:grpSpPr>
          <a:xfrm>
            <a:off x="6311900" y="4776788"/>
            <a:ext cx="1008063" cy="755967"/>
            <a:chOff x="6300788" y="4663410"/>
            <a:chExt cx="1330325" cy="757474"/>
          </a:xfrm>
        </p:grpSpPr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6300788" y="5034034"/>
              <a:ext cx="1330325" cy="38685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师资队伍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pic>
          <p:nvPicPr>
            <p:cNvPr id="35917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00788" y="4663410"/>
              <a:ext cx="1079500" cy="22706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5858" name="组合 3"/>
          <p:cNvGrpSpPr/>
          <p:nvPr/>
        </p:nvGrpSpPr>
        <p:grpSpPr>
          <a:xfrm>
            <a:off x="5232400" y="4795838"/>
            <a:ext cx="1198563" cy="1052830"/>
            <a:chOff x="4719736" y="4658646"/>
            <a:chExt cx="1373187" cy="1053373"/>
          </a:xfrm>
        </p:grpSpPr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4719736" y="5030313"/>
              <a:ext cx="1373187" cy="68170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合作与实践</a:t>
              </a:r>
            </a:p>
          </p:txBody>
        </p:sp>
        <p:pic>
          <p:nvPicPr>
            <p:cNvPr id="35915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0913" y="4658646"/>
              <a:ext cx="1079500" cy="22548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5859" name="组合 48"/>
          <p:cNvGrpSpPr/>
          <p:nvPr/>
        </p:nvGrpSpPr>
        <p:grpSpPr>
          <a:xfrm>
            <a:off x="2119313" y="2559050"/>
            <a:ext cx="1168400" cy="681355"/>
            <a:chOff x="186861" y="2210554"/>
            <a:chExt cx="1169067" cy="680410"/>
          </a:xfrm>
        </p:grpSpPr>
        <p:sp>
          <p:nvSpPr>
            <p:cNvPr id="35912" name="Rectangle 28"/>
            <p:cNvSpPr/>
            <p:nvPr/>
          </p:nvSpPr>
          <p:spPr>
            <a:xfrm>
              <a:off x="228160" y="2210554"/>
              <a:ext cx="1127768" cy="6804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办学定位与目标</a:t>
              </a:r>
            </a:p>
          </p:txBody>
        </p:sp>
        <p:sp>
          <p:nvSpPr>
            <p:cNvPr id="55" name="矩形标注 54"/>
            <p:cNvSpPr/>
            <p:nvPr/>
          </p:nvSpPr>
          <p:spPr>
            <a:xfrm>
              <a:off x="186861" y="2812967"/>
              <a:ext cx="964162" cy="44388"/>
            </a:xfrm>
            <a:prstGeom prst="wedgeRectCallout">
              <a:avLst>
                <a:gd name="adj1" fmla="val -23398"/>
                <a:gd name="adj2" fmla="val 40329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35860" name="组合 55"/>
          <p:cNvGrpSpPr/>
          <p:nvPr/>
        </p:nvGrpSpPr>
        <p:grpSpPr>
          <a:xfrm>
            <a:off x="4224338" y="2708275"/>
            <a:ext cx="1639887" cy="527050"/>
            <a:chOff x="2644775" y="2396853"/>
            <a:chExt cx="1639888" cy="527322"/>
          </a:xfrm>
        </p:grpSpPr>
        <p:sp>
          <p:nvSpPr>
            <p:cNvPr id="35910" name="Rectangle 28"/>
            <p:cNvSpPr/>
            <p:nvPr/>
          </p:nvSpPr>
          <p:spPr>
            <a:xfrm>
              <a:off x="2644775" y="2396853"/>
              <a:ext cx="1639888" cy="3862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教学资源</a:t>
              </a:r>
            </a:p>
          </p:txBody>
        </p:sp>
        <p:sp>
          <p:nvSpPr>
            <p:cNvPr id="58" name="矩形标注 57"/>
            <p:cNvSpPr/>
            <p:nvPr/>
          </p:nvSpPr>
          <p:spPr>
            <a:xfrm>
              <a:off x="3060700" y="2878114"/>
              <a:ext cx="962026" cy="46061"/>
            </a:xfrm>
            <a:prstGeom prst="wedgeRectCallout">
              <a:avLst>
                <a:gd name="adj1" fmla="val -23398"/>
                <a:gd name="adj2" fmla="val 40329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35861" name="组合 58"/>
          <p:cNvGrpSpPr/>
          <p:nvPr/>
        </p:nvGrpSpPr>
        <p:grpSpPr>
          <a:xfrm>
            <a:off x="5951538" y="2708275"/>
            <a:ext cx="1265237" cy="534988"/>
            <a:chOff x="4314825" y="2396832"/>
            <a:chExt cx="1265238" cy="535088"/>
          </a:xfrm>
        </p:grpSpPr>
        <p:sp>
          <p:nvSpPr>
            <p:cNvPr id="35908" name="Rectangle 28"/>
            <p:cNvSpPr/>
            <p:nvPr/>
          </p:nvSpPr>
          <p:spPr>
            <a:xfrm>
              <a:off x="4314825" y="2396832"/>
              <a:ext cx="1265238" cy="3861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培养过程</a:t>
              </a:r>
            </a:p>
          </p:txBody>
        </p:sp>
        <p:sp>
          <p:nvSpPr>
            <p:cNvPr id="61" name="矩形标注 60"/>
            <p:cNvSpPr/>
            <p:nvPr/>
          </p:nvSpPr>
          <p:spPr>
            <a:xfrm>
              <a:off x="4602162" y="2887462"/>
              <a:ext cx="963614" cy="44458"/>
            </a:xfrm>
            <a:prstGeom prst="wedgeRectCallout">
              <a:avLst>
                <a:gd name="adj1" fmla="val -23398"/>
                <a:gd name="adj2" fmla="val 40329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35862" name="组合 61"/>
          <p:cNvGrpSpPr/>
          <p:nvPr/>
        </p:nvGrpSpPr>
        <p:grpSpPr>
          <a:xfrm>
            <a:off x="7319963" y="2708275"/>
            <a:ext cx="1449387" cy="560388"/>
            <a:chOff x="5786438" y="2396865"/>
            <a:chExt cx="1449387" cy="560713"/>
          </a:xfrm>
        </p:grpSpPr>
        <p:sp>
          <p:nvSpPr>
            <p:cNvPr id="35906" name="Rectangle 28"/>
            <p:cNvSpPr/>
            <p:nvPr/>
          </p:nvSpPr>
          <p:spPr>
            <a:xfrm>
              <a:off x="5786438" y="2396865"/>
              <a:ext cx="1449387" cy="3863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学生发展</a:t>
              </a:r>
            </a:p>
          </p:txBody>
        </p:sp>
        <p:sp>
          <p:nvSpPr>
            <p:cNvPr id="64" name="矩形标注 63"/>
            <p:cNvSpPr/>
            <p:nvPr/>
          </p:nvSpPr>
          <p:spPr>
            <a:xfrm>
              <a:off x="6203950" y="2911513"/>
              <a:ext cx="963613" cy="46065"/>
            </a:xfrm>
            <a:prstGeom prst="wedgeRectCallout">
              <a:avLst>
                <a:gd name="adj1" fmla="val -23398"/>
                <a:gd name="adj2" fmla="val 40329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35863" name="组合 64"/>
          <p:cNvGrpSpPr/>
          <p:nvPr/>
        </p:nvGrpSpPr>
        <p:grpSpPr>
          <a:xfrm>
            <a:off x="8759825" y="2708275"/>
            <a:ext cx="1449388" cy="565150"/>
            <a:chOff x="7443788" y="2396865"/>
            <a:chExt cx="1449387" cy="565498"/>
          </a:xfrm>
        </p:grpSpPr>
        <p:sp>
          <p:nvSpPr>
            <p:cNvPr id="35904" name="Rectangle 28"/>
            <p:cNvSpPr/>
            <p:nvPr/>
          </p:nvSpPr>
          <p:spPr>
            <a:xfrm>
              <a:off x="7443788" y="2396865"/>
              <a:ext cx="1449387" cy="38631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质量保障</a:t>
              </a:r>
            </a:p>
          </p:txBody>
        </p:sp>
        <p:sp>
          <p:nvSpPr>
            <p:cNvPr id="67" name="矩形标注 66"/>
            <p:cNvSpPr/>
            <p:nvPr/>
          </p:nvSpPr>
          <p:spPr>
            <a:xfrm>
              <a:off x="7715251" y="2917886"/>
              <a:ext cx="963611" cy="44477"/>
            </a:xfrm>
            <a:prstGeom prst="wedgeRectCallout">
              <a:avLst>
                <a:gd name="adj1" fmla="val -23398"/>
                <a:gd name="adj2" fmla="val 403291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35864" name="组合 2"/>
          <p:cNvGrpSpPr/>
          <p:nvPr/>
        </p:nvGrpSpPr>
        <p:grpSpPr>
          <a:xfrm>
            <a:off x="4151313" y="4784725"/>
            <a:ext cx="1312862" cy="755968"/>
            <a:chOff x="3048000" y="4671349"/>
            <a:chExt cx="1379538" cy="757209"/>
          </a:xfrm>
        </p:grpSpPr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3048000" y="5041844"/>
              <a:ext cx="1379538" cy="38671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课程与教学</a:t>
              </a:r>
              <a:endParaRPr kumimoji="0" lang="zh-CN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pic>
          <p:nvPicPr>
            <p:cNvPr id="3590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17850" y="4671349"/>
              <a:ext cx="1079500" cy="22706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5865" name="组合 1"/>
          <p:cNvGrpSpPr/>
          <p:nvPr/>
        </p:nvGrpSpPr>
        <p:grpSpPr>
          <a:xfrm>
            <a:off x="3198813" y="4772025"/>
            <a:ext cx="1096962" cy="760729"/>
            <a:chOff x="1593850" y="4663410"/>
            <a:chExt cx="1177925" cy="760342"/>
          </a:xfrm>
        </p:grpSpPr>
        <p:sp>
          <p:nvSpPr>
            <p:cNvPr id="23" name="Rectangle 28"/>
            <p:cNvSpPr>
              <a:spLocks noChangeArrowheads="1"/>
            </p:cNvSpPr>
            <p:nvPr/>
          </p:nvSpPr>
          <p:spPr bwMode="auto">
            <a:xfrm>
              <a:off x="1612601" y="5037869"/>
              <a:ext cx="1159174" cy="38588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毕业要求</a:t>
              </a:r>
              <a:endParaRPr kumimoji="0" lang="zh-CN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pic>
          <p:nvPicPr>
            <p:cNvPr id="35901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93850" y="4663410"/>
              <a:ext cx="1079500" cy="22706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5866" name="组合 12"/>
          <p:cNvGrpSpPr/>
          <p:nvPr/>
        </p:nvGrpSpPr>
        <p:grpSpPr>
          <a:xfrm>
            <a:off x="2625725" y="3500438"/>
            <a:ext cx="6315075" cy="1098550"/>
            <a:chOff x="851617" y="3554962"/>
            <a:chExt cx="7536807" cy="1098174"/>
          </a:xfrm>
        </p:grpSpPr>
        <p:grpSp>
          <p:nvGrpSpPr>
            <p:cNvPr id="35879" name="组合 40"/>
            <p:cNvGrpSpPr/>
            <p:nvPr/>
          </p:nvGrpSpPr>
          <p:grpSpPr>
            <a:xfrm>
              <a:off x="6416675" y="3630786"/>
              <a:ext cx="1824038" cy="1022350"/>
              <a:chOff x="1204202" y="2786058"/>
              <a:chExt cx="1935848" cy="1751017"/>
            </a:xfrm>
          </p:grpSpPr>
          <p:grpSp>
            <p:nvGrpSpPr>
              <p:cNvPr id="35896" name="Group 6"/>
              <p:cNvGrpSpPr/>
              <p:nvPr/>
            </p:nvGrpSpPr>
            <p:grpSpPr>
              <a:xfrm>
                <a:off x="1295400" y="2786058"/>
                <a:ext cx="1753450" cy="1751017"/>
                <a:chOff x="1823" y="2371"/>
                <a:chExt cx="1801" cy="1801"/>
              </a:xfrm>
            </p:grpSpPr>
            <p:sp>
              <p:nvSpPr>
                <p:cNvPr id="31" name="Oval 7"/>
                <p:cNvSpPr>
                  <a:spLocks noChangeArrowheads="1"/>
                </p:cNvSpPr>
                <p:nvPr/>
              </p:nvSpPr>
              <p:spPr bwMode="auto">
                <a:xfrm>
                  <a:off x="1822" y="2372"/>
                  <a:ext cx="1803" cy="1800"/>
                </a:xfrm>
                <a:prstGeom prst="ellipse">
                  <a:avLst/>
                </a:prstGeom>
                <a:solidFill>
                  <a:schemeClr val="bg1">
                    <a:lumMod val="65000"/>
                    <a:alpha val="48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  <p:sp>
              <p:nvSpPr>
                <p:cNvPr id="32" name="Oval 8"/>
                <p:cNvSpPr>
                  <a:spLocks noChangeArrowheads="1"/>
                </p:cNvSpPr>
                <p:nvPr/>
              </p:nvSpPr>
              <p:spPr bwMode="auto">
                <a:xfrm>
                  <a:off x="1946" y="2495"/>
                  <a:ext cx="1557" cy="1554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38100">
                  <a:solidFill>
                    <a:srgbClr val="FFFFFF"/>
                  </a:solidFill>
                  <a:round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endParaRPr>
                </a:p>
              </p:txBody>
            </p:sp>
          </p:grpSp>
          <p:sp>
            <p:nvSpPr>
              <p:cNvPr id="35897" name="Text Box 9"/>
              <p:cNvSpPr txBox="1"/>
              <p:nvPr/>
            </p:nvSpPr>
            <p:spPr>
              <a:xfrm>
                <a:off x="1204202" y="3357043"/>
                <a:ext cx="1935848" cy="62015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/>
              <a:p>
                <a:pPr algn="ctr"/>
                <a:r>
                  <a:rPr lang="zh-CN" altLang="en-US" sz="1400" b="1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质量持续改进</a:t>
                </a:r>
              </a:p>
            </p:txBody>
          </p:sp>
        </p:grpSp>
        <p:grpSp>
          <p:nvGrpSpPr>
            <p:cNvPr id="35880" name="组合 11"/>
            <p:cNvGrpSpPr/>
            <p:nvPr/>
          </p:nvGrpSpPr>
          <p:grpSpPr>
            <a:xfrm>
              <a:off x="851617" y="3554962"/>
              <a:ext cx="7536807" cy="1098174"/>
              <a:chOff x="851617" y="3554962"/>
              <a:chExt cx="7536807" cy="1098174"/>
            </a:xfrm>
          </p:grpSpPr>
          <p:grpSp>
            <p:nvGrpSpPr>
              <p:cNvPr id="35881" name="组合 40"/>
              <p:cNvGrpSpPr/>
              <p:nvPr/>
            </p:nvGrpSpPr>
            <p:grpSpPr>
              <a:xfrm>
                <a:off x="942975" y="3629199"/>
                <a:ext cx="1824038" cy="1023937"/>
                <a:chOff x="1204202" y="2786058"/>
                <a:chExt cx="1935848" cy="1751017"/>
              </a:xfrm>
            </p:grpSpPr>
            <p:grpSp>
              <p:nvGrpSpPr>
                <p:cNvPr id="35892" name="Group 6"/>
                <p:cNvGrpSpPr/>
                <p:nvPr/>
              </p:nvGrpSpPr>
              <p:grpSpPr>
                <a:xfrm>
                  <a:off x="1295400" y="2786058"/>
                  <a:ext cx="1753450" cy="1751017"/>
                  <a:chOff x="1823" y="2371"/>
                  <a:chExt cx="1801" cy="1801"/>
                </a:xfrm>
              </p:grpSpPr>
              <p:sp>
                <p:nvSpPr>
                  <p:cNvPr id="21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1822" y="2372"/>
                    <a:ext cx="1805" cy="1800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  <a:alpha val="48000"/>
                    </a:schemeClr>
                  </a:solidFill>
                  <a:ln>
                    <a:noFill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endParaRPr>
                  </a:p>
                </p:txBody>
              </p:sp>
              <p:sp>
                <p:nvSpPr>
                  <p:cNvPr id="22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1946" y="2494"/>
                    <a:ext cx="1557" cy="1555"/>
                  </a:xfrm>
                  <a:prstGeom prst="ellips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38100">
                    <a:solidFill>
                      <a:srgbClr val="FFFFFF"/>
                    </a:solidFill>
                    <a:rou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endParaRPr>
                  </a:p>
                </p:txBody>
              </p:sp>
            </p:grpSp>
            <p:sp>
              <p:nvSpPr>
                <p:cNvPr id="35893" name="Text Box 9"/>
                <p:cNvSpPr txBox="1"/>
                <p:nvPr/>
              </p:nvSpPr>
              <p:spPr>
                <a:xfrm>
                  <a:off x="1204202" y="3357043"/>
                  <a:ext cx="1935848" cy="620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ctr"/>
                  <a:r>
                    <a:rPr lang="zh-CN" altLang="en-US" sz="1400" b="1" dirty="0">
                      <a:solidFill>
                        <a:srgbClr val="FFFFF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以学生为中心</a:t>
                  </a:r>
                </a:p>
              </p:txBody>
            </p:sp>
          </p:grpSp>
          <p:grpSp>
            <p:nvGrpSpPr>
              <p:cNvPr id="35882" name="组合 40"/>
              <p:cNvGrpSpPr/>
              <p:nvPr/>
            </p:nvGrpSpPr>
            <p:grpSpPr>
              <a:xfrm>
                <a:off x="3571875" y="3630786"/>
                <a:ext cx="1825625" cy="1022350"/>
                <a:chOff x="1204202" y="2786058"/>
                <a:chExt cx="1935848" cy="1751017"/>
              </a:xfrm>
            </p:grpSpPr>
            <p:grpSp>
              <p:nvGrpSpPr>
                <p:cNvPr id="35888" name="Group 6"/>
                <p:cNvGrpSpPr/>
                <p:nvPr/>
              </p:nvGrpSpPr>
              <p:grpSpPr>
                <a:xfrm>
                  <a:off x="1295400" y="2786058"/>
                  <a:ext cx="1753450" cy="1751017"/>
                  <a:chOff x="1823" y="2371"/>
                  <a:chExt cx="1801" cy="1801"/>
                </a:xfrm>
              </p:grpSpPr>
              <p:sp>
                <p:nvSpPr>
                  <p:cNvPr id="36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1823" y="2372"/>
                    <a:ext cx="1803" cy="1800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  <a:alpha val="48000"/>
                    </a:schemeClr>
                  </a:solidFill>
                  <a:ln>
                    <a:noFill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zh-CN" altLang="en-US" sz="1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endParaRPr>
                  </a:p>
                </p:txBody>
              </p:sp>
              <p:sp>
                <p:nvSpPr>
                  <p:cNvPr id="35891" name="Oval 8"/>
                  <p:cNvSpPr/>
                  <p:nvPr/>
                </p:nvSpPr>
                <p:spPr>
                  <a:xfrm>
                    <a:off x="1946" y="2493"/>
                    <a:ext cx="1556" cy="1556"/>
                  </a:xfrm>
                  <a:prstGeom prst="ellipse">
                    <a:avLst/>
                  </a:prstGeom>
                  <a:solidFill>
                    <a:srgbClr val="089CA3"/>
                  </a:solidFill>
                  <a:ln w="38100" cap="flat" cmpd="sng">
                    <a:solidFill>
                      <a:srgbClr val="FFFFFF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 sz="1400" dirty="0">
                      <a:solidFill>
                        <a:srgbClr val="FFFFF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sp>
              <p:nvSpPr>
                <p:cNvPr id="35889" name="Text Box 9"/>
                <p:cNvSpPr txBox="1"/>
                <p:nvPr/>
              </p:nvSpPr>
              <p:spPr>
                <a:xfrm>
                  <a:off x="1204202" y="3357043"/>
                  <a:ext cx="1935848" cy="62015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/>
                <a:lstStyle/>
                <a:p>
                  <a:pPr algn="ctr"/>
                  <a:r>
                    <a:rPr lang="zh-CN" altLang="en-US" sz="1400" b="1" dirty="0">
                      <a:solidFill>
                        <a:srgbClr val="FFFFF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成果导向教育</a:t>
                  </a:r>
                </a:p>
              </p:txBody>
            </p:sp>
          </p:grpSp>
          <p:grpSp>
            <p:nvGrpSpPr>
              <p:cNvPr id="35883" name="组合 64"/>
              <p:cNvGrpSpPr/>
              <p:nvPr/>
            </p:nvGrpSpPr>
            <p:grpSpPr>
              <a:xfrm>
                <a:off x="851617" y="3554962"/>
                <a:ext cx="7536807" cy="1098174"/>
                <a:chOff x="3203575" y="2900363"/>
                <a:chExt cx="5111750" cy="3241675"/>
              </a:xfrm>
            </p:grpSpPr>
            <p:sp>
              <p:nvSpPr>
                <p:cNvPr id="68" name="圆角矩形 67"/>
                <p:cNvSpPr/>
                <p:nvPr/>
              </p:nvSpPr>
              <p:spPr bwMode="auto">
                <a:xfrm>
                  <a:off x="3203575" y="2900363"/>
                  <a:ext cx="5111750" cy="3241675"/>
                </a:xfrm>
                <a:prstGeom prst="roundRect">
                  <a:avLst>
                    <a:gd name="adj" fmla="val 5070"/>
                  </a:avLst>
                </a:prstGeom>
                <a:noFill/>
                <a:ln w="381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txBody>
                <a:bodyPr/>
                <a:lstStyle/>
                <a:p>
                  <a:pPr marL="914400" marR="0" lvl="2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35887" name="矩形 49"/>
                <p:cNvSpPr/>
                <p:nvPr/>
              </p:nvSpPr>
              <p:spPr>
                <a:xfrm>
                  <a:off x="3275013" y="2941638"/>
                  <a:ext cx="4824412" cy="102496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>
                    <a:lnSpc>
                      <a:spcPts val="2000"/>
                    </a:lnSpc>
                  </a:pPr>
                  <a:endParaRPr lang="zh-CN" altLang="en-US" sz="1600" dirty="0">
                    <a:solidFill>
                      <a:srgbClr val="0076A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</p:grpSp>
      <p:grpSp>
        <p:nvGrpSpPr>
          <p:cNvPr id="35867" name="组合 69"/>
          <p:cNvGrpSpPr/>
          <p:nvPr/>
        </p:nvGrpSpPr>
        <p:grpSpPr>
          <a:xfrm>
            <a:off x="8240713" y="4772025"/>
            <a:ext cx="1038225" cy="768668"/>
            <a:chOff x="7663301" y="4649119"/>
            <a:chExt cx="1195388" cy="769375"/>
          </a:xfrm>
        </p:grpSpPr>
        <p:sp>
          <p:nvSpPr>
            <p:cNvPr id="71" name="Rectangle 28"/>
            <p:cNvSpPr>
              <a:spLocks noChangeArrowheads="1"/>
            </p:cNvSpPr>
            <p:nvPr/>
          </p:nvSpPr>
          <p:spPr bwMode="auto">
            <a:xfrm>
              <a:off x="7663301" y="5032059"/>
              <a:ext cx="1195388" cy="38643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质量保障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pic>
          <p:nvPicPr>
            <p:cNvPr id="35878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80326" y="4649119"/>
              <a:ext cx="1081087" cy="22706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5868" name="组合 72"/>
          <p:cNvGrpSpPr/>
          <p:nvPr/>
        </p:nvGrpSpPr>
        <p:grpSpPr>
          <a:xfrm>
            <a:off x="9120188" y="4765675"/>
            <a:ext cx="1090612" cy="767080"/>
            <a:chOff x="7549612" y="4649119"/>
            <a:chExt cx="1195388" cy="767718"/>
          </a:xfrm>
        </p:grpSpPr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7549612" y="5030436"/>
              <a:ext cx="1195388" cy="38640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学生发展</a:t>
              </a:r>
              <a:endPara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pic>
          <p:nvPicPr>
            <p:cNvPr id="35876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80326" y="4649119"/>
              <a:ext cx="828556" cy="235393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5869" name="组合 2"/>
          <p:cNvGrpSpPr/>
          <p:nvPr/>
        </p:nvGrpSpPr>
        <p:grpSpPr>
          <a:xfrm>
            <a:off x="10056813" y="2492375"/>
            <a:ext cx="461962" cy="1152525"/>
            <a:chOff x="3203575" y="2859500"/>
            <a:chExt cx="5111750" cy="3282538"/>
          </a:xfrm>
        </p:grpSpPr>
        <p:sp>
          <p:nvSpPr>
            <p:cNvPr id="77" name="圆角矩形 76"/>
            <p:cNvSpPr/>
            <p:nvPr/>
          </p:nvSpPr>
          <p:spPr bwMode="auto">
            <a:xfrm>
              <a:off x="3203575" y="2904714"/>
              <a:ext cx="5111750" cy="3237324"/>
            </a:xfrm>
            <a:prstGeom prst="roundRect">
              <a:avLst>
                <a:gd name="adj" fmla="val 5070"/>
              </a:avLst>
            </a:prstGeom>
            <a:noFill/>
            <a:ln w="381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914400" marR="0" lvl="2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9DD9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5874" name="矩形 49"/>
            <p:cNvSpPr/>
            <p:nvPr/>
          </p:nvSpPr>
          <p:spPr>
            <a:xfrm>
              <a:off x="3485717" y="2859500"/>
              <a:ext cx="4824406" cy="31812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zh-CN" altLang="en-US" sz="16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审核评估</a:t>
              </a:r>
            </a:p>
          </p:txBody>
        </p:sp>
      </p:grpSp>
      <p:grpSp>
        <p:nvGrpSpPr>
          <p:cNvPr id="35870" name="组合 2"/>
          <p:cNvGrpSpPr/>
          <p:nvPr/>
        </p:nvGrpSpPr>
        <p:grpSpPr>
          <a:xfrm>
            <a:off x="10056813" y="4652963"/>
            <a:ext cx="461962" cy="1271270"/>
            <a:chOff x="3203575" y="2859500"/>
            <a:chExt cx="5111750" cy="3306670"/>
          </a:xfrm>
        </p:grpSpPr>
        <p:sp>
          <p:nvSpPr>
            <p:cNvPr id="81" name="圆角矩形 80"/>
            <p:cNvSpPr/>
            <p:nvPr/>
          </p:nvSpPr>
          <p:spPr bwMode="auto">
            <a:xfrm>
              <a:off x="3203575" y="2904920"/>
              <a:ext cx="5111750" cy="3237300"/>
            </a:xfrm>
            <a:prstGeom prst="roundRect">
              <a:avLst>
                <a:gd name="adj" fmla="val 5070"/>
              </a:avLst>
            </a:prstGeom>
            <a:noFill/>
            <a:ln w="381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914400" marR="0" lvl="2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9DD9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" name="矩形 49"/>
            <p:cNvSpPr>
              <a:spLocks noChangeArrowheads="1"/>
            </p:cNvSpPr>
            <p:nvPr/>
          </p:nvSpPr>
          <p:spPr bwMode="auto">
            <a:xfrm>
              <a:off x="3203575" y="2859500"/>
              <a:ext cx="4830691" cy="330667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专业认证</a:t>
              </a:r>
            </a:p>
          </p:txBody>
        </p:sp>
      </p:grpSp>
      <p:sp>
        <p:nvSpPr>
          <p:cNvPr id="36865" name="标题 37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sz="3200" dirty="0" smtClean="0"/>
              <a:t>3.</a:t>
            </a:r>
            <a:r>
              <a:rPr lang="zh-CN" altLang="en-US" sz="3200" dirty="0"/>
              <a:t>用专业</a:t>
            </a:r>
            <a:r>
              <a:rPr lang="zh-CN" altLang="en-US" sz="3200" dirty="0">
                <a:solidFill>
                  <a:srgbClr val="FF0000"/>
                </a:solidFill>
              </a:rPr>
              <a:t>评估</a:t>
            </a:r>
            <a:r>
              <a:rPr lang="zh-CN" altLang="en-US" sz="3200" dirty="0"/>
              <a:t>、专业</a:t>
            </a:r>
            <a:r>
              <a:rPr lang="zh-CN" altLang="en-US" sz="3200" dirty="0">
                <a:solidFill>
                  <a:srgbClr val="FF0000"/>
                </a:solidFill>
              </a:rPr>
              <a:t>认证</a:t>
            </a:r>
            <a:r>
              <a:rPr lang="zh-CN" altLang="en-US" sz="3200" dirty="0"/>
              <a:t>的成果来做招生宣传</a:t>
            </a:r>
            <a:r>
              <a:rPr lang="zh-CN" altLang="en-US" sz="3200" dirty="0" smtClean="0"/>
              <a:t>；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54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二、将就业质量放在</a:t>
            </a:r>
            <a:r>
              <a:rPr lang="zh-CN" altLang="en-US" sz="3600" dirty="0">
                <a:solidFill>
                  <a:srgbClr val="FF0000"/>
                </a:solidFill>
              </a:rPr>
              <a:t>专业</a:t>
            </a:r>
            <a:r>
              <a:rPr lang="zh-CN" altLang="en-US" sz="3600" dirty="0"/>
              <a:t>建设更中突出的位置；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国务院关于印发国家职业教育改革实施方案的</a:t>
            </a:r>
            <a:r>
              <a:rPr lang="zh-CN" altLang="en-US" dirty="0" smtClean="0"/>
              <a:t>通知</a:t>
            </a:r>
            <a:r>
              <a:rPr lang="zh-CN" altLang="en-US" sz="1800" dirty="0" smtClean="0"/>
              <a:t>（国</a:t>
            </a:r>
            <a:r>
              <a:rPr lang="zh-CN" altLang="en-US" sz="1800" dirty="0"/>
              <a:t>发</a:t>
            </a:r>
            <a:r>
              <a:rPr lang="en-US" altLang="zh-CN" sz="1800" dirty="0"/>
              <a:t>〔2019〕4</a:t>
            </a:r>
            <a:r>
              <a:rPr lang="zh-CN" altLang="en-US" sz="1800" dirty="0" smtClean="0"/>
              <a:t>号）</a:t>
            </a:r>
            <a:endParaRPr lang="zh-CN" altLang="en-US" sz="1800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到</a:t>
            </a:r>
            <a:r>
              <a:rPr lang="en-US" altLang="zh-CN" dirty="0"/>
              <a:t>2022</a:t>
            </a:r>
            <a:r>
              <a:rPr lang="zh-CN" altLang="en-US" dirty="0"/>
              <a:t>年，</a:t>
            </a:r>
            <a:r>
              <a:rPr lang="zh-CN" altLang="en-US" dirty="0">
                <a:solidFill>
                  <a:srgbClr val="FF0000"/>
                </a:solidFill>
              </a:rPr>
              <a:t>一大批普通本科高等学校向应用型转变。</a:t>
            </a:r>
            <a:r>
              <a:rPr lang="zh-CN" altLang="en-US" dirty="0"/>
              <a:t> 建设</a:t>
            </a:r>
            <a:r>
              <a:rPr lang="en-US" altLang="zh-CN" dirty="0"/>
              <a:t>50</a:t>
            </a:r>
            <a:r>
              <a:rPr lang="zh-CN" altLang="en-US" dirty="0"/>
              <a:t>所高水平高等职业学校和</a:t>
            </a:r>
            <a:r>
              <a:rPr lang="en-US" altLang="zh-CN" dirty="0"/>
              <a:t>150</a:t>
            </a:r>
            <a:r>
              <a:rPr lang="zh-CN" altLang="en-US" dirty="0"/>
              <a:t>个骨干专业（群）</a:t>
            </a:r>
            <a:r>
              <a:rPr lang="zh-CN" altLang="en-US" dirty="0" smtClean="0"/>
              <a:t>。建成</a:t>
            </a:r>
            <a:r>
              <a:rPr lang="zh-CN" altLang="en-US" dirty="0"/>
              <a:t>覆盖大部分行业领域、具有国际先进水平的中国职业教育标准体系。企业参与职业教育的积极性有较大提升，培育数以万计的产教融合型企业，打造一批优秀职业教育培训评价组织，推动建设</a:t>
            </a:r>
            <a:r>
              <a:rPr lang="en-US" altLang="zh-CN" dirty="0"/>
              <a:t>300</a:t>
            </a:r>
            <a:r>
              <a:rPr lang="zh-CN" altLang="en-US" dirty="0"/>
              <a:t>个具有辐射引领作用的高水平专业化产教融合实训基地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从</a:t>
            </a:r>
            <a:r>
              <a:rPr lang="en-US" altLang="zh-CN" dirty="0"/>
              <a:t>2019</a:t>
            </a:r>
            <a:r>
              <a:rPr lang="zh-CN" altLang="en-US" dirty="0"/>
              <a:t>年开始，在职业院校、应用型本科高校启动</a:t>
            </a:r>
            <a:r>
              <a:rPr lang="zh-CN" altLang="en-US" dirty="0">
                <a:solidFill>
                  <a:srgbClr val="FF0000"/>
                </a:solidFill>
              </a:rPr>
              <a:t>“学历证书</a:t>
            </a:r>
            <a:r>
              <a:rPr lang="en-US" altLang="zh-CN" dirty="0">
                <a:solidFill>
                  <a:srgbClr val="FF0000"/>
                </a:solidFill>
              </a:rPr>
              <a:t>+</a:t>
            </a:r>
            <a:r>
              <a:rPr lang="zh-CN" altLang="en-US" dirty="0">
                <a:solidFill>
                  <a:srgbClr val="FF0000"/>
                </a:solidFill>
              </a:rPr>
              <a:t>若干职业技能等级证书”</a:t>
            </a:r>
            <a:r>
              <a:rPr lang="zh-CN" altLang="en-US" dirty="0"/>
              <a:t>制度试点工作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3103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zh-CN" altLang="en-US" sz="3200" dirty="0" smtClean="0"/>
              <a:t>二、</a:t>
            </a:r>
            <a:r>
              <a:rPr lang="zh-CN" altLang="en-US" sz="3200" dirty="0"/>
              <a:t>将就业质量放在</a:t>
            </a:r>
            <a:r>
              <a:rPr lang="zh-CN" altLang="en-US" sz="3200" dirty="0">
                <a:solidFill>
                  <a:srgbClr val="FF0000"/>
                </a:solidFill>
              </a:rPr>
              <a:t>专业</a:t>
            </a:r>
            <a:r>
              <a:rPr lang="zh-CN" altLang="en-US" sz="3200" dirty="0"/>
              <a:t>建设更中突出的位置；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 smtClean="0"/>
              <a:t>各专业建立自己的就业质量标准；</a:t>
            </a:r>
            <a:endParaRPr lang="en-US" altLang="zh-CN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 smtClean="0"/>
              <a:t>各专业按专业</a:t>
            </a:r>
            <a:r>
              <a:rPr lang="zh-CN" altLang="en-US" dirty="0">
                <a:solidFill>
                  <a:srgbClr val="FF0000"/>
                </a:solidFill>
              </a:rPr>
              <a:t>评估</a:t>
            </a:r>
            <a:r>
              <a:rPr lang="zh-CN" altLang="en-US" dirty="0"/>
              <a:t>、专业</a:t>
            </a:r>
            <a:r>
              <a:rPr lang="zh-CN" altLang="en-US" dirty="0">
                <a:solidFill>
                  <a:srgbClr val="FF0000"/>
                </a:solidFill>
              </a:rPr>
              <a:t>认证</a:t>
            </a:r>
            <a:r>
              <a:rPr lang="zh-CN" altLang="en-US" dirty="0" smtClean="0"/>
              <a:t>的要求，做好大学生职业发展、就业指导与跟踪服务；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67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CN" sz="3200" dirty="0" smtClean="0"/>
              <a:t>1.</a:t>
            </a:r>
            <a:r>
              <a:rPr lang="zh-CN" altLang="en-US" sz="3200" dirty="0" smtClean="0"/>
              <a:t>各</a:t>
            </a:r>
            <a:r>
              <a:rPr lang="zh-CN" altLang="en-US" sz="3200" dirty="0"/>
              <a:t>专业建立自己的就业</a:t>
            </a:r>
            <a:r>
              <a:rPr lang="zh-CN" altLang="en-US" sz="3200" dirty="0" smtClean="0"/>
              <a:t>质量标准</a:t>
            </a:r>
            <a:r>
              <a:rPr lang="zh-CN" altLang="zh-CN" sz="3200" dirty="0" smtClean="0"/>
              <a:t>。</a:t>
            </a:r>
            <a:endParaRPr lang="zh-CN" altLang="zh-CN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zh-CN" altLang="en-US" dirty="0" smtClean="0"/>
              <a:t>学校统筹各学院、各专业定义质量、高质量就业标准，并不断提升；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做好</a:t>
            </a:r>
            <a:r>
              <a:rPr lang="zh-CN" altLang="zh-CN" dirty="0" smtClean="0"/>
              <a:t>毕业生</a:t>
            </a:r>
            <a:r>
              <a:rPr lang="zh-CN" altLang="zh-CN" dirty="0"/>
              <a:t>就业质量年度</a:t>
            </a:r>
            <a:r>
              <a:rPr lang="zh-CN" altLang="zh-CN" dirty="0" smtClean="0"/>
              <a:t>报告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zh-CN" dirty="0" smtClean="0"/>
              <a:t>深入</a:t>
            </a:r>
            <a:r>
              <a:rPr lang="zh-CN" altLang="zh-CN" dirty="0"/>
              <a:t>分析</a:t>
            </a:r>
            <a:r>
              <a:rPr lang="zh-CN" altLang="zh-CN" dirty="0" smtClean="0"/>
              <a:t>研究毕业生</a:t>
            </a:r>
            <a:r>
              <a:rPr lang="zh-CN" altLang="zh-CN" dirty="0"/>
              <a:t>就业率、就业去向、就业满意度、创业数量和类型等</a:t>
            </a:r>
            <a:r>
              <a:rPr lang="zh-CN" altLang="zh-CN" dirty="0" smtClean="0"/>
              <a:t>状况。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421438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2.</a:t>
            </a:r>
            <a:r>
              <a:rPr lang="zh-CN" altLang="en-US" sz="3600" dirty="0"/>
              <a:t>各专业按</a:t>
            </a:r>
            <a:r>
              <a:rPr lang="zh-CN" altLang="en-US" sz="3600" dirty="0" smtClean="0"/>
              <a:t>专业</a:t>
            </a:r>
            <a:r>
              <a:rPr lang="zh-CN" altLang="en-US" sz="3600" dirty="0">
                <a:solidFill>
                  <a:srgbClr val="FF0000"/>
                </a:solidFill>
              </a:rPr>
              <a:t>评估</a:t>
            </a:r>
            <a:r>
              <a:rPr lang="zh-CN" altLang="en-US" sz="3600" dirty="0"/>
              <a:t>、专业</a:t>
            </a:r>
            <a:r>
              <a:rPr lang="zh-CN" altLang="en-US" sz="3600" dirty="0">
                <a:solidFill>
                  <a:srgbClr val="FF0000"/>
                </a:solidFill>
              </a:rPr>
              <a:t>认证</a:t>
            </a:r>
            <a:r>
              <a:rPr lang="zh-CN" altLang="en-US" sz="3600" dirty="0"/>
              <a:t>的要求，做好大学生职业发展、就业指导与跟踪服务</a:t>
            </a:r>
            <a:r>
              <a:rPr lang="zh-CN" altLang="en-US" sz="3600" dirty="0" smtClean="0"/>
              <a:t>；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完善</a:t>
            </a:r>
            <a:r>
              <a:rPr lang="zh-CN" altLang="en-US" dirty="0"/>
              <a:t>学生职业发展跟踪服务体系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组织新生职业测评，发布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新生职业测评报告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大学生就业意向调查；发布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大学生就业意向调查报告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根据毕业生就业状况，发布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毕业生</a:t>
            </a:r>
            <a:r>
              <a:rPr lang="zh-CN" altLang="zh-CN" dirty="0" smtClean="0"/>
              <a:t>就业</a:t>
            </a:r>
            <a:r>
              <a:rPr lang="zh-CN" altLang="zh-CN" dirty="0"/>
              <a:t>质量年度</a:t>
            </a:r>
            <a:r>
              <a:rPr lang="zh-CN" altLang="zh-CN" dirty="0" smtClean="0"/>
              <a:t>报告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/>
              <a:t>继续</a:t>
            </a:r>
            <a:r>
              <a:rPr lang="zh-CN" altLang="en-US" dirty="0" smtClean="0"/>
              <a:t>毕业生就业跟踪，委托第三方开展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就业满意度调查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；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025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3600" dirty="0"/>
              <a:t>2</a:t>
            </a:r>
            <a:r>
              <a:rPr lang="en-US" altLang="zh-CN" sz="3600" dirty="0" smtClean="0"/>
              <a:t>.</a:t>
            </a:r>
            <a:r>
              <a:rPr lang="zh-CN" altLang="en-US" sz="3600" dirty="0"/>
              <a:t>各专业按</a:t>
            </a:r>
            <a:r>
              <a:rPr lang="zh-CN" altLang="en-US" sz="3600" dirty="0" smtClean="0"/>
              <a:t>专业</a:t>
            </a:r>
            <a:r>
              <a:rPr lang="zh-CN" altLang="en-US" sz="3600" dirty="0">
                <a:solidFill>
                  <a:srgbClr val="FF0000"/>
                </a:solidFill>
              </a:rPr>
              <a:t>评估</a:t>
            </a:r>
            <a:r>
              <a:rPr lang="zh-CN" altLang="en-US" sz="3600" dirty="0"/>
              <a:t>、专业</a:t>
            </a:r>
            <a:r>
              <a:rPr lang="zh-CN" altLang="en-US" sz="3600" dirty="0">
                <a:solidFill>
                  <a:srgbClr val="FF0000"/>
                </a:solidFill>
              </a:rPr>
              <a:t>认证</a:t>
            </a:r>
            <a:r>
              <a:rPr lang="zh-CN" altLang="en-US" sz="3600" dirty="0"/>
              <a:t>的要求，做好大学生职业发展、就业指导与跟踪服务</a:t>
            </a:r>
            <a:r>
              <a:rPr lang="zh-CN" altLang="en-US" sz="3600" dirty="0" smtClean="0"/>
              <a:t>；</a:t>
            </a:r>
            <a:endParaRPr lang="zh-CN" altLang="zh-CN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/>
              <a:t>建立健全毕业生就业状况反馈</a:t>
            </a:r>
            <a:r>
              <a:rPr lang="zh-CN" altLang="zh-CN" dirty="0" smtClean="0"/>
              <a:t>机制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zh-CN" dirty="0" smtClean="0"/>
              <a:t>以</a:t>
            </a:r>
            <a:r>
              <a:rPr lang="zh-CN" altLang="zh-CN" dirty="0"/>
              <a:t>反馈结果推动学校招生和人才培养改革。要通过网络调查、实地调研等方式建立顺畅的反馈渠道，充分发挥互联网、大数据在反馈过程中的重要作用。要建立健全就业、招生、教务等部门联动的组织架构，把反馈结果与专业设置、招生计划、经费安排等适度挂钩</a:t>
            </a:r>
            <a:r>
              <a:rPr lang="zh-CN" altLang="zh-CN" dirty="0" smtClean="0"/>
              <a:t>。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413648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3600" dirty="0"/>
              <a:t>2</a:t>
            </a:r>
            <a:r>
              <a:rPr lang="en-US" altLang="zh-CN" sz="3600" dirty="0" smtClean="0"/>
              <a:t>.</a:t>
            </a:r>
            <a:r>
              <a:rPr lang="zh-CN" altLang="en-US" sz="3600" dirty="0"/>
              <a:t>各专业按</a:t>
            </a:r>
            <a:r>
              <a:rPr lang="zh-CN" altLang="en-US" sz="3600" dirty="0" smtClean="0"/>
              <a:t>专业</a:t>
            </a:r>
            <a:r>
              <a:rPr lang="zh-CN" altLang="en-US" sz="3600" dirty="0">
                <a:solidFill>
                  <a:srgbClr val="FF0000"/>
                </a:solidFill>
              </a:rPr>
              <a:t>评估</a:t>
            </a:r>
            <a:r>
              <a:rPr lang="zh-CN" altLang="en-US" sz="3600" dirty="0"/>
              <a:t>、专业</a:t>
            </a:r>
            <a:r>
              <a:rPr lang="zh-CN" altLang="en-US" sz="3600" dirty="0">
                <a:solidFill>
                  <a:srgbClr val="FF0000"/>
                </a:solidFill>
              </a:rPr>
              <a:t>认证</a:t>
            </a:r>
            <a:r>
              <a:rPr lang="zh-CN" altLang="en-US" sz="3600" dirty="0"/>
              <a:t>的要求，做好大学生职业发展、就业指导与跟踪服务</a:t>
            </a:r>
            <a:r>
              <a:rPr lang="zh-CN" altLang="en-US" sz="3600" dirty="0" smtClean="0"/>
              <a:t>；</a:t>
            </a:r>
            <a:endParaRPr lang="zh-CN" altLang="zh-CN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zh-CN" dirty="0"/>
              <a:t>强化精准就业指导服务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zh-CN" dirty="0" smtClean="0"/>
              <a:t>在</a:t>
            </a:r>
            <a:r>
              <a:rPr lang="zh-CN" altLang="zh-CN" dirty="0"/>
              <a:t>开展学生生涯规划、就业指导课程、就业实习实践过程中，引导毕业生把实现自身价值与国家前途命运结合起来，到基层去、到国家最需要的地方建功立业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zh-CN" dirty="0" smtClean="0"/>
              <a:t>充分</a:t>
            </a:r>
            <a:r>
              <a:rPr lang="zh-CN" altLang="zh-CN" dirty="0"/>
              <a:t>利用“互联网</a:t>
            </a:r>
            <a:r>
              <a:rPr lang="en-US" altLang="zh-CN" dirty="0"/>
              <a:t>+</a:t>
            </a:r>
            <a:r>
              <a:rPr lang="zh-CN" altLang="zh-CN" dirty="0"/>
              <a:t>就业”新模式，准确掌握毕业生求职意愿和用人单位岗位需求信息，建立精准推送就业服务</a:t>
            </a:r>
            <a:r>
              <a:rPr lang="zh-CN" altLang="zh-CN" dirty="0" smtClean="0"/>
              <a:t>机制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zh-CN" dirty="0" smtClean="0"/>
              <a:t>健全</a:t>
            </a:r>
            <a:r>
              <a:rPr lang="zh-CN" altLang="zh-CN" dirty="0"/>
              <a:t>就业指导课程体系，开展个性化辅导与</a:t>
            </a:r>
            <a:r>
              <a:rPr lang="zh-CN" altLang="zh-CN" dirty="0" smtClean="0"/>
              <a:t>咨询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zh-CN" dirty="0" smtClean="0"/>
              <a:t>完善</a:t>
            </a:r>
            <a:r>
              <a:rPr lang="zh-CN" altLang="zh-CN" dirty="0"/>
              <a:t>招聘和信息服务体系，做好政策宣传解读，加强困难群体帮扶</a:t>
            </a:r>
            <a:r>
              <a:rPr lang="zh-CN" altLang="zh-CN" dirty="0" smtClean="0"/>
              <a:t>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7500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专业</a:t>
            </a:r>
            <a:r>
              <a:rPr lang="zh-CN" altLang="en-US" dirty="0"/>
              <a:t>建设应该站在学校发展的</a:t>
            </a:r>
            <a:r>
              <a:rPr lang="en-US" altLang="zh-CN" dirty="0"/>
              <a:t>C</a:t>
            </a:r>
            <a:r>
              <a:rPr lang="zh-CN" altLang="en-US" dirty="0"/>
              <a:t>位；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Arial" panose="020B0604020202020204" pitchFamily="34" charset="0"/>
              </a:rPr>
              <a:t>2014</a:t>
            </a:r>
            <a:r>
              <a:rPr lang="zh-CN" altLang="en-US" sz="2400" dirty="0" smtClean="0">
                <a:latin typeface="Arial" panose="020B0604020202020204" pitchFamily="34" charset="0"/>
              </a:rPr>
              <a:t>年</a:t>
            </a:r>
            <a:r>
              <a:rPr lang="en-US" altLang="zh-CN" sz="2400" dirty="0" smtClean="0">
                <a:latin typeface="Arial" panose="020B0604020202020204" pitchFamily="34" charset="0"/>
              </a:rPr>
              <a:t>6</a:t>
            </a:r>
            <a:r>
              <a:rPr lang="zh-CN" altLang="en-US" sz="2400" dirty="0" smtClean="0">
                <a:latin typeface="Arial" panose="020B0604020202020204" pitchFamily="34" charset="0"/>
              </a:rPr>
              <a:t>月</a:t>
            </a:r>
            <a:r>
              <a:rPr lang="en-US" altLang="zh-CN" sz="2400" dirty="0" smtClean="0">
                <a:latin typeface="Arial" panose="020B0604020202020204" pitchFamily="34" charset="0"/>
              </a:rPr>
              <a:t>10</a:t>
            </a:r>
            <a:r>
              <a:rPr lang="zh-CN" altLang="en-US" sz="2400" dirty="0" smtClean="0">
                <a:latin typeface="Arial" panose="020B0604020202020204" pitchFamily="34" charset="0"/>
              </a:rPr>
              <a:t>日，湖北省</a:t>
            </a:r>
            <a:r>
              <a:rPr lang="zh-CN" altLang="en-US" sz="2400" dirty="0">
                <a:latin typeface="Arial" panose="020B0604020202020204" pitchFamily="34" charset="0"/>
              </a:rPr>
              <a:t>教育厅关于印发湖北省</a:t>
            </a:r>
            <a:r>
              <a:rPr lang="en-US" altLang="zh-CN" sz="2400" dirty="0">
                <a:latin typeface="Arial" panose="020B0604020202020204" pitchFamily="34" charset="0"/>
              </a:rPr>
              <a:t>《</a:t>
            </a:r>
            <a:r>
              <a:rPr lang="zh-CN" altLang="en-US" sz="2400" dirty="0">
                <a:latin typeface="Arial" panose="020B0604020202020204" pitchFamily="34" charset="0"/>
              </a:rPr>
              <a:t>普通高等学校本科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专业</a:t>
            </a:r>
            <a:r>
              <a:rPr lang="zh-CN" altLang="en-US" sz="2400" dirty="0">
                <a:latin typeface="Arial" panose="020B0604020202020204" pitchFamily="34" charset="0"/>
              </a:rPr>
              <a:t>专项评估实施方案（试行）</a:t>
            </a:r>
            <a:r>
              <a:rPr lang="en-US" altLang="zh-CN" sz="2400" dirty="0">
                <a:latin typeface="Arial" panose="020B0604020202020204" pitchFamily="34" charset="0"/>
              </a:rPr>
              <a:t>》</a:t>
            </a:r>
            <a:r>
              <a:rPr lang="zh-CN" altLang="en-US" sz="2400" dirty="0">
                <a:latin typeface="Arial" panose="020B0604020202020204" pitchFamily="34" charset="0"/>
              </a:rPr>
              <a:t>的通知</a:t>
            </a:r>
            <a:endParaRPr lang="en-US" altLang="zh-CN" sz="2400" dirty="0" smtClean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Arial" panose="020B0604020202020204" pitchFamily="34" charset="0"/>
              </a:rPr>
              <a:t>2018</a:t>
            </a:r>
            <a:r>
              <a:rPr lang="zh-CN" altLang="en-US" sz="2400" dirty="0" smtClean="0">
                <a:latin typeface="Arial" panose="020B0604020202020204" pitchFamily="34" charset="0"/>
              </a:rPr>
              <a:t>年</a:t>
            </a:r>
            <a:r>
              <a:rPr lang="en-US" altLang="zh-CN" sz="2400" dirty="0" smtClean="0">
                <a:latin typeface="Arial" panose="020B0604020202020204" pitchFamily="34" charset="0"/>
              </a:rPr>
              <a:t>1</a:t>
            </a:r>
            <a:r>
              <a:rPr lang="zh-CN" altLang="en-US" sz="2400" dirty="0" smtClean="0">
                <a:latin typeface="Arial" panose="020B0604020202020204" pitchFamily="34" charset="0"/>
              </a:rPr>
              <a:t>月，教育部发布</a:t>
            </a:r>
            <a:r>
              <a:rPr lang="en-US" altLang="zh-CN" sz="2400" dirty="0" smtClean="0">
                <a:latin typeface="Arial" panose="020B0604020202020204" pitchFamily="34" charset="0"/>
              </a:rPr>
              <a:t>《</a:t>
            </a:r>
            <a:r>
              <a:rPr lang="zh-CN" altLang="en-US" sz="2400" dirty="0" smtClean="0">
                <a:latin typeface="Arial" panose="020B0604020202020204" pitchFamily="34" charset="0"/>
              </a:rPr>
              <a:t>普通高等学校</a:t>
            </a:r>
            <a:r>
              <a:rPr lang="zh-CN" altLang="en-US" sz="2400" dirty="0">
                <a:latin typeface="Arial" panose="020B0604020202020204" pitchFamily="34" charset="0"/>
              </a:rPr>
              <a:t>本科</a:t>
            </a:r>
            <a:r>
              <a:rPr lang="zh-CN" alt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专业类</a:t>
            </a:r>
            <a:r>
              <a:rPr lang="zh-CN" altLang="en-US" sz="2400" dirty="0">
                <a:latin typeface="Arial" panose="020B0604020202020204" pitchFamily="34" charset="0"/>
              </a:rPr>
              <a:t>教学质量国家标准</a:t>
            </a:r>
            <a:r>
              <a:rPr lang="en-US" altLang="zh-CN" sz="2400" dirty="0" smtClean="0">
                <a:latin typeface="Arial" panose="020B0604020202020204" pitchFamily="34" charset="0"/>
              </a:rPr>
              <a:t>》</a:t>
            </a:r>
            <a:r>
              <a:rPr lang="zh-CN" altLang="en-US" sz="2400" dirty="0" smtClean="0">
                <a:latin typeface="Arial" panose="020B0604020202020204" pitchFamily="34" charset="0"/>
              </a:rPr>
              <a:t>，涵盖普通高校本科专业目录中全部</a:t>
            </a:r>
            <a:r>
              <a:rPr lang="en-US" altLang="zh-CN" sz="2400" dirty="0" smtClean="0">
                <a:latin typeface="Arial" panose="020B0604020202020204" pitchFamily="34" charset="0"/>
              </a:rPr>
              <a:t>92</a:t>
            </a:r>
            <a:r>
              <a:rPr lang="zh-CN" altLang="en-US" sz="2400" dirty="0" smtClean="0">
                <a:latin typeface="Arial" panose="020B0604020202020204" pitchFamily="34" charset="0"/>
              </a:rPr>
              <a:t>个本科专业类、</a:t>
            </a:r>
            <a:r>
              <a:rPr lang="en-US" altLang="zh-CN" sz="2400" dirty="0" smtClean="0">
                <a:latin typeface="Arial" panose="020B0604020202020204" pitchFamily="34" charset="0"/>
              </a:rPr>
              <a:t>587</a:t>
            </a:r>
            <a:r>
              <a:rPr lang="zh-CN" altLang="en-US" sz="2400" dirty="0" smtClean="0">
                <a:latin typeface="Arial" panose="020B0604020202020204" pitchFamily="34" charset="0"/>
              </a:rPr>
              <a:t>个专业，涉及全国高校</a:t>
            </a:r>
            <a:r>
              <a:rPr lang="en-US" altLang="zh-CN" sz="2400" dirty="0" smtClean="0">
                <a:latin typeface="Arial" panose="020B0604020202020204" pitchFamily="34" charset="0"/>
              </a:rPr>
              <a:t>5.6</a:t>
            </a:r>
            <a:r>
              <a:rPr lang="zh-CN" altLang="en-US" sz="2400" dirty="0" smtClean="0">
                <a:latin typeface="Arial" panose="020B0604020202020204" pitchFamily="34" charset="0"/>
              </a:rPr>
              <a:t>万多个专业点，这是我国发布的第一个高等教育教学质量国家标准 。</a:t>
            </a:r>
            <a:endParaRPr lang="en-US" altLang="zh-CN" sz="2400" dirty="0" smtClean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</a:rPr>
              <a:t>《</a:t>
            </a:r>
            <a:r>
              <a:rPr lang="zh-CN" altLang="en-US" sz="2400" dirty="0">
                <a:latin typeface="Arial" panose="020B0604020202020204" pitchFamily="34" charset="0"/>
              </a:rPr>
              <a:t>教育部</a:t>
            </a:r>
            <a:r>
              <a:rPr lang="en-US" altLang="zh-CN" sz="2400" dirty="0">
                <a:latin typeface="Arial" panose="020B0604020202020204" pitchFamily="34" charset="0"/>
              </a:rPr>
              <a:t>2018</a:t>
            </a:r>
            <a:r>
              <a:rPr lang="zh-CN" altLang="en-US" sz="2400" dirty="0">
                <a:latin typeface="Arial" panose="020B0604020202020204" pitchFamily="34" charset="0"/>
              </a:rPr>
              <a:t>年工作要点</a:t>
            </a:r>
            <a:r>
              <a:rPr lang="en-US" altLang="zh-CN" sz="2400" dirty="0">
                <a:latin typeface="Arial" panose="020B0604020202020204" pitchFamily="34" charset="0"/>
              </a:rPr>
              <a:t>》</a:t>
            </a:r>
            <a:r>
              <a:rPr lang="zh-CN" altLang="en-US" sz="2400" dirty="0">
                <a:latin typeface="Arial" panose="020B0604020202020204" pitchFamily="34" charset="0"/>
              </a:rPr>
              <a:t>提出要“高起点、高标准、高水平开展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本科</a:t>
            </a:r>
            <a:r>
              <a:rPr lang="zh-CN" altLang="en-US" sz="2400" dirty="0">
                <a:latin typeface="Arial" panose="020B0604020202020204" pitchFamily="34" charset="0"/>
              </a:rPr>
              <a:t>专业认证</a:t>
            </a:r>
            <a:r>
              <a:rPr lang="zh-CN" altLang="en-US" sz="2400" dirty="0" smtClean="0">
                <a:latin typeface="Arial" panose="020B0604020202020204" pitchFamily="34" charset="0"/>
              </a:rPr>
              <a:t>”。</a:t>
            </a:r>
            <a:endParaRPr lang="en-US" altLang="zh-CN" sz="2400" dirty="0" smtClean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</a:rPr>
              <a:t>2019</a:t>
            </a:r>
            <a:r>
              <a:rPr lang="zh-CN" altLang="en-US" sz="2400" dirty="0">
                <a:latin typeface="Arial" panose="020B0604020202020204" pitchFamily="34" charset="0"/>
              </a:rPr>
              <a:t>年</a:t>
            </a:r>
            <a:r>
              <a:rPr lang="en-US" altLang="zh-CN" sz="2400" dirty="0">
                <a:latin typeface="Arial" panose="020B0604020202020204" pitchFamily="34" charset="0"/>
              </a:rPr>
              <a:t>4</a:t>
            </a:r>
            <a:r>
              <a:rPr lang="zh-CN" altLang="en-US" sz="2400" dirty="0">
                <a:latin typeface="Arial" panose="020B0604020202020204" pitchFamily="34" charset="0"/>
              </a:rPr>
              <a:t>月</a:t>
            </a:r>
            <a:r>
              <a:rPr lang="en-US" altLang="zh-CN" sz="2400" dirty="0">
                <a:latin typeface="Arial" panose="020B0604020202020204" pitchFamily="34" charset="0"/>
              </a:rPr>
              <a:t>9</a:t>
            </a:r>
            <a:r>
              <a:rPr lang="zh-CN" altLang="en-US" sz="2400" dirty="0">
                <a:latin typeface="Arial" panose="020B0604020202020204" pitchFamily="34" charset="0"/>
              </a:rPr>
              <a:t>日，教育部办公厅正式发布</a:t>
            </a:r>
            <a:r>
              <a:rPr lang="en-US" altLang="zh-CN" sz="2400" dirty="0">
                <a:latin typeface="Arial" panose="020B0604020202020204" pitchFamily="34" charset="0"/>
              </a:rPr>
              <a:t>《</a:t>
            </a:r>
            <a:r>
              <a:rPr lang="zh-CN" altLang="en-US" sz="2400" dirty="0">
                <a:latin typeface="Arial" panose="020B0604020202020204" pitchFamily="34" charset="0"/>
              </a:rPr>
              <a:t>关于实施一流</a:t>
            </a:r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本科</a:t>
            </a:r>
            <a:r>
              <a:rPr lang="zh-CN" altLang="en-US" sz="2400" dirty="0">
                <a:latin typeface="Arial" panose="020B0604020202020204" pitchFamily="34" charset="0"/>
              </a:rPr>
              <a:t>专业建设“双万计划”的通知</a:t>
            </a:r>
            <a:r>
              <a:rPr lang="en-US" altLang="zh-CN" sz="2400" dirty="0">
                <a:latin typeface="Arial" panose="020B0604020202020204" pitchFamily="34" charset="0"/>
              </a:rPr>
              <a:t>》</a:t>
            </a:r>
            <a:r>
              <a:rPr lang="zh-CN" altLang="en-US" sz="2400" dirty="0">
                <a:latin typeface="Arial" panose="020B0604020202020204" pitchFamily="34" charset="0"/>
              </a:rPr>
              <a:t>，计划</a:t>
            </a:r>
            <a:r>
              <a:rPr lang="en-US" altLang="zh-CN" sz="2400" dirty="0">
                <a:latin typeface="Arial" panose="020B0604020202020204" pitchFamily="34" charset="0"/>
              </a:rPr>
              <a:t>2019—2021</a:t>
            </a:r>
            <a:r>
              <a:rPr lang="zh-CN" altLang="en-US" sz="2400" dirty="0">
                <a:latin typeface="Arial" panose="020B0604020202020204" pitchFamily="34" charset="0"/>
              </a:rPr>
              <a:t>年</a:t>
            </a:r>
            <a:r>
              <a:rPr lang="zh-CN" altLang="en-US" sz="2400" dirty="0" smtClean="0">
                <a:latin typeface="Arial" panose="020B0604020202020204" pitchFamily="34" charset="0"/>
              </a:rPr>
              <a:t>，分别建设</a:t>
            </a:r>
            <a:r>
              <a:rPr lang="en-US" altLang="zh-CN" sz="2400" dirty="0">
                <a:latin typeface="Arial" panose="020B0604020202020204" pitchFamily="34" charset="0"/>
              </a:rPr>
              <a:t>10000</a:t>
            </a:r>
            <a:r>
              <a:rPr lang="zh-CN" altLang="en-US" sz="2400" dirty="0">
                <a:latin typeface="Arial" panose="020B0604020202020204" pitchFamily="34" charset="0"/>
              </a:rPr>
              <a:t>个左右国家级一流本科专业</a:t>
            </a:r>
            <a:r>
              <a:rPr lang="zh-CN" altLang="en-US" sz="2400" dirty="0" smtClean="0">
                <a:latin typeface="Arial" panose="020B0604020202020204" pitchFamily="34" charset="0"/>
              </a:rPr>
              <a:t>点、省级</a:t>
            </a:r>
            <a:r>
              <a:rPr lang="zh-CN" altLang="en-US" sz="2400" dirty="0">
                <a:latin typeface="Arial" panose="020B0604020202020204" pitchFamily="34" charset="0"/>
              </a:rPr>
              <a:t>一流本科专业点。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2400" dirty="0" smtClean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09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学校可以有超一流的</a:t>
            </a:r>
            <a:r>
              <a:rPr lang="zh-CN" altLang="en-US" sz="3200" dirty="0" smtClean="0">
                <a:solidFill>
                  <a:srgbClr val="FF0000"/>
                </a:solidFill>
              </a:rPr>
              <a:t>专业</a:t>
            </a:r>
            <a:r>
              <a:rPr lang="zh-CN" altLang="en-US" sz="3200" dirty="0" smtClean="0"/>
              <a:t>，也需要有超一流的</a:t>
            </a:r>
            <a:r>
              <a:rPr lang="zh-CN" altLang="en-US" sz="3200" dirty="0" smtClean="0">
                <a:solidFill>
                  <a:srgbClr val="FF0000"/>
                </a:solidFill>
              </a:rPr>
              <a:t>专业</a:t>
            </a:r>
            <a:r>
              <a:rPr lang="zh-CN" altLang="en-US" sz="3200" dirty="0" smtClean="0"/>
              <a:t>；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zh-CN" b="1" dirty="0"/>
              <a:t>在部分高校试点建设项目制特色硕士专业学位点的</a:t>
            </a:r>
            <a:r>
              <a:rPr lang="zh-CN" altLang="zh-CN" b="1" dirty="0" smtClean="0"/>
              <a:t>提案</a:t>
            </a:r>
            <a:endParaRPr lang="en-US" altLang="zh-CN" b="1" dirty="0" smtClean="0"/>
          </a:p>
          <a:p>
            <a:pPr lvl="1">
              <a:lnSpc>
                <a:spcPct val="150000"/>
              </a:lnSpc>
            </a:pPr>
            <a:r>
              <a:rPr lang="zh-CN" altLang="zh-CN" dirty="0" smtClean="0"/>
              <a:t>国务院学位委员会</a:t>
            </a:r>
            <a:r>
              <a:rPr lang="zh-CN" altLang="zh-CN" dirty="0"/>
              <a:t>在按原计划新增硕士学位授予单位的同时，针对特色高校的</a:t>
            </a:r>
            <a:r>
              <a:rPr lang="zh-CN" altLang="zh-CN" dirty="0">
                <a:solidFill>
                  <a:srgbClr val="FF0000"/>
                </a:solidFill>
              </a:rPr>
              <a:t>特色专业</a:t>
            </a:r>
            <a:r>
              <a:rPr lang="zh-CN" altLang="zh-CN" dirty="0"/>
              <a:t>，根据经济社会发展需要和国家战略导向，结合“双一流”“双万计划”等设置条件，</a:t>
            </a:r>
            <a:r>
              <a:rPr lang="zh-CN" altLang="zh-CN" dirty="0">
                <a:solidFill>
                  <a:srgbClr val="FF0000"/>
                </a:solidFill>
              </a:rPr>
              <a:t>在非硕士学位授予单位中，批准在一定时期内招收培养硕士研究生并授予学位</a:t>
            </a:r>
            <a:r>
              <a:rPr lang="zh-CN" altLang="zh-CN" dirty="0"/>
              <a:t>，并根据国家需求的变化对人才培养项目实行动态管理。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02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做好招生</a:t>
            </a:r>
            <a:r>
              <a:rPr lang="zh-CN" altLang="en-US" b="1" dirty="0" smtClean="0"/>
              <a:t>就业，服务</a:t>
            </a:r>
            <a:r>
              <a:rPr lang="zh-CN" altLang="en-US" b="1" dirty="0"/>
              <a:t>专业建设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zh-CN" altLang="en-US" dirty="0" smtClean="0"/>
              <a:t>一、用专业评估、专业认证的成果来做招生宣传；</a:t>
            </a:r>
            <a:endParaRPr lang="en-US" altLang="zh-CN" dirty="0" smtClean="0"/>
          </a:p>
          <a:p>
            <a:pPr>
              <a:lnSpc>
                <a:spcPct val="250000"/>
              </a:lnSpc>
            </a:pPr>
            <a:r>
              <a:rPr lang="zh-CN" altLang="en-US" dirty="0" smtClean="0"/>
              <a:t>二、</a:t>
            </a:r>
            <a:r>
              <a:rPr lang="zh-CN" altLang="en-US" dirty="0"/>
              <a:t>将</a:t>
            </a:r>
            <a:r>
              <a:rPr lang="zh-CN" altLang="en-US" dirty="0" smtClean="0"/>
              <a:t>就业质量放在</a:t>
            </a:r>
            <a:r>
              <a:rPr lang="zh-CN" altLang="en-US" dirty="0" smtClean="0">
                <a:solidFill>
                  <a:srgbClr val="FF0000"/>
                </a:solidFill>
              </a:rPr>
              <a:t>专业</a:t>
            </a:r>
            <a:r>
              <a:rPr lang="zh-CN" altLang="en-US" dirty="0" smtClean="0"/>
              <a:t>建设更中突出的位置；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99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zh-CN" altLang="en-US" sz="3200" dirty="0"/>
              <a:t>一、用专业</a:t>
            </a:r>
            <a:r>
              <a:rPr lang="zh-CN" altLang="en-US" sz="3200" dirty="0">
                <a:solidFill>
                  <a:srgbClr val="FF0000"/>
                </a:solidFill>
              </a:rPr>
              <a:t>评估</a:t>
            </a:r>
            <a:r>
              <a:rPr lang="zh-CN" altLang="en-US" sz="3200" dirty="0"/>
              <a:t>、专业</a:t>
            </a:r>
            <a:r>
              <a:rPr lang="zh-CN" altLang="en-US" sz="3200" dirty="0">
                <a:solidFill>
                  <a:srgbClr val="FF0000"/>
                </a:solidFill>
              </a:rPr>
              <a:t>认证</a:t>
            </a:r>
            <a:r>
              <a:rPr lang="zh-CN" altLang="en-US" sz="3200" dirty="0"/>
              <a:t>的成果来做招生宣传；</a:t>
            </a:r>
            <a:endParaRPr lang="en-US" altLang="zh-CN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/>
              <a:t>湖北省高等学校考试招生综合改革实施</a:t>
            </a:r>
            <a:r>
              <a:rPr lang="zh-CN" altLang="en-US" b="1" dirty="0" smtClean="0"/>
              <a:t>方案</a:t>
            </a:r>
            <a:endParaRPr lang="en-US" altLang="zh-CN" b="1" dirty="0" smtClean="0"/>
          </a:p>
          <a:p>
            <a:pPr lvl="1">
              <a:lnSpc>
                <a:spcPct val="150000"/>
              </a:lnSpc>
            </a:pPr>
            <a:r>
              <a:rPr lang="zh-CN" altLang="en-US" b="1" dirty="0" smtClean="0"/>
              <a:t>（</a:t>
            </a:r>
            <a:r>
              <a:rPr lang="zh-CN" altLang="en-US" b="1" dirty="0"/>
              <a:t>三）招生录取。</a:t>
            </a:r>
            <a:r>
              <a:rPr lang="zh-CN" altLang="en-US" dirty="0"/>
              <a:t>高等学校根据自身办学定位和专业培养目标，提出各</a:t>
            </a:r>
            <a:r>
              <a:rPr lang="zh-CN" altLang="en-US" dirty="0">
                <a:solidFill>
                  <a:srgbClr val="FF0000"/>
                </a:solidFill>
              </a:rPr>
              <a:t>专业组</a:t>
            </a:r>
            <a:r>
              <a:rPr lang="zh-CN" altLang="en-US" dirty="0"/>
              <a:t>选择性考试科目报考要求，每个专业组不超过</a:t>
            </a:r>
            <a:r>
              <a:rPr lang="en-US" altLang="zh-CN" dirty="0"/>
              <a:t>3</a:t>
            </a:r>
            <a:r>
              <a:rPr lang="zh-CN" altLang="en-US" dirty="0"/>
              <a:t>门（其中物理、历史必选</a:t>
            </a:r>
            <a:r>
              <a:rPr lang="en-US" altLang="zh-CN" dirty="0"/>
              <a:t>1</a:t>
            </a:r>
            <a:r>
              <a:rPr lang="zh-CN" altLang="en-US" dirty="0"/>
              <a:t>门），并提前向社会公布。按物理和历史分类编制招生计划、分类划定分数线。高等学校依据考生总成绩，参考综合素质评价，按</a:t>
            </a:r>
            <a:r>
              <a:rPr lang="zh-CN" altLang="en-US" dirty="0">
                <a:solidFill>
                  <a:srgbClr val="FF0000"/>
                </a:solidFill>
              </a:rPr>
              <a:t>“院校专业组”</a:t>
            </a:r>
            <a:r>
              <a:rPr lang="zh-CN" altLang="en-US" dirty="0"/>
              <a:t>的方式实行平行志愿分类投档录取。自</a:t>
            </a:r>
            <a:r>
              <a:rPr lang="en-US" altLang="zh-CN" dirty="0"/>
              <a:t>2021</a:t>
            </a:r>
            <a:r>
              <a:rPr lang="zh-CN" altLang="en-US" dirty="0"/>
              <a:t>年起，本科段招生除提前批次外，实行同一批次录取。</a:t>
            </a:r>
          </a:p>
        </p:txBody>
      </p:sp>
    </p:spTree>
    <p:extLst>
      <p:ext uri="{BB962C8B-B14F-4D97-AF65-F5344CB8AC3E}">
        <p14:creationId xmlns:p14="http://schemas.microsoft.com/office/powerpoint/2010/main" val="321873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新</a:t>
            </a:r>
            <a:r>
              <a:rPr lang="zh-CN" altLang="en-US" sz="3200" dirty="0"/>
              <a:t>高考，让专业由学校内的竞争变为校际间的竞争；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根据浙江高考新方案，高校将按专业分别录取，这在高校招生的“学校招牌”竞争上撕开了一道口子，高校教育的</a:t>
            </a:r>
            <a:r>
              <a:rPr lang="zh-CN" altLang="en-US" dirty="0">
                <a:solidFill>
                  <a:srgbClr val="FF0000"/>
                </a:solidFill>
              </a:rPr>
              <a:t>专业成就</a:t>
            </a:r>
            <a:r>
              <a:rPr lang="zh-CN" altLang="en-US" dirty="0"/>
              <a:t>，会得到社会越来越多的关注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/>
              <a:t>高校的招生竞争，有望从表面的</a:t>
            </a:r>
            <a:r>
              <a:rPr lang="zh-CN" altLang="en-US" dirty="0">
                <a:solidFill>
                  <a:srgbClr val="FF0000"/>
                </a:solidFill>
              </a:rPr>
              <a:t>“学校竞争”</a:t>
            </a:r>
            <a:r>
              <a:rPr lang="zh-CN" altLang="en-US" dirty="0"/>
              <a:t>客观地转向</a:t>
            </a:r>
            <a:r>
              <a:rPr lang="zh-CN" altLang="en-US" dirty="0">
                <a:solidFill>
                  <a:srgbClr val="FF0000"/>
                </a:solidFill>
              </a:rPr>
              <a:t>学科专业建设</a:t>
            </a:r>
            <a:r>
              <a:rPr lang="zh-CN" altLang="en-US" dirty="0"/>
              <a:t>的内涵竞争；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大学的</a:t>
            </a:r>
            <a:r>
              <a:rPr lang="zh-CN" altLang="en-US" dirty="0">
                <a:solidFill>
                  <a:srgbClr val="FF0000"/>
                </a:solidFill>
              </a:rPr>
              <a:t>专业排名</a:t>
            </a:r>
            <a:r>
              <a:rPr lang="zh-CN" altLang="en-US" dirty="0"/>
              <a:t>将与大学的</a:t>
            </a:r>
            <a:r>
              <a:rPr lang="zh-CN" altLang="en-US" dirty="0">
                <a:solidFill>
                  <a:srgbClr val="FF0000"/>
                </a:solidFill>
              </a:rPr>
              <a:t>综合排名</a:t>
            </a:r>
            <a:r>
              <a:rPr lang="zh-CN" altLang="en-US" dirty="0"/>
              <a:t>同样重要。</a:t>
            </a:r>
          </a:p>
        </p:txBody>
      </p:sp>
    </p:spTree>
    <p:extLst>
      <p:ext uri="{BB962C8B-B14F-4D97-AF65-F5344CB8AC3E}">
        <p14:creationId xmlns:p14="http://schemas.microsoft.com/office/powerpoint/2010/main" val="4149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zh-CN" altLang="en-US" dirty="0" smtClean="0">
                <a:solidFill>
                  <a:srgbClr val="FF0000"/>
                </a:solidFill>
              </a:rPr>
              <a:t>一个专业，就是一个二师；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zh-CN" altLang="en-US" dirty="0" smtClean="0"/>
              <a:t>如果把一个专业的老师喻为一家人，新高考后的高校开始了“</a:t>
            </a:r>
            <a:r>
              <a:rPr lang="zh-CN" altLang="en-US" dirty="0" smtClean="0">
                <a:solidFill>
                  <a:srgbClr val="FF0000"/>
                </a:solidFill>
              </a:rPr>
              <a:t>专业的家庭联产承包责任制</a:t>
            </a:r>
            <a:r>
              <a:rPr lang="zh-CN" altLang="en-US" dirty="0" smtClean="0"/>
              <a:t>”；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73159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376700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一、用专业</a:t>
            </a:r>
            <a:r>
              <a:rPr lang="zh-CN" altLang="en-US" sz="3200" dirty="0">
                <a:solidFill>
                  <a:srgbClr val="FF0000"/>
                </a:solidFill>
              </a:rPr>
              <a:t>评估</a:t>
            </a:r>
            <a:r>
              <a:rPr lang="zh-CN" altLang="en-US" sz="3200" dirty="0"/>
              <a:t>、专业</a:t>
            </a:r>
            <a:r>
              <a:rPr lang="zh-CN" altLang="en-US" sz="3200" dirty="0">
                <a:solidFill>
                  <a:srgbClr val="FF0000"/>
                </a:solidFill>
              </a:rPr>
              <a:t>认证</a:t>
            </a:r>
            <a:r>
              <a:rPr lang="zh-CN" altLang="en-US" sz="3200" dirty="0"/>
              <a:t>的成果来做招生宣传；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/>
              <a:t>1.</a:t>
            </a:r>
            <a:r>
              <a:rPr lang="zh-CN" altLang="en-US" dirty="0"/>
              <a:t>用专业</a:t>
            </a:r>
            <a:r>
              <a:rPr lang="zh-CN" altLang="en-US" dirty="0">
                <a:solidFill>
                  <a:srgbClr val="FF0000"/>
                </a:solidFill>
              </a:rPr>
              <a:t>评估</a:t>
            </a:r>
            <a:r>
              <a:rPr lang="zh-CN" altLang="en-US" dirty="0"/>
              <a:t>、专业</a:t>
            </a:r>
            <a:r>
              <a:rPr lang="zh-CN" altLang="en-US" dirty="0">
                <a:solidFill>
                  <a:srgbClr val="FF0000"/>
                </a:solidFill>
              </a:rPr>
              <a:t>认证</a:t>
            </a:r>
            <a:r>
              <a:rPr lang="zh-CN" altLang="en-US" dirty="0"/>
              <a:t>的</a:t>
            </a:r>
            <a:r>
              <a:rPr lang="zh-CN" altLang="en-US" dirty="0" smtClean="0"/>
              <a:t>成绩分配普通本科计划；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en-US" altLang="zh-CN" dirty="0" smtClean="0"/>
              <a:t>2.</a:t>
            </a:r>
            <a:r>
              <a:rPr lang="zh-CN" altLang="en-US" dirty="0"/>
              <a:t>生源</a:t>
            </a:r>
            <a:r>
              <a:rPr lang="zh-CN" altLang="en-US" dirty="0" smtClean="0"/>
              <a:t>质量分析要更加科学；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en-US" altLang="zh-CN" dirty="0" smtClean="0"/>
              <a:t>3.</a:t>
            </a:r>
            <a:r>
              <a:rPr lang="zh-CN" altLang="en-US" dirty="0"/>
              <a:t>用专业</a:t>
            </a:r>
            <a:r>
              <a:rPr lang="zh-CN" altLang="en-US" dirty="0">
                <a:solidFill>
                  <a:srgbClr val="FF0000"/>
                </a:solidFill>
              </a:rPr>
              <a:t>评估</a:t>
            </a:r>
            <a:r>
              <a:rPr lang="zh-CN" altLang="en-US" dirty="0"/>
              <a:t>、专业</a:t>
            </a:r>
            <a:r>
              <a:rPr lang="zh-CN" altLang="en-US" dirty="0">
                <a:solidFill>
                  <a:srgbClr val="FF0000"/>
                </a:solidFill>
              </a:rPr>
              <a:t>认证</a:t>
            </a:r>
            <a:r>
              <a:rPr lang="zh-CN" altLang="en-US" dirty="0"/>
              <a:t>的</a:t>
            </a:r>
            <a:r>
              <a:rPr lang="zh-CN" altLang="en-US" dirty="0" smtClean="0"/>
              <a:t>成果做</a:t>
            </a:r>
            <a:r>
              <a:rPr lang="zh-CN" altLang="en-US" dirty="0"/>
              <a:t>招生专业宣传；</a:t>
            </a:r>
          </a:p>
        </p:txBody>
      </p:sp>
    </p:spTree>
    <p:extLst>
      <p:ext uri="{BB962C8B-B14F-4D97-AF65-F5344CB8AC3E}">
        <p14:creationId xmlns:p14="http://schemas.microsoft.com/office/powerpoint/2010/main" val="251364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zh-CN" sz="3600" dirty="0"/>
              <a:t>1.</a:t>
            </a:r>
            <a:r>
              <a:rPr lang="zh-CN" altLang="en-US" sz="3600" dirty="0"/>
              <a:t>用专业</a:t>
            </a:r>
            <a:r>
              <a:rPr lang="zh-CN" altLang="en-US" sz="3600" dirty="0">
                <a:solidFill>
                  <a:srgbClr val="FF0000"/>
                </a:solidFill>
              </a:rPr>
              <a:t>评估</a:t>
            </a:r>
            <a:r>
              <a:rPr lang="zh-CN" altLang="en-US" sz="3600" dirty="0"/>
              <a:t>、专业</a:t>
            </a:r>
            <a:r>
              <a:rPr lang="zh-CN" altLang="en-US" sz="3600" dirty="0">
                <a:solidFill>
                  <a:srgbClr val="FF0000"/>
                </a:solidFill>
              </a:rPr>
              <a:t>认证</a:t>
            </a:r>
            <a:r>
              <a:rPr lang="zh-CN" altLang="en-US" sz="3600" dirty="0"/>
              <a:t>的成绩分配普通本科计划；</a:t>
            </a:r>
            <a:endParaRPr lang="en-US" altLang="zh-CN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145045"/>
              </p:ext>
            </p:extLst>
          </p:nvPr>
        </p:nvGraphicFramePr>
        <p:xfrm>
          <a:off x="900895" y="1825625"/>
          <a:ext cx="10210800" cy="359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2160"/>
                <a:gridCol w="2042160"/>
                <a:gridCol w="2042160"/>
                <a:gridCol w="2042160"/>
                <a:gridCol w="2042160"/>
              </a:tblGrid>
              <a:tr h="10871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年份</a:t>
                      </a:r>
                      <a:endParaRPr lang="zh-CN" altLang="en-US" sz="2400" b="0" i="0" u="none" strike="noStrike" dirty="0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本科计划</a:t>
                      </a:r>
                      <a:endParaRPr lang="zh-CN" altLang="en-US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专科计划</a:t>
                      </a:r>
                      <a:endParaRPr lang="zh-CN" altLang="en-US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专升本计划</a:t>
                      </a:r>
                      <a:endParaRPr lang="zh-CN" altLang="en-US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计划总数</a:t>
                      </a:r>
                      <a:endParaRPr lang="zh-CN" altLang="en-US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</a:tr>
              <a:tr h="6281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dirty="0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2016</a:t>
                      </a:r>
                      <a:endParaRPr lang="en-US" altLang="zh-CN" sz="2400" b="0" i="0" u="none" strike="noStrike" dirty="0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3003</a:t>
                      </a:r>
                      <a:endParaRPr lang="en-US" altLang="zh-CN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</a:tr>
              <a:tr h="6281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2017</a:t>
                      </a:r>
                      <a:endParaRPr lang="en-US" altLang="zh-CN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3003</a:t>
                      </a:r>
                      <a:endParaRPr lang="en-US" altLang="zh-CN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1300</a:t>
                      </a:r>
                      <a:endParaRPr lang="en-US" altLang="zh-CN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</a:tr>
              <a:tr h="6281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2018</a:t>
                      </a:r>
                      <a:endParaRPr lang="en-US" altLang="zh-CN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3033</a:t>
                      </a:r>
                      <a:endParaRPr lang="en-US" altLang="zh-CN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1300</a:t>
                      </a:r>
                      <a:endParaRPr lang="en-US" altLang="zh-CN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dirty="0" smtClean="0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350</a:t>
                      </a:r>
                      <a:endParaRPr lang="en-US" altLang="zh-CN" sz="2400" b="0" i="0" u="none" strike="noStrike" dirty="0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</a:tr>
              <a:tr h="6281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dirty="0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2019</a:t>
                      </a:r>
                      <a:endParaRPr lang="en-US" altLang="zh-CN" sz="2400" b="0" i="0" u="none" strike="noStrike" dirty="0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3183</a:t>
                      </a:r>
                      <a:endParaRPr lang="en-US" altLang="zh-CN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1300</a:t>
                      </a:r>
                      <a:endParaRPr lang="en-US" altLang="zh-CN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650</a:t>
                      </a:r>
                      <a:endParaRPr lang="en-US" altLang="zh-CN" sz="2400" b="0" i="0" u="none" strike="noStrike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u="none" strike="noStrike" dirty="0" smtClean="0">
                          <a:solidFill>
                            <a:srgbClr val="00206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17122</a:t>
                      </a:r>
                      <a:endParaRPr lang="en-US" altLang="zh-CN" sz="2400" b="0" i="0" u="none" strike="noStrike" dirty="0">
                        <a:solidFill>
                          <a:srgbClr val="002060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7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1139</Words>
  <Application>Microsoft Office PowerPoint</Application>
  <PresentationFormat>宽屏</PresentationFormat>
  <Paragraphs>100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华文楷体</vt:lpstr>
      <vt:lpstr>宋体</vt:lpstr>
      <vt:lpstr>微软雅黑</vt:lpstr>
      <vt:lpstr>黑体</vt:lpstr>
      <vt:lpstr>Arial</vt:lpstr>
      <vt:lpstr>Calibri</vt:lpstr>
      <vt:lpstr>Calibri Light</vt:lpstr>
      <vt:lpstr>Office 主题</vt:lpstr>
      <vt:lpstr>做好招生就业 服务专业建设</vt:lpstr>
      <vt:lpstr>专业建设应该站在学校发展的C位；</vt:lpstr>
      <vt:lpstr>学校可以有超一流的专业，也需要有超一流的专业；</vt:lpstr>
      <vt:lpstr>做好招生就业，服务专业建设</vt:lpstr>
      <vt:lpstr>一、用专业评估、专业认证的成果来做招生宣传；</vt:lpstr>
      <vt:lpstr>新高考，让专业由学校内的竞争变为校际间的竞争；</vt:lpstr>
      <vt:lpstr>PowerPoint 演示文稿</vt:lpstr>
      <vt:lpstr>一、用专业评估、专业认证的成果来做招生宣传；</vt:lpstr>
      <vt:lpstr>1.用专业评估、专业认证的成绩分配普通本科计划；</vt:lpstr>
      <vt:lpstr>2. 生源质量分析要更加科学；</vt:lpstr>
      <vt:lpstr>3.用专业评估、专业认证的成果来做招生宣传；</vt:lpstr>
      <vt:lpstr>二、将就业质量放在专业建设更中突出的位置；</vt:lpstr>
      <vt:lpstr>二、将就业质量放在专业建设更中突出的位置；</vt:lpstr>
      <vt:lpstr>1.各专业建立自己的就业质量标准。</vt:lpstr>
      <vt:lpstr>2.各专业按专业评估、专业认证的要求，做好大学生职业发展、就业指导与跟踪服务；</vt:lpstr>
      <vt:lpstr>2.各专业按专业评估、专业认证的要求，做好大学生职业发展、就业指导与跟踪服务；</vt:lpstr>
      <vt:lpstr>2.各专业按专业评估、专业认证的要求，做好大学生职业发展、就业指导与跟踪服务；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2019年学生就业创业工作推进会</dc:title>
  <dc:creator>微软用户</dc:creator>
  <cp:lastModifiedBy>微软用户</cp:lastModifiedBy>
  <cp:revision>78</cp:revision>
  <cp:lastPrinted>2019-04-17T23:34:00Z</cp:lastPrinted>
  <dcterms:created xsi:type="dcterms:W3CDTF">2019-04-17T01:41:28Z</dcterms:created>
  <dcterms:modified xsi:type="dcterms:W3CDTF">2020-06-01T09:12:59Z</dcterms:modified>
</cp:coreProperties>
</file>