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10.fntdata" ContentType="application/x-fontdata"/>
  <Override PartName="/ppt/fonts/font1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fonts/font8.fntdata" ContentType="application/x-fontdata"/>
  <Override PartName="/ppt/fonts/font9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3"/>
    <p:sldMasterId id="2147483672" r:id="rId4"/>
  </p:sldMasterIdLst>
  <p:notesMasterIdLst>
    <p:notesMasterId r:id="rId11"/>
  </p:notesMasterIdLst>
  <p:sldIdLst>
    <p:sldId id="494" r:id="rId5"/>
    <p:sldId id="493" r:id="rId6"/>
    <p:sldId id="435" r:id="rId7"/>
    <p:sldId id="490" r:id="rId8"/>
    <p:sldId id="492" r:id="rId9"/>
    <p:sldId id="512" r:id="rId10"/>
    <p:sldId id="469" r:id="rId12"/>
    <p:sldId id="504" r:id="rId13"/>
    <p:sldId id="505" r:id="rId14"/>
    <p:sldId id="506" r:id="rId15"/>
    <p:sldId id="507" r:id="rId16"/>
    <p:sldId id="514" r:id="rId17"/>
    <p:sldId id="509" r:id="rId18"/>
    <p:sldId id="489" r:id="rId19"/>
  </p:sldIdLst>
  <p:sldSz cx="12192000" cy="6858000" type="screen4x3"/>
  <p:notesSz cx="6858000" cy="9144000"/>
  <p:embeddedFontLst>
    <p:embeddedFont>
      <p:font typeface="微软雅黑" pitchFamily="34" charset="-122"/>
      <p:regular r:id="rId23"/>
      <p:bold r:id="rId24"/>
    </p:embeddedFont>
    <p:embeddedFont>
      <p:font typeface="楷体" pitchFamily="49" charset="-122"/>
      <p:regular r:id="rId25"/>
    </p:embeddedFont>
    <p:embeddedFont>
      <p:font typeface="等线" charset="-122"/>
      <p:regular r:id="rId26"/>
    </p:embeddedFont>
    <p:embeddedFont>
      <p:font typeface="方正粗黑宋简体" charset="-122"/>
      <p:regular r:id="rId27"/>
    </p:embeddedFont>
    <p:embeddedFont>
      <p:font typeface="Webdings" pitchFamily="18" charset="2"/>
      <p:regular r:id="rId28"/>
    </p:embeddedFont>
    <p:embeddedFont>
      <p:font typeface="Calibri" pitchFamily="34" charset="0"/>
      <p:regular r:id="rId29"/>
      <p:bold r:id="rId30"/>
      <p:italic r:id="rId31"/>
      <p:boldItalic r:id="rId32"/>
    </p:embeddedFont>
    <p:embeddedFont>
      <p:font typeface="等线 Light" charset="-122"/>
      <p:regular r:id="rId33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505"/>
    <a:srgbClr val="FFC000"/>
    <a:srgbClr val="84A89A"/>
    <a:srgbClr val="ABBB9B"/>
    <a:srgbClr val="66B5C4"/>
    <a:srgbClr val="C2ECF3"/>
    <a:srgbClr val="D9D9D9"/>
    <a:srgbClr val="7EFF0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5" autoAdjust="0"/>
    <p:restoredTop sz="95082" autoAdjust="0"/>
  </p:normalViewPr>
  <p:slideViewPr>
    <p:cSldViewPr snapToGrid="0">
      <p:cViewPr>
        <p:scale>
          <a:sx n="50" d="100"/>
          <a:sy n="50" d="100"/>
        </p:scale>
        <p:origin x="-1998" y="-834"/>
      </p:cViewPr>
      <p:guideLst>
        <p:guide orient="horz" pos="2160"/>
        <p:guide orient="horz" pos="4104"/>
        <p:guide orient="horz" pos="411"/>
        <p:guide pos="3792"/>
        <p:guide pos="7396"/>
        <p:guide pos="258"/>
      </p:guideLst>
    </p:cSldViewPr>
  </p:slideViewPr>
  <p:notesTextViewPr>
    <p:cViewPr>
      <p:scale>
        <a:sx n="1" d="1"/>
        <a:sy n="1" d="1"/>
      </p:scale>
      <p:origin x="0" y="0"/>
    </p:cViewPr>
  </p:notesTextViewPr>
  <p:sorterViewPr showFormatting="0">
    <p:cViewPr>
      <p:scale>
        <a:sx n="70" d="100"/>
        <a:sy n="70" d="100"/>
      </p:scale>
      <p:origin x="0" y="0"/>
    </p:cViewPr>
  </p:sorterViewPr>
  <p:gridSpacing cx="72003" cy="72003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3" Type="http://schemas.openxmlformats.org/officeDocument/2006/relationships/font" Target="fonts/font11.fntdata"/><Relationship Id="rId32" Type="http://schemas.openxmlformats.org/officeDocument/2006/relationships/font" Target="fonts/font10.fntdata"/><Relationship Id="rId31" Type="http://schemas.openxmlformats.org/officeDocument/2006/relationships/font" Target="fonts/font9.fntdata"/><Relationship Id="rId30" Type="http://schemas.openxmlformats.org/officeDocument/2006/relationships/font" Target="fonts/font8.fntdata"/><Relationship Id="rId3" Type="http://schemas.openxmlformats.org/officeDocument/2006/relationships/slideMaster" Target="slideMasters/slideMaster2.xml"/><Relationship Id="rId29" Type="http://schemas.openxmlformats.org/officeDocument/2006/relationships/font" Target="fonts/font7.fntdata"/><Relationship Id="rId28" Type="http://schemas.openxmlformats.org/officeDocument/2006/relationships/font" Target="fonts/font6.fntdata"/><Relationship Id="rId27" Type="http://schemas.openxmlformats.org/officeDocument/2006/relationships/font" Target="fonts/font5.fntdata"/><Relationship Id="rId26" Type="http://schemas.openxmlformats.org/officeDocument/2006/relationships/font" Target="fonts/font4.fntdata"/><Relationship Id="rId25" Type="http://schemas.openxmlformats.org/officeDocument/2006/relationships/font" Target="fonts/font3.fntdata"/><Relationship Id="rId24" Type="http://schemas.openxmlformats.org/officeDocument/2006/relationships/font" Target="fonts/font2.fntdata"/><Relationship Id="rId23" Type="http://schemas.openxmlformats.org/officeDocument/2006/relationships/font" Target="fonts/font1.fntdata"/><Relationship Id="rId22" Type="http://schemas.openxmlformats.org/officeDocument/2006/relationships/tableStyles" Target="tableStyles.xml"/><Relationship Id="rId21" Type="http://schemas.openxmlformats.org/officeDocument/2006/relationships/viewProps" Target="viewProps.xml"/><Relationship Id="rId20" Type="http://schemas.openxmlformats.org/officeDocument/2006/relationships/presProps" Target="presProps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1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27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t" anchorCtr="0" compatLnSpc="1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4294967295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709613" y="4862513"/>
            <a:ext cx="5680075" cy="4605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92" tIns="45745" rIns="91492" bIns="45745" numCol="1" anchor="t" anchorCtr="0" compatLnSpc="1"/>
          <a:lstStyle/>
          <a:p>
            <a:pPr lvl="0"/>
            <a:r>
              <a:rPr lang="en-US" altLang="zh-CN" noProof="0" smtClean="0"/>
              <a:t>Click to edit Master text styles</a:t>
            </a:r>
            <a:endParaRPr lang="en-US" altLang="zh-CN" noProof="0" smtClean="0"/>
          </a:p>
          <a:p>
            <a:pPr lvl="1"/>
            <a:r>
              <a:rPr lang="en-US" altLang="zh-CN" noProof="0" smtClean="0"/>
              <a:t>Second level</a:t>
            </a:r>
            <a:endParaRPr lang="en-US" altLang="zh-CN" noProof="0" smtClean="0"/>
          </a:p>
          <a:p>
            <a:pPr lvl="2"/>
            <a:r>
              <a:rPr lang="en-US" altLang="zh-CN" noProof="0" smtClean="0"/>
              <a:t>Third level</a:t>
            </a:r>
            <a:endParaRPr lang="en-US" altLang="zh-CN" noProof="0" smtClean="0"/>
          </a:p>
          <a:p>
            <a:pPr lvl="3"/>
            <a:r>
              <a:rPr lang="en-US" altLang="zh-CN" noProof="0" smtClean="0"/>
              <a:t>Fourth level</a:t>
            </a:r>
            <a:endParaRPr lang="en-US" altLang="zh-CN" noProof="0" smtClean="0"/>
          </a:p>
          <a:p>
            <a:pPr lvl="4"/>
            <a:r>
              <a:rPr lang="en-US" altLang="zh-CN" noProof="0" smtClean="0"/>
              <a:t>Fifth level</a:t>
            </a:r>
            <a:endParaRPr lang="en-US" altLang="zh-CN" noProof="0" smtClean="0"/>
          </a:p>
        </p:txBody>
      </p:sp>
      <p:sp>
        <p:nvSpPr>
          <p:cNvPr id="10491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noProof="1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491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0263"/>
            <a:ext cx="3076575" cy="51276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92" tIns="45745" rIns="91492" bIns="45745" numCol="1" anchor="b" anchorCtr="0" compatLnSpc="1"/>
          <a:lstStyle>
            <a:lvl1pPr algn="r">
              <a:defRPr sz="1100">
                <a:latin typeface="Calibri" pitchFamily="34" charset="0"/>
              </a:defRPr>
            </a:lvl1pPr>
          </a:lstStyle>
          <a:p>
            <a:pPr>
              <a:defRPr/>
            </a:pPr>
            <a:fld id="{E15EBD99-616B-487A-AC7A-E9663E4F03E6}" type="slidenum">
              <a:rPr lang="en-US" altLang="zh-CN"/>
            </a:fld>
            <a:endParaRPr lang="en-US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38113" y="766763"/>
            <a:ext cx="6823075" cy="3838575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997CF1-82F9-4FE5-99E9-B7E9B74F25E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4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59C5AC-10F2-4145-A98B-A39F738CF26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D83EEA-3F7A-4AA7-B95E-0A360AF9739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5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0AA31B-6F11-4176-BFE6-66F66687441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598528-8864-4C43-BC5C-8E06779DDD8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9A9FD8-11FA-400C-A433-726B2E74C0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3973A-6270-4121-B039-D336348424B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4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19AAFD-E480-4B88-9F6B-BFE5E9A217F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FB46D7-F3FE-4471-AB96-343857225F42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2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71DA3D-88A6-42CD-BAC2-3174E2C5E1B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F1F9DA-10B2-4D4D-92FE-76F88E3E20A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5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8D341-59A2-4ED6-9E02-0FF8657F537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E1FC9-D247-4AE9-954D-3DFC9E7285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14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15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825779-5B41-4634-BD41-6CFE59779B96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5F5E60-D3C5-4435-99DA-6B2ED1DC446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2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02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02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E63A50-27E8-44FF-AFDD-C943EC676D9F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C7FF99-6701-4C50-8A8B-02180FC1C57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79E8AF-23F8-40AD-A432-24F2EC7CFA20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3E84B-F052-4EE7-BC96-5648B8F27C9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A5AE7B-F97C-47A8-AE8A-BF6AABABDC3C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C361CB-FAC3-4A42-9789-C99F7445B8E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6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6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8E3871-72C4-40E8-9283-1693328F483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48FF8-9DCF-40CC-8585-072FE3A45F2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2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28DD5-54CF-4173-BFD6-31802A5E9FE8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D7991C-964A-4C86-B486-20BF279B059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4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4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65BC7E-FBB1-4864-92CA-BC208D2B7CA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FC405-12DA-4F6B-AC48-D4CCE8E1CD2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5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B859A5-29EF-4EBE-995C-198C819A06A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634C6C-5E33-4B0B-8A04-0FD7526CA0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E42FC1-A8EC-40D2-B7CD-2B65F0B8F3E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2C4642-BF1C-48E0-A683-0F134C473B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1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42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noProof="1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063DB-D63E-4017-9FEF-11950EA1036B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E9513A-1F94-4172-9094-D7A0ED6E184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9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20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F0BBD4-43E4-41A1-A6BA-C749FF73252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592EC2-1DD6-46B6-8F8A-99B136BAEE8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5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7EC104-CF95-4D8C-9D38-B5A1175AC37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A50794-4455-4CEE-8B7C-2440B737BD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14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15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81D1CD-2099-448D-91AC-1470D869161C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6AD37-F9B8-44BB-8B93-6A9339957B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2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02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02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74C814-252A-45FE-99D9-E01BEDCCF862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1BD53-EC82-47E0-8A32-A1F4A624B0F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42FED4-74EB-400E-B8B6-0C6398E36CCE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57D980-AE7A-445D-BEDF-606B0BAABCD4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60D79-169D-4F90-9FAE-50694BE862B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FFB6A-1C40-4728-A509-C2D31822700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5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D594E-6F31-43DB-B64B-31676B9A635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17870-46DE-45B2-A4AE-2F0FD861383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6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6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A022F0-9131-43C5-ABC0-C4389B75C881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7B9E3A-54FE-4D10-B652-2FADABCAE06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4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4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F0D3D-4CC5-4DB3-9503-11470813E1E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34F93A-C1C2-4DA5-A49E-5AB06B58EA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57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58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B976-57FA-4703-B833-A54C61C6C477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08E2E7-5EDD-4419-86EC-45B6CAE1641D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6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37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97EFDF-E051-48CB-9CED-B23BAD933CE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3CB81D-E4FE-4C68-AB0A-B1CF1039BC59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13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14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15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D81D14-1568-4E97-A9D7-BB5E6A55C5C7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48B02-34E2-4215-A471-593AAFAA05E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24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25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026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27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1049028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4DF87-A3AA-4CDF-AC46-ED3A50B68065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E0E583-FEDD-4657-A821-8BF3089756C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3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E77D2-E198-470D-8ABC-56B334C0B7DC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5688DA-C456-4643-B092-847A0E155B2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F3AD9-0930-4545-B12A-7B4F5B4E97E3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4EE130-A78C-4223-8830-A9C374092B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6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6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二级</a:t>
            </a:r>
            <a:endParaRPr lang="zh-CN" altLang="en-US" noProof="1"/>
          </a:p>
          <a:p>
            <a:pPr lvl="2"/>
            <a:r>
              <a:rPr lang="zh-CN" altLang="en-US" noProof="1"/>
              <a:t>三级</a:t>
            </a:r>
            <a:endParaRPr lang="zh-CN" altLang="en-US" noProof="1"/>
          </a:p>
          <a:p>
            <a:pPr lvl="3"/>
            <a:r>
              <a:rPr lang="zh-CN" altLang="en-US" noProof="1"/>
              <a:t>四级</a:t>
            </a:r>
            <a:endParaRPr lang="zh-CN" altLang="en-US" noProof="1"/>
          </a:p>
          <a:p>
            <a:pPr lvl="4"/>
            <a:r>
              <a:rPr lang="zh-CN" altLang="en-US" noProof="1"/>
              <a:t>五级</a:t>
            </a:r>
            <a:endParaRPr lang="zh-CN" altLang="en-US" noProof="1"/>
          </a:p>
        </p:txBody>
      </p:sp>
      <p:sp>
        <p:nvSpPr>
          <p:cNvPr id="104906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493999-6CB9-4F6E-8795-48CA7B8CF30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DF7B8-8B4E-441A-94FC-C875406436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046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1049047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1049048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4E5292-0239-41D8-87BE-08A29FA8B98E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826C9A-2013-4485-BB07-1DFCEB77BF1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slideLayout" Target="../slideLayouts/slideLayout30.xml"/><Relationship Id="rId7" Type="http://schemas.openxmlformats.org/officeDocument/2006/relationships/slideLayout" Target="../slideLayouts/slideLayout29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2" Type="http://schemas.openxmlformats.org/officeDocument/2006/relationships/theme" Target="../theme/theme3.xml"/><Relationship Id="rId11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2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smtClean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EFF6FA14-5F1B-457D-B357-0FC9D044F94E}" type="datetimeFigureOut">
              <a:rPr lang="zh-CN" altLang="en-US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B04DAE5F-B6E3-4771-BFBD-2311B6D2DDB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cover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4099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smtClean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E71E1EB-E402-47C7-B65D-A240E7CEFCB5}" type="datetimeFigureOut">
              <a:rPr lang="zh-CN" altLang="en-US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32A45F40-B37D-473D-9990-5F2AD4656B31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cover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5123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二级</a:t>
            </a:r>
            <a:endParaRPr lang="zh-CN" altLang="en-US" smtClean="0"/>
          </a:p>
          <a:p>
            <a:pPr lvl="2"/>
            <a:r>
              <a:rPr lang="zh-CN" altLang="en-US" smtClean="0"/>
              <a:t>三级</a:t>
            </a:r>
            <a:endParaRPr lang="zh-CN" altLang="en-US" smtClean="0"/>
          </a:p>
          <a:p>
            <a:pPr lvl="3"/>
            <a:r>
              <a:rPr lang="zh-CN" altLang="en-US" smtClean="0"/>
              <a:t>四级</a:t>
            </a:r>
            <a:endParaRPr lang="zh-CN" altLang="en-US" smtClean="0"/>
          </a:p>
          <a:p>
            <a:pPr lvl="4"/>
            <a:r>
              <a:rPr lang="zh-CN" altLang="en-US" smtClean="0"/>
              <a:t>五级</a:t>
            </a:r>
            <a:endParaRPr lang="zh-CN" altLang="en-US" smtClean="0"/>
          </a:p>
        </p:txBody>
      </p:sp>
      <p:sp>
        <p:nvSpPr>
          <p:cNvPr id="1048578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0A259B0-EC4D-4616-9F9F-0D0CE65C1046}" type="datetimeFigureOut">
              <a:rPr lang="zh-CN" altLang="en-US"/>
            </a:fld>
            <a:endParaRPr lang="zh-CN" altLang="en-US"/>
          </a:p>
        </p:txBody>
      </p:sp>
      <p:sp>
        <p:nvSpPr>
          <p:cNvPr id="1048579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48580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等线" charset="-122"/>
                <a:ea typeface="等线" charset="-122"/>
              </a:defRPr>
            </a:lvl1pPr>
          </a:lstStyle>
          <a:p>
            <a:pPr>
              <a:defRPr/>
            </a:pPr>
            <a:fld id="{6A293D83-1669-49D8-8541-4AE9DA6BACA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cover dir="rd"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等线 Light" charset="-122"/>
          <a:ea typeface="等线 Light" charset="-122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1" Type="http://schemas.openxmlformats.org/officeDocument/2006/relationships/image" Target="../media/image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9.xml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2.jpeg"/><Relationship Id="rId1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图片 6" descr="学校校名logo.gif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666750" y="319088"/>
            <a:ext cx="4151313" cy="979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矩形 4"/>
          <p:cNvSpPr>
            <a:spLocks noChangeArrowheads="1"/>
          </p:cNvSpPr>
          <p:nvPr/>
        </p:nvSpPr>
        <p:spPr bwMode="auto">
          <a:xfrm>
            <a:off x="899795" y="4102100"/>
            <a:ext cx="10392410" cy="822960"/>
          </a:xfrm>
          <a:prstGeom prst="rect">
            <a:avLst/>
          </a:prstGeom>
          <a:solidFill>
            <a:schemeClr val="accent5"/>
          </a:solidFill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方向  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2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认识  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服务  </a:t>
            </a:r>
            <a:r>
              <a:rPr lang="en-US" altLang="zh-CN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4</a:t>
            </a:r>
            <a:r>
              <a:rPr lang="zh-CN" altLang="en-US" sz="48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引领</a:t>
            </a:r>
            <a:endParaRPr lang="zh-CN" altLang="en-US" sz="48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10715" y="1616075"/>
            <a:ext cx="9372600" cy="2122805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just"/>
            <a:r>
              <a:rPr lang="zh-CN" altLang="zh-CN" sz="6600" b="1" cap="none" spc="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凝心聚力 推动教师教</a:t>
            </a:r>
            <a:r>
              <a:rPr lang="zh-CN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育</a:t>
            </a:r>
            <a:endParaRPr lang="en-US" altLang="zh-CN" sz="66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微软雅黑" pitchFamily="34" charset="-122"/>
              <a:ea typeface="微软雅黑" pitchFamily="34" charset="-122"/>
            </a:endParaRPr>
          </a:p>
          <a:p>
            <a:pPr algn="just"/>
            <a:r>
              <a:rPr lang="zh-CN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高</a:t>
            </a:r>
            <a:r>
              <a:rPr lang="zh-CN" altLang="zh-CN" sz="6600" b="1" cap="none" spc="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质</a:t>
            </a:r>
            <a:r>
              <a:rPr lang="zh-CN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量</a:t>
            </a:r>
            <a:r>
              <a:rPr lang="en-US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  </a:t>
            </a:r>
            <a:r>
              <a:rPr lang="zh-CN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有</a:t>
            </a:r>
            <a:r>
              <a:rPr lang="zh-CN" altLang="zh-CN" sz="6600" b="1" cap="none" spc="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特</a:t>
            </a:r>
            <a:r>
              <a:rPr lang="zh-CN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色 </a:t>
            </a:r>
            <a:r>
              <a:rPr lang="en-US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6600" b="1" cap="none" spc="0" dirty="0" smtClean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大</a:t>
            </a:r>
            <a:r>
              <a:rPr lang="zh-CN" altLang="zh-CN" sz="6600" b="1" cap="none" spc="0" dirty="0">
                <a:ln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微软雅黑" pitchFamily="34" charset="-122"/>
                <a:ea typeface="微软雅黑" pitchFamily="34" charset="-122"/>
              </a:rPr>
              <a:t>发展</a:t>
            </a:r>
            <a:endParaRPr lang="zh-CN" altLang="en-US" sz="6600" b="1" cap="none" spc="0" dirty="0">
              <a:ln>
                <a:prstDash val="solid"/>
              </a:ln>
              <a:solidFill>
                <a:srgbClr val="C00000"/>
              </a:soli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2" name="矩形 4"/>
          <p:cNvSpPr>
            <a:spLocks noChangeArrowheads="1"/>
          </p:cNvSpPr>
          <p:nvPr/>
        </p:nvSpPr>
        <p:spPr bwMode="auto">
          <a:xfrm>
            <a:off x="3107055" y="5417820"/>
            <a:ext cx="5977890" cy="82296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en-US" sz="4800" dirty="0" smtClean="0">
                <a:latin typeface="楷体" pitchFamily="49" charset="-122"/>
                <a:ea typeface="楷体" pitchFamily="49" charset="-122"/>
              </a:rPr>
              <a:t>教育科学学院 乐三明</a:t>
            </a:r>
            <a:endParaRPr lang="zh-CN" altLang="en-US" sz="4800" dirty="0" smtClean="0">
              <a:latin typeface="楷体" pitchFamily="49" charset="-122"/>
              <a:ea typeface="楷体" pitchFamily="49" charset="-122"/>
            </a:endParaRPr>
          </a:p>
        </p:txBody>
      </p:sp>
    </p:spTree>
    <p:custDataLst>
      <p:tags r:id="rId2"/>
    </p:custDataLst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流程图: 摘录 3"/>
          <p:cNvSpPr/>
          <p:nvPr/>
        </p:nvSpPr>
        <p:spPr>
          <a:xfrm>
            <a:off x="8970010" y="165735"/>
            <a:ext cx="466090" cy="673735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8975" y="182880"/>
            <a:ext cx="3590290" cy="1652905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1042670" y="652145"/>
            <a:ext cx="3390900" cy="82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1042670" y="652145"/>
            <a:ext cx="356679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方正粗黑宋简体" charset="-122"/>
                <a:sym typeface="+mn-ea"/>
              </a:rPr>
              <a:t>党建引领</a:t>
            </a:r>
            <a:endParaRPr lang="zh-CN" altLang="en-US" sz="4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方正粗黑宋简体" charset="-122"/>
              <a:sym typeface="+mn-ea"/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sz="half" idx="1"/>
          </p:nvPr>
        </p:nvSpPr>
        <p:spPr>
          <a:xfrm>
            <a:off x="776605" y="2162810"/>
            <a:ext cx="10666730" cy="3228340"/>
          </a:xfrm>
          <a:ln w="28575">
            <a:solidFill>
              <a:schemeClr val="tx1"/>
            </a:solidFill>
            <a:prstDash val="sysDot"/>
          </a:ln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抓手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：学习、团结、担当型班子及队伍建设（作风）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方向：</a:t>
            </a:r>
            <a:r>
              <a:rPr lang="zh-CN" altLang="en-US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突出专业教研室“教师成长共同体”建设（能力）</a:t>
            </a:r>
            <a:endParaRPr lang="zh-CN" altLang="en-US" b="1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的</a:t>
            </a:r>
            <a:r>
              <a:rPr lang="zh-CN" altLang="en-US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：教师自我发展、同伴互助发展、集体专业发展 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(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一体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)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价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值：共生、共享、共进组织（集中备课、教研会、学术沙龙）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落地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：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课</a:t>
            </a:r>
            <a:r>
              <a:rPr 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堂教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学↑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课</a:t>
            </a:r>
            <a:r>
              <a:rPr 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程共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建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↑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学</a:t>
            </a:r>
            <a:r>
              <a:rPr 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术</a:t>
            </a:r>
            <a:r>
              <a:rPr 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研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究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↑</a:t>
            </a:r>
            <a:r>
              <a:rPr lang="en-US" alt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国</a:t>
            </a:r>
            <a:r>
              <a:rPr lang="zh-CN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际交</a:t>
            </a:r>
            <a:r>
              <a:rPr lang="zh-CN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流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↑</a:t>
            </a:r>
            <a:endParaRPr lang="zh-CN" altLang="zh-CN" dirty="0" smtClean="0"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pic>
        <p:nvPicPr>
          <p:cNvPr id="2" name="内容占位符 1" descr="学校校训红色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93530" y="148590"/>
            <a:ext cx="2312035" cy="13436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07720" y="2263775"/>
            <a:ext cx="10774680" cy="3166745"/>
          </a:xfrm>
          <a:ln w="28575">
            <a:solidFill>
              <a:schemeClr val="tx1"/>
            </a:solidFill>
            <a:prstDash val="sysDot"/>
          </a:ln>
        </p:spPr>
        <p:txBody>
          <a:bodyPr/>
          <a:lstStyle/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sz="27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抓手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：优化师德养成、综合育人、教学技能三类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课程体系（特色</a:t>
            </a:r>
            <a:r>
              <a:rPr lang="zh-CN" altLang="en-US" sz="27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）</a:t>
            </a:r>
            <a:endParaRPr lang="zh-CN" altLang="en-US" sz="2700" b="1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sz="2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方向：</a:t>
            </a:r>
            <a:r>
              <a:rPr lang="zh-CN" altLang="en-US" sz="2700" b="1" dirty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大纲标准化、课程模块化、内容课例化、教师专题</a:t>
            </a:r>
            <a:r>
              <a:rPr lang="zh-CN" altLang="en-US" sz="2700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化</a:t>
            </a:r>
            <a:endParaRPr lang="en-US" altLang="zh-CN" sz="27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空间</a:t>
            </a: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推行</a:t>
            </a:r>
            <a:r>
              <a:rPr lang="zh-CN" altLang="en-US" sz="27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线上线下结合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</a:rPr>
              <a:t>扩大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资源空间</a:t>
            </a: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</a:rPr>
              <a:t>, 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压缩课内学时，加强</a:t>
            </a:r>
            <a:endParaRPr lang="en-US" altLang="zh-CN" sz="27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buNone/>
            </a:pP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</a:rPr>
              <a:t>             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  <a:sym typeface="+mn-ea"/>
              </a:rPr>
              <a:t>导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学和课内研讨，</a:t>
            </a: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zh-CN" sz="2700" dirty="0" smtClean="0">
                <a:latin typeface="微软雅黑" pitchFamily="34" charset="-122"/>
                <a:ea typeface="微软雅黑" pitchFamily="34" charset="-122"/>
              </a:rPr>
              <a:t>把时间还给学生、把方法教给学生</a:t>
            </a:r>
            <a:r>
              <a:rPr lang="zh-CN" altLang="zh-CN" sz="2700" dirty="0" smtClean="0">
                <a:solidFill>
                  <a:schemeClr val="accent5">
                    <a:lumMod val="50000"/>
                  </a:schemeClr>
                </a:solidFill>
                <a:latin typeface="微软雅黑" pitchFamily="34" charset="-122"/>
                <a:ea typeface="微软雅黑" pitchFamily="34" charset="-122"/>
              </a:rPr>
              <a:t>”</a:t>
            </a:r>
            <a:endParaRPr lang="en-US" altLang="zh-CN" sz="2700" dirty="0" smtClean="0">
              <a:solidFill>
                <a:schemeClr val="accent5">
                  <a:lumMod val="50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20000"/>
              </a:lnSpc>
              <a:buFont typeface="Wingdings" charset="2"/>
              <a:buChar char="l"/>
            </a:pP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落地：基层教学组织</a:t>
            </a: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sz="27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“课程组”</a:t>
            </a: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首席导师</a:t>
            </a:r>
            <a:r>
              <a:rPr lang="en-US" altLang="zh-CN" sz="27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--</a:t>
            </a:r>
            <a:r>
              <a:rPr lang="zh-CN" altLang="en-US" sz="27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集体备课和教学研究</a:t>
            </a:r>
            <a:endParaRPr lang="zh-CN" altLang="en-US" sz="2700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8975" y="182880"/>
            <a:ext cx="3590290" cy="16529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2670" y="652145"/>
            <a:ext cx="3390900" cy="82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42670" y="652145"/>
            <a:ext cx="356679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方正粗黑宋简体" charset="-122"/>
                <a:sym typeface="+mn-ea"/>
              </a:rPr>
              <a:t>特色引领</a:t>
            </a:r>
            <a:endParaRPr lang="zh-CN" altLang="en-US" sz="4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方正粗黑宋简体" charset="-122"/>
              <a:sym typeface="+mn-ea"/>
            </a:endParaRPr>
          </a:p>
        </p:txBody>
      </p:sp>
      <p:sp>
        <p:nvSpPr>
          <p:cNvPr id="5" name="流程图: 摘录 4"/>
          <p:cNvSpPr/>
          <p:nvPr/>
        </p:nvSpPr>
        <p:spPr>
          <a:xfrm>
            <a:off x="8970010" y="165735"/>
            <a:ext cx="466090" cy="673735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6" name="内容占位符 5" descr="学校校训红色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93530" y="148590"/>
            <a:ext cx="2312035" cy="13436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15340" y="1946275"/>
            <a:ext cx="10805160" cy="4243070"/>
          </a:xfrm>
          <a:ln w="28575">
            <a:solidFill>
              <a:schemeClr val="tx1"/>
            </a:solidFill>
            <a:prstDash val="sysDot"/>
          </a:ln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l"/>
            </a:pP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抓手：构建</a:t>
            </a:r>
            <a:r>
              <a:rPr lang="zh-CN" altLang="zh-CN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以学为主、能力为先、更加开放和个性化教育支撑体系</a:t>
            </a:r>
            <a:endParaRPr lang="en-US" altLang="zh-CN" sz="2600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l"/>
            </a:pP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方向：逐步</a:t>
            </a:r>
            <a:r>
              <a:rPr lang="zh-CN" altLang="zh-CN" sz="2600" b="1" dirty="0" smtClean="0">
                <a:latin typeface="微软雅黑" pitchFamily="34" charset="-122"/>
                <a:ea typeface="微软雅黑" pitchFamily="34" charset="-122"/>
              </a:rPr>
              <a:t>实现</a:t>
            </a:r>
            <a:r>
              <a:rPr lang="zh-CN" altLang="zh-CN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所有必修课网上开课</a:t>
            </a:r>
            <a:r>
              <a:rPr lang="zh-CN" altLang="zh-CN" sz="2600" b="1" dirty="0" smtClean="0">
                <a:latin typeface="微软雅黑" pitchFamily="34" charset="-122"/>
                <a:ea typeface="微软雅黑" pitchFamily="34" charset="-122"/>
              </a:rPr>
              <a:t>，并通过自主开发及引进优质</a:t>
            </a:r>
            <a:endParaRPr lang="en-US" altLang="zh-CN" sz="2600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600" b="1" dirty="0" smtClean="0">
                <a:latin typeface="微软雅黑" pitchFamily="34" charset="-122"/>
                <a:ea typeface="微软雅黑" pitchFamily="34" charset="-122"/>
              </a:rPr>
              <a:t>              </a:t>
            </a:r>
            <a:r>
              <a:rPr lang="zh-CN" altLang="zh-CN" sz="2600" b="1" dirty="0" smtClean="0">
                <a:latin typeface="微软雅黑" pitchFamily="34" charset="-122"/>
                <a:ea typeface="微软雅黑" pitchFamily="34" charset="-122"/>
              </a:rPr>
              <a:t>数字化课程资源，扩大资源供给规模</a:t>
            </a:r>
            <a:r>
              <a:rPr lang="zh-CN" altLang="en-US" sz="2600" b="1" dirty="0" smtClean="0"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毕博课程升级</a:t>
            </a:r>
            <a:r>
              <a:rPr lang="en-US" altLang="zh-CN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(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用好</a:t>
            </a:r>
            <a:r>
              <a:rPr lang="en-US" altLang="zh-CN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)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：</a:t>
            </a:r>
            <a:endParaRPr lang="zh-CN" altLang="zh-CN" sz="2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             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全校</a:t>
            </a:r>
            <a:r>
              <a:rPr lang="en-US" altLang="zh-CN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153/ </a:t>
            </a:r>
            <a:r>
              <a:rPr lang="zh-CN" altLang="en-US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师范</a:t>
            </a:r>
            <a:r>
              <a:rPr lang="en-US" altLang="zh-CN" sz="2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100: 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教科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40, 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艺术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26, 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文学院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16, 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马院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7，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体院</a:t>
            </a:r>
            <a:r>
              <a:rPr lang="en-US" altLang="zh-CN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9</a:t>
            </a:r>
            <a:endParaRPr lang="en-US" altLang="zh-CN" sz="2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l"/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 供给：</a:t>
            </a:r>
            <a:r>
              <a:rPr lang="zh-CN" altLang="zh-CN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优化通识教育、专业主干及个性发展三类课程的结构比例，</a:t>
            </a:r>
            <a:endParaRPr lang="en-US" altLang="zh-CN" sz="2600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              </a:t>
            </a:r>
            <a:r>
              <a:rPr lang="zh-CN" altLang="zh-CN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实现教学内容的多样化供给</a:t>
            </a:r>
            <a:r>
              <a:rPr lang="zh-CN" altLang="en-US" sz="2600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精选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中小学优秀案例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，共建短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00000"/>
              </a:lnSpc>
              <a:buNone/>
            </a:pPr>
            <a:r>
              <a:rPr lang="en-US" altLang="zh-CN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             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小实用的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微视频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和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结构化、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能够进行深度分析的</a:t>
            </a:r>
            <a:r>
              <a:rPr lang="zh-CN" altLang="en-US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共享课例库</a:t>
            </a: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。</a:t>
            </a:r>
            <a:endParaRPr lang="en-US" altLang="zh-CN" sz="2600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l"/>
            </a:pPr>
            <a:r>
              <a:rPr lang="zh-CN" altLang="en-US" sz="2600" dirty="0" smtClean="0">
                <a:latin typeface="微软雅黑" pitchFamily="34" charset="-122"/>
                <a:ea typeface="微软雅黑" pitchFamily="34" charset="-122"/>
              </a:rPr>
              <a:t> 落地：</a:t>
            </a:r>
            <a:r>
              <a:rPr lang="zh-CN" altLang="zh-CN" sz="2600" dirty="0" smtClean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zh-CN" altLang="zh-CN" sz="2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云教学平台</a:t>
            </a:r>
            <a:r>
              <a:rPr lang="zh-CN" altLang="zh-CN" sz="2600" dirty="0" smtClean="0">
                <a:latin typeface="微软雅黑" pitchFamily="34" charset="-122"/>
                <a:ea typeface="微软雅黑" pitchFamily="34" charset="-122"/>
              </a:rPr>
              <a:t>提供师生一人一网络空间，资源开放共享</a:t>
            </a:r>
            <a:endParaRPr lang="zh-CN" altLang="zh-CN" sz="2600" dirty="0" smtClean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8975" y="182880"/>
            <a:ext cx="3590290" cy="165290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42670" y="652145"/>
            <a:ext cx="3390900" cy="82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文本框 8"/>
          <p:cNvSpPr txBox="1"/>
          <p:nvPr/>
        </p:nvSpPr>
        <p:spPr>
          <a:xfrm>
            <a:off x="1042670" y="652145"/>
            <a:ext cx="410019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方正粗黑宋简体" charset="-122"/>
                <a:sym typeface="+mn-ea"/>
              </a:rPr>
              <a:t>资源引领   </a:t>
            </a:r>
            <a:endParaRPr lang="en-US" altLang="zh-CN" sz="4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方正粗黑宋简体" charset="-122"/>
              <a:sym typeface="+mn-ea"/>
            </a:endParaRPr>
          </a:p>
        </p:txBody>
      </p:sp>
      <p:sp>
        <p:nvSpPr>
          <p:cNvPr id="8" name="流程图: 摘录 7"/>
          <p:cNvSpPr/>
          <p:nvPr/>
        </p:nvSpPr>
        <p:spPr>
          <a:xfrm>
            <a:off x="8970010" y="165735"/>
            <a:ext cx="466090" cy="673735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内容占位符 5" descr="学校校训红色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93530" y="148590"/>
            <a:ext cx="2312035" cy="13436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803275" y="1948815"/>
            <a:ext cx="10702925" cy="2820035"/>
          </a:xfrm>
          <a:ln w="28575">
            <a:solidFill>
              <a:schemeClr val="tx1"/>
            </a:solidFill>
            <a:prstDash val="sysDot"/>
          </a:ln>
        </p:spPr>
        <p:txBody>
          <a:bodyPr/>
          <a:lstStyle/>
          <a:p>
            <a:pPr>
              <a:lnSpc>
                <a:spcPct val="130000"/>
              </a:lnSpc>
              <a:buFont typeface="Wingdings" charset="2"/>
              <a:buChar char="l"/>
            </a:pPr>
            <a:r>
              <a:rPr lang="en-US" altLang="zh-CN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抓手：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育人体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系活动（党团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学工）深度关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联教学体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系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/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人培</a:t>
            </a:r>
            <a:endParaRPr lang="zh-CN" altLang="en-US" dirty="0">
              <a:solidFill>
                <a:srgbClr val="0070C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30000"/>
              </a:lnSpc>
              <a:buFont typeface="Wingdings" charset="2"/>
              <a:buChar char="l"/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引领：教师指导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第二课堂关联第一课堂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（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素质修炼、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工作坊）</a:t>
            </a:r>
            <a:endParaRPr lang="en-US" altLang="zh-CN" dirty="0" smtClean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30000"/>
              </a:lnSpc>
              <a:buFont typeface="Wingdings" charset="2"/>
              <a:buChar char="l"/>
            </a:pP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规划：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协同规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划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校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、院两级实践比赛及第二课堂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（学生动起来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）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30000"/>
              </a:lnSpc>
              <a:buFont typeface="Wingdings" charset="2"/>
              <a:buChar char="l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落地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政策引导指导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第二课堂比赛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/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指导教师奖（职称条件）</a:t>
            </a:r>
            <a:endParaRPr lang="zh-CN" altLang="en-US" dirty="0">
              <a:latin typeface="微软雅黑" pitchFamily="34" charset="-122"/>
              <a:ea typeface="微软雅黑" pitchFamily="34" charset="-122"/>
              <a:cs typeface="微软雅黑" pitchFamily="3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688975" y="182880"/>
            <a:ext cx="3590290" cy="1652905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1042670" y="652145"/>
            <a:ext cx="3390900" cy="82994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1042670" y="652145"/>
            <a:ext cx="3566795" cy="82296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48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方正粗黑宋简体" charset="-122"/>
                <a:sym typeface="+mn-ea"/>
              </a:rPr>
              <a:t>协同引领</a:t>
            </a:r>
            <a:endParaRPr lang="zh-CN" altLang="en-US" sz="4800" b="1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方正粗黑宋简体" charset="-122"/>
              <a:sym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81050" y="4881880"/>
            <a:ext cx="10732135" cy="1285240"/>
          </a:xfrm>
          <a:prstGeom prst="rect">
            <a:avLst/>
          </a:prstGeom>
          <a:solidFill>
            <a:schemeClr val="bg2"/>
          </a:solidFill>
          <a:ln>
            <a:solidFill>
              <a:srgbClr val="0070C0"/>
            </a:solidFill>
          </a:ln>
        </p:spPr>
        <p:txBody>
          <a:bodyPr wrap="square" rtlCol="0" anchor="t">
            <a:spAutoFit/>
          </a:bodyPr>
          <a:lstStyle/>
          <a:p>
            <a:pPr>
              <a:lnSpc>
                <a:spcPct val="140000"/>
              </a:lnSpc>
            </a:pP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重庆二师教院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：四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年一贯递进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式</a:t>
            </a:r>
            <a:r>
              <a:rPr lang="en-US" altLang="zh-CN" sz="28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 </a:t>
            </a:r>
            <a:r>
              <a:rPr lang="zh-CN" altLang="en-US" sz="2800" dirty="0" smtClean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校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外实践教学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 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以赛促训（</a:t>
            </a:r>
            <a:r>
              <a:rPr lang="en-US" altLang="zh-CN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30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）</a:t>
            </a:r>
            <a:endParaRPr lang="zh-CN" altLang="en-US" sz="28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>
              <a:lnSpc>
                <a:spcPct val="140000"/>
              </a:lnSpc>
            </a:pP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经济学院外院：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第二课堂实践实训团队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10</a:t>
            </a:r>
            <a:r>
              <a:rPr lang="zh-CN" altLang="en-US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个</a:t>
            </a:r>
            <a:r>
              <a:rPr lang="en-US" altLang="zh-CN" sz="2800" dirty="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/ </a:t>
            </a:r>
            <a:r>
              <a:rPr lang="zh-CN" altLang="en-US" sz="28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教师指导</a:t>
            </a:r>
            <a:endParaRPr lang="zh-CN" altLang="en-US" sz="2800" dirty="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sp>
        <p:nvSpPr>
          <p:cNvPr id="6" name="流程图: 摘录 5"/>
          <p:cNvSpPr/>
          <p:nvPr/>
        </p:nvSpPr>
        <p:spPr>
          <a:xfrm>
            <a:off x="8970010" y="165735"/>
            <a:ext cx="466090" cy="673735"/>
          </a:xfrm>
          <a:prstGeom prst="flowChartExtract">
            <a:avLst/>
          </a:prstGeom>
          <a:solidFill>
            <a:schemeClr val="tx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7" name="内容占位符 6" descr="学校校训红色2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193530" y="148590"/>
            <a:ext cx="2312035" cy="134366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QQ图片20190630094923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466090" y="876935"/>
            <a:ext cx="4003040" cy="5337810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5104130" y="1043940"/>
            <a:ext cx="6357620" cy="175323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5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干在实处</a:t>
            </a:r>
            <a:r>
              <a:rPr lang="zh-CN" altLang="en-US" sz="5400" b="1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sz="5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永无止境</a:t>
            </a:r>
            <a:endParaRPr lang="zh-CN" altLang="en-US" sz="5400" b="1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  <a:p>
            <a:pPr algn="ctr"/>
            <a:r>
              <a:rPr lang="zh-CN" altLang="en-US" sz="5400" b="1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走在前列</a:t>
            </a:r>
            <a:r>
              <a:rPr lang="zh-CN" altLang="en-US" sz="5400" b="1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 </a:t>
            </a:r>
            <a:r>
              <a:rPr lang="zh-CN" altLang="en-US" sz="5400">
                <a:latin typeface="微软雅黑" pitchFamily="34" charset="-122"/>
                <a:ea typeface="微软雅黑" pitchFamily="34" charset="-122"/>
                <a:cs typeface="微软雅黑" pitchFamily="34" charset="-122"/>
              </a:rPr>
              <a:t>要谋新篇</a:t>
            </a:r>
            <a:endParaRPr lang="zh-CN" altLang="en-US" sz="5400">
              <a:latin typeface="微软雅黑" pitchFamily="34" charset="-122"/>
              <a:ea typeface="微软雅黑" pitchFamily="34" charset="-122"/>
              <a:cs typeface="微软雅黑" pitchFamily="34" charset="-122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5948045" y="3387090"/>
            <a:ext cx="4672330" cy="2399846"/>
            <a:chOff x="9624" y="5602"/>
            <a:chExt cx="6705" cy="3480"/>
          </a:xfrm>
        </p:grpSpPr>
        <p:pic>
          <p:nvPicPr>
            <p:cNvPr id="13" name="Picture 7" descr="http://img.25pp.com/uploadfile/soft/images/2015/0216/2015021603151579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624" y="5717"/>
              <a:ext cx="3403" cy="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7" descr="http://img.25pp.com/uploadfile/soft/images/2015/0216/20150216031515795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2926" y="5717"/>
              <a:ext cx="3403" cy="331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" name="文本框 14"/>
            <p:cNvSpPr txBox="1"/>
            <p:nvPr/>
          </p:nvSpPr>
          <p:spPr>
            <a:xfrm>
              <a:off x="9674" y="5602"/>
              <a:ext cx="3288" cy="34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500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微软雅黑" pitchFamily="34" charset="-122"/>
                  <a:sym typeface="+mn-ea"/>
                </a:rPr>
                <a:t>谢</a:t>
              </a:r>
              <a:endParaRPr lang="zh-CN" altLang="en-US" sz="1500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微软雅黑" pitchFamily="34" charset="-122"/>
                <a:sym typeface="+mn-ea"/>
              </a:endParaRPr>
            </a:p>
          </p:txBody>
        </p:sp>
        <p:sp>
          <p:nvSpPr>
            <p:cNvPr id="16" name="文本框 15"/>
            <p:cNvSpPr txBox="1"/>
            <p:nvPr/>
          </p:nvSpPr>
          <p:spPr>
            <a:xfrm>
              <a:off x="13027" y="5602"/>
              <a:ext cx="3288" cy="3480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zh-CN" altLang="en-US" sz="15000">
                  <a:solidFill>
                    <a:schemeClr val="tx1"/>
                  </a:solidFill>
                  <a:latin typeface="楷体" pitchFamily="49" charset="-122"/>
                  <a:ea typeface="楷体" pitchFamily="49" charset="-122"/>
                  <a:cs typeface="微软雅黑" pitchFamily="34" charset="-122"/>
                  <a:sym typeface="+mn-ea"/>
                </a:rPr>
                <a:t>谢</a:t>
              </a:r>
              <a:endParaRPr lang="zh-CN" altLang="en-US" sz="15000">
                <a:solidFill>
                  <a:schemeClr val="tx1"/>
                </a:solidFill>
                <a:latin typeface="楷体" pitchFamily="49" charset="-122"/>
                <a:ea typeface="楷体" pitchFamily="49" charset="-122"/>
                <a:cs typeface="微软雅黑" pitchFamily="34" charset="-122"/>
                <a:sym typeface="+mn-ea"/>
              </a:endParaRPr>
            </a:p>
          </p:txBody>
        </p:sp>
      </p:grp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2576195" y="1690370"/>
            <a:ext cx="9310370" cy="310705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2830830" y="590550"/>
            <a:ext cx="7911465" cy="768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方向：向卓越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发展</a:t>
            </a: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目标看齐</a:t>
            </a:r>
            <a:endParaRPr lang="zh-CN" altLang="en-US" sz="4400" b="1" spc="300" noProof="1" smtClean="0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52395" y="1753870"/>
            <a:ext cx="9151620" cy="28613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lnSpc>
                <a:spcPct val="150000"/>
              </a:lnSpc>
              <a:buFont typeface="Wingdings" charset="2"/>
              <a:buChar char="p"/>
            </a:pPr>
            <a:r>
              <a:rPr lang="zh-CN" altLang="zh-CN" sz="3000" dirty="0">
                <a:latin typeface="微软雅黑" pitchFamily="34" charset="-122"/>
                <a:ea typeface="微软雅黑" pitchFamily="34" charset="-122"/>
              </a:rPr>
              <a:t>打造</a:t>
            </a:r>
            <a:r>
              <a:rPr lang="zh-CN" altLang="zh-CN" sz="3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高水平、有特色</a:t>
            </a:r>
            <a:r>
              <a:rPr lang="zh-CN" altLang="zh-CN" sz="3000" dirty="0">
                <a:latin typeface="微软雅黑" pitchFamily="34" charset="-122"/>
                <a:ea typeface="微软雅黑" pitchFamily="34" charset="-122"/>
              </a:rPr>
              <a:t>的教师教育院校和师范专</a:t>
            </a:r>
            <a:r>
              <a:rPr lang="zh-CN" altLang="zh-CN" sz="3000" dirty="0" smtClean="0">
                <a:latin typeface="微软雅黑" pitchFamily="34" charset="-122"/>
                <a:ea typeface="微软雅黑" pitchFamily="34" charset="-122"/>
              </a:rPr>
              <a:t>业</a:t>
            </a:r>
            <a:endParaRPr lang="en-US" altLang="zh-CN" sz="3000" dirty="0" smtClean="0">
              <a:latin typeface="微软雅黑" pitchFamily="34" charset="-122"/>
              <a:ea typeface="微软雅黑" pitchFamily="34" charset="-122"/>
            </a:endParaRPr>
          </a:p>
          <a:p>
            <a:pPr marL="742950" indent="-742950">
              <a:lnSpc>
                <a:spcPct val="150000"/>
              </a:lnSpc>
              <a:buFont typeface="Wingdings" charset="2"/>
              <a:buChar char="p"/>
            </a:pPr>
            <a:r>
              <a:rPr lang="zh-CN" altLang="zh-CN" sz="3000" dirty="0">
                <a:latin typeface="微软雅黑" pitchFamily="34" charset="-122"/>
                <a:ea typeface="微软雅黑" pitchFamily="34" charset="-122"/>
              </a:rPr>
              <a:t>培养造就一批</a:t>
            </a:r>
            <a:r>
              <a:rPr lang="zh-CN" altLang="zh-CN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教育情怀</a:t>
            </a:r>
            <a:r>
              <a:rPr lang="zh-CN" altLang="zh-CN" sz="3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深厚、专业基础扎实、勇于创新</a:t>
            </a:r>
            <a:r>
              <a:rPr lang="zh-CN" altLang="zh-CN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zh-CN" altLang="zh-CN" sz="3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、善于综合</a:t>
            </a:r>
            <a:r>
              <a:rPr lang="zh-CN" altLang="zh-CN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育人</a:t>
            </a:r>
            <a:r>
              <a:rPr lang="zh-CN" altLang="zh-CN" sz="3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和具有终身学习</a:t>
            </a:r>
            <a:r>
              <a:rPr lang="zh-CN" altLang="zh-CN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发展</a:t>
            </a:r>
            <a:r>
              <a:rPr lang="zh-CN" altLang="zh-CN" sz="3000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</a:rPr>
              <a:t>能力的</a:t>
            </a:r>
            <a:r>
              <a:rPr lang="zh-CN" altLang="zh-CN" sz="30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高素质专业化创新型</a:t>
            </a:r>
            <a:r>
              <a:rPr lang="zh-CN" altLang="zh-CN" sz="3000" dirty="0">
                <a:latin typeface="微软雅黑" pitchFamily="34" charset="-122"/>
                <a:ea typeface="微软雅黑" pitchFamily="34" charset="-122"/>
              </a:rPr>
              <a:t>中小学教师</a:t>
            </a:r>
            <a:endParaRPr lang="zh-CN" altLang="zh-CN" sz="30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881630" y="5532755"/>
            <a:ext cx="8788400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《教育部关于实施</a:t>
            </a:r>
            <a:r>
              <a:rPr lang="zh-CN" altLang="en-US" sz="3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卓越教师培养计划</a:t>
            </a:r>
            <a:r>
              <a:rPr lang="en-US" altLang="zh-CN" sz="30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2.0</a:t>
            </a:r>
            <a:r>
              <a:rPr lang="zh-CN" altLang="en-US" sz="3000" b="1" dirty="0" smtClean="0">
                <a:latin typeface="楷体" pitchFamily="49" charset="-122"/>
                <a:ea typeface="楷体" pitchFamily="49" charset="-122"/>
              </a:rPr>
              <a:t>的意见》</a:t>
            </a:r>
            <a:endParaRPr lang="zh-CN" altLang="en-US" sz="3000" dirty="0">
              <a:latin typeface="楷体" pitchFamily="49" charset="-122"/>
              <a:ea typeface="楷体" pitchFamily="49" charset="-122"/>
            </a:endParaRPr>
          </a:p>
        </p:txBody>
      </p:sp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2792730" y="4977765"/>
            <a:ext cx="9080500" cy="460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85000"/>
                  </a:schemeClr>
                </a:solidFill>
              </a14:hiddenFill>
            </a:ext>
          </a:extLst>
        </p:spPr>
        <p:txBody>
          <a:bodyPr wrap="square" rtlCol="0" anchor="t">
            <a:spAutoFit/>
          </a:bodyPr>
          <a:lstStyle/>
          <a:p>
            <a:pPr algn="ctr"/>
            <a:r>
              <a:rPr lang="zh-CN" altLang="en-US" sz="2400">
                <a:latin typeface="楷体" pitchFamily="49" charset="-122"/>
                <a:ea typeface="楷体" pitchFamily="49" charset="-122"/>
                <a:cs typeface="楷体" pitchFamily="49" charset="-122"/>
              </a:rPr>
              <a:t>新时代教师队伍建设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+ </a:t>
            </a:r>
            <a:r>
              <a:rPr lang="zh-CN" altLang="en-US" sz="2400">
                <a:latin typeface="楷体" pitchFamily="49" charset="-122"/>
                <a:ea typeface="楷体" pitchFamily="49" charset="-122"/>
                <a:cs typeface="楷体" pitchFamily="49" charset="-122"/>
              </a:rPr>
              <a:t>振兴行动计划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+ </a:t>
            </a:r>
            <a:r>
              <a:rPr lang="zh-CN" altLang="en-US" sz="2400">
                <a:latin typeface="楷体" pitchFamily="49" charset="-122"/>
                <a:ea typeface="楷体" pitchFamily="49" charset="-122"/>
                <a:cs typeface="楷体" pitchFamily="49" charset="-122"/>
              </a:rPr>
              <a:t>高水平本科教育意见</a:t>
            </a:r>
            <a:r>
              <a:rPr lang="en-US" altLang="zh-CN" sz="2400" b="1">
                <a:solidFill>
                  <a:srgbClr val="FF0000"/>
                </a:solidFill>
                <a:latin typeface="楷体" pitchFamily="49" charset="-122"/>
                <a:ea typeface="楷体" pitchFamily="49" charset="-122"/>
                <a:cs typeface="楷体" pitchFamily="49" charset="-122"/>
              </a:rPr>
              <a:t>=</a:t>
            </a:r>
            <a:endParaRPr lang="en-US" altLang="zh-CN" sz="2400" b="1">
              <a:solidFill>
                <a:srgbClr val="FF0000"/>
              </a:solidFill>
              <a:latin typeface="楷体" pitchFamily="49" charset="-122"/>
              <a:ea typeface="楷体" pitchFamily="49" charset="-122"/>
              <a:cs typeface="楷体" pitchFamily="49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9"/>
          <p:cNvSpPr txBox="1"/>
          <p:nvPr/>
        </p:nvSpPr>
        <p:spPr>
          <a:xfrm>
            <a:off x="2266950" y="552450"/>
            <a:ext cx="8705849" cy="762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师范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专</a:t>
            </a:r>
            <a:r>
              <a:rPr lang="zh-CN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业认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证</a:t>
            </a:r>
            <a:r>
              <a:rPr lang="zh-CN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的中国化认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识</a:t>
            </a:r>
            <a:endParaRPr lang="zh-CN" altLang="en-US" sz="4400" b="1" spc="300" noProof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</p:txBody>
      </p:sp>
      <p:sp>
        <p:nvSpPr>
          <p:cNvPr id="12" name="剪去对角的矩形 11"/>
          <p:cNvSpPr/>
          <p:nvPr/>
        </p:nvSpPr>
        <p:spPr>
          <a:xfrm>
            <a:off x="2717800" y="1800224"/>
            <a:ext cx="8959850" cy="4257675"/>
          </a:xfrm>
          <a:prstGeom prst="snip2DiagRect">
            <a:avLst/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4" name="文本框 9"/>
          <p:cNvSpPr txBox="1"/>
          <p:nvPr/>
        </p:nvSpPr>
        <p:spPr>
          <a:xfrm>
            <a:off x="3238500" y="2057400"/>
            <a:ext cx="7391400" cy="646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传统教育</a:t>
            </a:r>
            <a:r>
              <a:rPr lang="zh-CN" altLang="en-US" sz="3600" b="1" spc="300" noProof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智慧</a:t>
            </a:r>
            <a:r>
              <a:rPr lang="en-US" altLang="zh-CN" sz="3600" b="1" spc="300" noProof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--</a:t>
            </a:r>
            <a:r>
              <a:rPr lang="zh-CN" altLang="en-US" sz="3600" b="1" spc="300" noProof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德治</a:t>
            </a:r>
            <a:r>
              <a:rPr lang="zh-CN" altLang="en-US" sz="3600" b="1" spc="300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（求至善）</a:t>
            </a:r>
            <a:endParaRPr lang="zh-CN" altLang="en-US" sz="3600" b="1" spc="300" noProof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</p:txBody>
      </p:sp>
      <p:sp>
        <p:nvSpPr>
          <p:cNvPr id="15" name="文本框 9"/>
          <p:cNvSpPr txBox="1"/>
          <p:nvPr/>
        </p:nvSpPr>
        <p:spPr>
          <a:xfrm>
            <a:off x="3143250" y="4400550"/>
            <a:ext cx="7696200" cy="6464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3600" b="1" spc="300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现代教育</a:t>
            </a:r>
            <a:r>
              <a:rPr lang="zh-CN" altLang="en-US" sz="3600" b="1" spc="300" noProof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质量</a:t>
            </a:r>
            <a:r>
              <a:rPr lang="en-US" altLang="zh-CN" sz="3600" b="1" spc="300" noProof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--</a:t>
            </a:r>
            <a:r>
              <a:rPr lang="zh-CN" altLang="en-US" sz="3600" b="1" spc="300" noProof="1" smtClean="0"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法治</a:t>
            </a:r>
            <a:r>
              <a:rPr lang="zh-CN" altLang="en-US" sz="3600" b="1" spc="300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itchFamily="34" charset="-122"/>
                <a:ea typeface="微软雅黑" pitchFamily="34" charset="-122"/>
                <a:cs typeface="+mn-ea"/>
                <a:sym typeface="+mn-ea"/>
              </a:rPr>
              <a:t>（讲规范）</a:t>
            </a:r>
            <a:endParaRPr lang="zh-CN" altLang="en-US" sz="3600" b="1" spc="300" noProof="1">
              <a:solidFill>
                <a:schemeClr val="accent1">
                  <a:lumMod val="5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3097530" y="5262245"/>
            <a:ext cx="8029575" cy="4862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【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师德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教学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育人</a:t>
            </a:r>
            <a:r>
              <a:rPr lang="en-US" altLang="zh-CN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发展</a:t>
            </a:r>
            <a:r>
              <a:rPr lang="zh-CN" altLang="en-US" sz="3200" dirty="0" smtClean="0">
                <a:latin typeface="楷体" pitchFamily="49" charset="-122"/>
                <a:ea typeface="楷体" pitchFamily="49" charset="-122"/>
              </a:rPr>
              <a:t>】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传</a:t>
            </a:r>
            <a:r>
              <a:rPr lang="en-US" altLang="zh-CN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承/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借鉴</a:t>
            </a:r>
            <a:r>
              <a:rPr lang="en-US" altLang="zh-CN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3200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创新</a:t>
            </a:r>
            <a:endParaRPr lang="zh-CN" altLang="en-US" sz="3200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174" name="Picture 6" descr="https://cn.bing.com/th?id=OIP.SwOHWJ0F1ttmX9n1cmRCZwHaB2&amp;pid=Api&amp;rs=1&amp;p=0"/>
          <p:cNvPicPr>
            <a:picLocks noChangeAspect="1" noChangeArrowheads="1"/>
          </p:cNvPicPr>
          <p:nvPr/>
        </p:nvPicPr>
        <p:blipFill>
          <a:blip r:embed="rId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29742" y="2825254"/>
            <a:ext cx="5409608" cy="1346696"/>
          </a:xfrm>
          <a:prstGeom prst="rect">
            <a:avLst/>
          </a:prstGeom>
          <a:noFill/>
        </p:spPr>
      </p:pic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2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  <p:sp>
        <p:nvSpPr>
          <p:cNvPr id="3" name="剪去对角的矩形 2"/>
          <p:cNvSpPr/>
          <p:nvPr/>
        </p:nvSpPr>
        <p:spPr>
          <a:xfrm>
            <a:off x="2555240" y="1876425"/>
            <a:ext cx="9391015" cy="4049395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4" name="文本框 9"/>
          <p:cNvSpPr txBox="1"/>
          <p:nvPr/>
        </p:nvSpPr>
        <p:spPr>
          <a:xfrm>
            <a:off x="2266950" y="552450"/>
            <a:ext cx="8705849" cy="76200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对</a:t>
            </a:r>
            <a:r>
              <a:rPr lang="zh-CN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师范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专</a:t>
            </a:r>
            <a:r>
              <a:rPr lang="zh-CN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业认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证</a:t>
            </a:r>
            <a:r>
              <a:rPr lang="zh-CN" altLang="zh-CN" sz="4400" b="1" dirty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的国际化认</a:t>
            </a:r>
            <a:r>
              <a:rPr lang="zh-CN" altLang="zh-CN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识</a:t>
            </a:r>
            <a:endParaRPr lang="zh-CN" altLang="en-US" sz="4400" b="1" spc="300" noProof="1"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微软雅黑" pitchFamily="34" charset="-122"/>
              <a:ea typeface="微软雅黑" pitchFamily="34" charset="-122"/>
              <a:cs typeface="+mn-ea"/>
              <a:sym typeface="+mn-ea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47975" y="2348865"/>
            <a:ext cx="9278620" cy="32302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</a:pPr>
            <a:r>
              <a:rPr lang="zh-CN" altLang="en-US" sz="3600" b="1" noProof="1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         </a:t>
            </a:r>
            <a:endParaRPr lang="zh-CN" altLang="en-US" sz="3600" b="1" noProof="1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  <a:p>
            <a:pPr>
              <a:lnSpc>
                <a:spcPct val="100000"/>
              </a:lnSpc>
            </a:pPr>
            <a:r>
              <a:rPr lang="en-US" altLang="zh-CN" sz="3200" b="1" dirty="0" smtClean="0"/>
              <a:t>CAEP</a:t>
            </a:r>
            <a:r>
              <a:rPr lang="en-US" altLang="zh-CN" sz="3200" dirty="0">
                <a:solidFill>
                  <a:schemeClr val="tx1"/>
                </a:solidFill>
              </a:rPr>
              <a:t> advances</a:t>
            </a:r>
            <a:r>
              <a:rPr lang="en-US" altLang="zh-CN" sz="3200" dirty="0">
                <a:solidFill>
                  <a:srgbClr val="C00000"/>
                </a:solidFill>
              </a:rPr>
              <a:t> excellence </a:t>
            </a:r>
            <a:r>
              <a:rPr lang="en-US" altLang="zh-CN" sz="3200" dirty="0">
                <a:solidFill>
                  <a:schemeClr val="tx1"/>
                </a:solidFill>
              </a:rPr>
              <a:t>in educator </a:t>
            </a:r>
            <a:endParaRPr lang="en-US" altLang="zh-CN" sz="3200" dirty="0" smtClean="0">
              <a:solidFill>
                <a:schemeClr val="tx1"/>
              </a:solidFill>
            </a:endParaRPr>
          </a:p>
          <a:p>
            <a:pPr>
              <a:lnSpc>
                <a:spcPct val="100000"/>
              </a:lnSpc>
            </a:pPr>
            <a:r>
              <a:rPr lang="en-US" altLang="zh-CN" sz="3200" dirty="0" smtClean="0">
                <a:solidFill>
                  <a:schemeClr val="tx1"/>
                </a:solidFill>
              </a:rPr>
              <a:t>preparation</a:t>
            </a:r>
            <a:r>
              <a:rPr lang="en-US" altLang="zh-CN" sz="3200" dirty="0">
                <a:solidFill>
                  <a:schemeClr val="tx1"/>
                </a:solidFill>
              </a:rPr>
              <a:t> through </a:t>
            </a:r>
            <a:r>
              <a:rPr lang="en-US" altLang="zh-CN" sz="4000" b="1" dirty="0" smtClean="0">
                <a:solidFill>
                  <a:srgbClr val="FF0000"/>
                </a:solidFill>
              </a:rPr>
              <a:t>evidence-based </a:t>
            </a:r>
            <a:r>
              <a:rPr lang="en-US" altLang="zh-CN" sz="3200" b="1" dirty="0" smtClean="0"/>
              <a:t>accreditation</a:t>
            </a:r>
            <a:r>
              <a:rPr lang="en-US" altLang="zh-CN" sz="3200" dirty="0"/>
              <a:t> that </a:t>
            </a:r>
            <a:r>
              <a:rPr lang="en-US" altLang="zh-CN" sz="3200" dirty="0" smtClean="0"/>
              <a:t>assures </a:t>
            </a:r>
            <a:r>
              <a:rPr lang="en-US" altLang="zh-CN" sz="3200" dirty="0" smtClean="0">
                <a:solidFill>
                  <a:srgbClr val="C00000"/>
                </a:solidFill>
              </a:rPr>
              <a:t>quality </a:t>
            </a:r>
            <a:r>
              <a:rPr lang="en-US" altLang="zh-CN" sz="3200" dirty="0" smtClean="0"/>
              <a:t>and</a:t>
            </a:r>
            <a:endParaRPr lang="en-US" altLang="zh-CN" sz="3200" dirty="0" smtClean="0"/>
          </a:p>
          <a:p>
            <a:pPr>
              <a:lnSpc>
                <a:spcPct val="100000"/>
              </a:lnSpc>
            </a:pPr>
            <a:r>
              <a:rPr lang="en-US" altLang="zh-CN" sz="3200" dirty="0"/>
              <a:t>supports </a:t>
            </a:r>
            <a:r>
              <a:rPr lang="en-US" altLang="zh-CN" sz="3200" dirty="0">
                <a:solidFill>
                  <a:srgbClr val="C00000"/>
                </a:solidFill>
              </a:rPr>
              <a:t>continuous </a:t>
            </a:r>
            <a:r>
              <a:rPr lang="en-US" altLang="zh-CN" sz="3200" dirty="0" smtClean="0">
                <a:solidFill>
                  <a:srgbClr val="C00000"/>
                </a:solidFill>
              </a:rPr>
              <a:t>improvement</a:t>
            </a:r>
            <a:r>
              <a:rPr lang="en-US" altLang="zh-CN" sz="3200" dirty="0"/>
              <a:t> to strengthen</a:t>
            </a:r>
            <a:endParaRPr lang="en-US" altLang="zh-CN" sz="3200" dirty="0"/>
          </a:p>
          <a:p>
            <a:pPr>
              <a:lnSpc>
                <a:spcPct val="100000"/>
              </a:lnSpc>
            </a:pPr>
            <a:r>
              <a:rPr lang="en-US" altLang="zh-CN" sz="3200" dirty="0"/>
              <a:t>P-12 student learning. </a:t>
            </a:r>
            <a:r>
              <a:rPr lang="en-US" altLang="zh-CN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卓越</a:t>
            </a:r>
            <a:r>
              <a:rPr lang="en-US" altLang="zh-CN" sz="300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/ </a:t>
            </a:r>
            <a:r>
              <a:rPr lang="zh-CN" altLang="en-US" sz="3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证据</a:t>
            </a:r>
            <a:r>
              <a:rPr lang="zh-CN" altLang="en-US" sz="300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 </a:t>
            </a:r>
            <a:r>
              <a:rPr lang="en-US" altLang="zh-CN" sz="300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/质量/ </a:t>
            </a:r>
            <a:r>
              <a:rPr lang="zh-CN" altLang="en-US" sz="3000" dirty="0">
                <a:latin typeface="微软雅黑" pitchFamily="34" charset="-122"/>
                <a:ea typeface="微软雅黑" pitchFamily="34" charset="-122"/>
                <a:cs typeface="微软雅黑" pitchFamily="34" charset="-122"/>
                <a:sym typeface="+mn-ea"/>
              </a:rPr>
              <a:t>持续改进</a:t>
            </a:r>
            <a:r>
              <a:rPr lang="en-US" altLang="zh-CN" sz="3200" dirty="0"/>
              <a:t> </a:t>
            </a:r>
            <a:endParaRPr lang="zh-CN" altLang="en-US" sz="3200" dirty="0"/>
          </a:p>
        </p:txBody>
      </p:sp>
      <p:pic>
        <p:nvPicPr>
          <p:cNvPr id="92163" name="Picture 3"/>
          <p:cNvPicPr>
            <a:picLocks noChangeAspect="1" noChangeArrowheads="1"/>
          </p:cNvPicPr>
          <p:nvPr/>
        </p:nvPicPr>
        <p:blipFill>
          <a:blip r:embed="rId2" cstate="print"/>
          <a:srcRect t="3817" r="64324" b="42748"/>
          <a:stretch>
            <a:fillRect/>
          </a:stretch>
        </p:blipFill>
        <p:spPr bwMode="auto">
          <a:xfrm>
            <a:off x="1481455" y="1724834"/>
            <a:ext cx="3836987" cy="886921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/>
        </p:spPr>
      </p:pic>
      <p:sp>
        <p:nvSpPr>
          <p:cNvPr id="2" name="文本框 1"/>
          <p:cNvSpPr txBox="1"/>
          <p:nvPr/>
        </p:nvSpPr>
        <p:spPr>
          <a:xfrm>
            <a:off x="5405755" y="2023110"/>
            <a:ext cx="5770880" cy="70104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美国教</a:t>
            </a:r>
            <a:r>
              <a:rPr lang="zh-CN" altLang="en-US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师培养认证委员会</a:t>
            </a:r>
            <a:endParaRPr lang="zh-CN" altLang="en-US" sz="4000" b="1" dirty="0" smtClean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剪去对角的矩形 2"/>
          <p:cNvSpPr/>
          <p:nvPr/>
        </p:nvSpPr>
        <p:spPr>
          <a:xfrm>
            <a:off x="2596515" y="1819275"/>
            <a:ext cx="9144000" cy="3822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bg1">
              <a:lumMod val="95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896870" y="1898015"/>
            <a:ext cx="8915400" cy="34150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 typeface="Wingdings" charset="2"/>
              <a:buChar char="p"/>
            </a:pP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实现“</a:t>
            </a:r>
            <a:r>
              <a:rPr lang="zh-CN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四个回归</a:t>
            </a: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”和</a:t>
            </a:r>
            <a:r>
              <a:rPr lang="zh-CN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教育高质量发</a:t>
            </a:r>
            <a:r>
              <a:rPr lang="zh-CN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展</a:t>
            </a:r>
            <a:endParaRPr lang="en-US" altLang="zh-CN" sz="3600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742950" indent="-742950">
              <a:lnSpc>
                <a:spcPct val="150000"/>
              </a:lnSpc>
            </a:pPr>
            <a:r>
              <a:rPr lang="en-US" altLang="zh-CN" sz="3600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zh-CN" sz="3600" b="1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重要抓</a:t>
            </a:r>
            <a:r>
              <a:rPr lang="zh-CN" altLang="zh-CN" sz="3600" b="1" dirty="0" smtClean="0">
                <a:latin typeface="微软雅黑" pitchFamily="34" charset="-122"/>
                <a:ea typeface="微软雅黑" pitchFamily="34" charset="-122"/>
              </a:rPr>
              <a:t>手 </a:t>
            </a:r>
            <a:r>
              <a:rPr lang="zh-CN" altLang="zh-CN" sz="3600" dirty="0" smtClean="0">
                <a:latin typeface="微软雅黑" pitchFamily="34" charset="-122"/>
                <a:ea typeface="微软雅黑" pitchFamily="34" charset="-122"/>
              </a:rPr>
              <a:t>（高教</a:t>
            </a:r>
            <a:r>
              <a:rPr lang="en-US" altLang="zh-CN" sz="3600" dirty="0" smtClean="0">
                <a:latin typeface="微软雅黑" pitchFamily="34" charset="-122"/>
                <a:ea typeface="微软雅黑" pitchFamily="34" charset="-122"/>
              </a:rPr>
              <a:t>40</a:t>
            </a:r>
            <a:r>
              <a:rPr lang="zh-CN" altLang="en-US" sz="3600" dirty="0" smtClean="0">
                <a:latin typeface="微软雅黑" pitchFamily="34" charset="-122"/>
                <a:ea typeface="微软雅黑" pitchFamily="34" charset="-122"/>
              </a:rPr>
              <a:t>条）</a:t>
            </a:r>
            <a:endParaRPr lang="zh-CN" altLang="en-US" sz="3600" b="1" dirty="0" smtClean="0">
              <a:latin typeface="微软雅黑" pitchFamily="34" charset="-122"/>
              <a:ea typeface="微软雅黑" pitchFamily="34" charset="-122"/>
            </a:endParaRPr>
          </a:p>
          <a:p>
            <a:pPr marL="514350" indent="-514350">
              <a:lnSpc>
                <a:spcPct val="150000"/>
              </a:lnSpc>
              <a:buFont typeface="Wingdings" charset="2"/>
              <a:buChar char="p"/>
            </a:pP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善用国</a:t>
            </a:r>
            <a:r>
              <a:rPr lang="zh-CN" altLang="zh-CN" sz="3600" b="1" dirty="0" smtClean="0">
                <a:latin typeface="微软雅黑" pitchFamily="34" charset="-122"/>
                <a:ea typeface="微软雅黑" pitchFamily="34" charset="-122"/>
              </a:rPr>
              <a:t>际教</a:t>
            </a: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育质量认证体系实现新时代</a:t>
            </a:r>
            <a:r>
              <a:rPr lang="zh-CN" altLang="zh-CN" sz="36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教育强国梦</a:t>
            </a:r>
            <a:r>
              <a:rPr lang="zh-CN" altLang="zh-CN" sz="3600" b="1" dirty="0">
                <a:latin typeface="微软雅黑" pitchFamily="34" charset="-122"/>
                <a:ea typeface="微软雅黑" pitchFamily="34" charset="-122"/>
              </a:rPr>
              <a:t>的具体实践</a:t>
            </a:r>
            <a:r>
              <a:rPr lang="en-US" altLang="zh-CN" sz="3600" b="1" dirty="0">
                <a:latin typeface="微软雅黑" pitchFamily="34" charset="-122"/>
                <a:ea typeface="微软雅黑" pitchFamily="34" charset="-122"/>
              </a:rPr>
              <a:t> </a:t>
            </a:r>
            <a:r>
              <a:rPr lang="zh-CN" altLang="en-US" sz="3600" dirty="0">
                <a:latin typeface="微软雅黑" pitchFamily="34" charset="-122"/>
                <a:ea typeface="微软雅黑" pitchFamily="34" charset="-122"/>
              </a:rPr>
              <a:t>（十九大报告）</a:t>
            </a:r>
            <a:endParaRPr lang="zh-CN" altLang="en-US" sz="3600" dirty="0"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5374640" y="1664335"/>
            <a:ext cx="3900805" cy="3716020"/>
            <a:chOff x="8418" y="2184"/>
            <a:chExt cx="6143" cy="5852"/>
          </a:xfrm>
          <a:effectLst>
            <a:glow rad="228600">
              <a:schemeClr val="accent4">
                <a:satMod val="175000"/>
                <a:alpha val="40000"/>
              </a:schemeClr>
            </a:glow>
          </a:effectLst>
        </p:grpSpPr>
        <p:grpSp>
          <p:nvGrpSpPr>
            <p:cNvPr id="3" name="组合 2"/>
            <p:cNvGrpSpPr/>
            <p:nvPr/>
          </p:nvGrpSpPr>
          <p:grpSpPr>
            <a:xfrm>
              <a:off x="8418" y="2184"/>
              <a:ext cx="3308" cy="2763"/>
              <a:chOff x="1572164" y="1993205"/>
              <a:chExt cx="1962102" cy="1738992"/>
            </a:xfrm>
          </p:grpSpPr>
          <p:sp>
            <p:nvSpPr>
              <p:cNvPr id="6" name="Freeform 5"/>
              <p:cNvSpPr/>
              <p:nvPr/>
            </p:nvSpPr>
            <p:spPr bwMode="auto">
              <a:xfrm>
                <a:off x="1572164" y="1993205"/>
                <a:ext cx="1962102" cy="17389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31750">
                <a:solidFill>
                  <a:srgbClr val="6D986A"/>
                </a:solidFill>
              </a:ln>
              <a:effectLst>
                <a:innerShdw blurRad="127000" dist="63500" dir="13500000">
                  <a:schemeClr val="accent1">
                    <a:lumMod val="50000"/>
                    <a:alpha val="85000"/>
                  </a:scheme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 charset="0"/>
                </a:endParaRPr>
              </a:p>
            </p:txBody>
          </p:sp>
          <p:sp>
            <p:nvSpPr>
              <p:cNvPr id="7" name="Freeform 5"/>
              <p:cNvSpPr/>
              <p:nvPr/>
            </p:nvSpPr>
            <p:spPr bwMode="auto">
              <a:xfrm>
                <a:off x="1713040" y="2118060"/>
                <a:ext cx="1680352" cy="148928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D986A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 charset="0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8464" y="5200"/>
              <a:ext cx="3308" cy="2837"/>
              <a:chOff x="1572165" y="1993205"/>
              <a:chExt cx="1962102" cy="1738992"/>
            </a:xfrm>
          </p:grpSpPr>
          <p:sp>
            <p:nvSpPr>
              <p:cNvPr id="12" name="Freeform 5"/>
              <p:cNvSpPr/>
              <p:nvPr/>
            </p:nvSpPr>
            <p:spPr bwMode="auto">
              <a:xfrm>
                <a:off x="1572165" y="1993205"/>
                <a:ext cx="1962102" cy="17389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31750">
                <a:solidFill>
                  <a:srgbClr val="6D98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 charset="0"/>
                </a:endParaRPr>
              </a:p>
            </p:txBody>
          </p:sp>
          <p:sp>
            <p:nvSpPr>
              <p:cNvPr id="13" name="Freeform 5"/>
              <p:cNvSpPr/>
              <p:nvPr/>
            </p:nvSpPr>
            <p:spPr bwMode="auto">
              <a:xfrm>
                <a:off x="1713040" y="2118061"/>
                <a:ext cx="1680353" cy="148928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D986A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 charset="0"/>
                </a:endParaRPr>
              </a:p>
            </p:txBody>
          </p:sp>
        </p:grpSp>
        <p:grpSp>
          <p:nvGrpSpPr>
            <p:cNvPr id="15" name="组合 14"/>
            <p:cNvGrpSpPr/>
            <p:nvPr/>
          </p:nvGrpSpPr>
          <p:grpSpPr>
            <a:xfrm>
              <a:off x="11253" y="3649"/>
              <a:ext cx="3308" cy="2844"/>
              <a:chOff x="1572165" y="1993205"/>
              <a:chExt cx="1962102" cy="1738992"/>
            </a:xfrm>
          </p:grpSpPr>
          <p:sp>
            <p:nvSpPr>
              <p:cNvPr id="16" name="Freeform 5"/>
              <p:cNvSpPr/>
              <p:nvPr/>
            </p:nvSpPr>
            <p:spPr bwMode="auto">
              <a:xfrm>
                <a:off x="1572165" y="1993205"/>
                <a:ext cx="1962102" cy="1738992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noFill/>
              <a:ln w="31750">
                <a:solidFill>
                  <a:srgbClr val="6D986A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 charset="0"/>
                </a:endParaRPr>
              </a:p>
            </p:txBody>
          </p:sp>
          <p:sp>
            <p:nvSpPr>
              <p:cNvPr id="17" name="Freeform 5"/>
              <p:cNvSpPr/>
              <p:nvPr/>
            </p:nvSpPr>
            <p:spPr bwMode="auto">
              <a:xfrm>
                <a:off x="1713040" y="2118061"/>
                <a:ext cx="1680353" cy="1489281"/>
              </a:xfrm>
              <a:custGeom>
                <a:avLst/>
                <a:gdLst>
                  <a:gd name="T0" fmla="*/ 407 w 1375"/>
                  <a:gd name="T1" fmla="*/ 1218 h 1218"/>
                  <a:gd name="T2" fmla="*/ 299 w 1375"/>
                  <a:gd name="T3" fmla="*/ 1156 h 1218"/>
                  <a:gd name="T4" fmla="*/ 19 w 1375"/>
                  <a:gd name="T5" fmla="*/ 671 h 1218"/>
                  <a:gd name="T6" fmla="*/ 19 w 1375"/>
                  <a:gd name="T7" fmla="*/ 547 h 1218"/>
                  <a:gd name="T8" fmla="*/ 299 w 1375"/>
                  <a:gd name="T9" fmla="*/ 62 h 1218"/>
                  <a:gd name="T10" fmla="*/ 407 w 1375"/>
                  <a:gd name="T11" fmla="*/ 0 h 1218"/>
                  <a:gd name="T12" fmla="*/ 967 w 1375"/>
                  <a:gd name="T13" fmla="*/ 0 h 1218"/>
                  <a:gd name="T14" fmla="*/ 1075 w 1375"/>
                  <a:gd name="T15" fmla="*/ 62 h 1218"/>
                  <a:gd name="T16" fmla="*/ 1355 w 1375"/>
                  <a:gd name="T17" fmla="*/ 547 h 1218"/>
                  <a:gd name="T18" fmla="*/ 1355 w 1375"/>
                  <a:gd name="T19" fmla="*/ 671 h 1218"/>
                  <a:gd name="T20" fmla="*/ 1075 w 1375"/>
                  <a:gd name="T21" fmla="*/ 1156 h 1218"/>
                  <a:gd name="T22" fmla="*/ 967 w 1375"/>
                  <a:gd name="T23" fmla="*/ 1218 h 1218"/>
                  <a:gd name="T24" fmla="*/ 407 w 1375"/>
                  <a:gd name="T25" fmla="*/ 1218 h 1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375" h="1218">
                    <a:moveTo>
                      <a:pt x="407" y="1218"/>
                    </a:moveTo>
                    <a:cubicBezTo>
                      <a:pt x="368" y="1218"/>
                      <a:pt x="319" y="1190"/>
                      <a:pt x="299" y="1156"/>
                    </a:cubicBezTo>
                    <a:cubicBezTo>
                      <a:pt x="19" y="671"/>
                      <a:pt x="19" y="671"/>
                      <a:pt x="19" y="671"/>
                    </a:cubicBezTo>
                    <a:cubicBezTo>
                      <a:pt x="0" y="637"/>
                      <a:pt x="0" y="581"/>
                      <a:pt x="19" y="547"/>
                    </a:cubicBezTo>
                    <a:cubicBezTo>
                      <a:pt x="299" y="62"/>
                      <a:pt x="299" y="62"/>
                      <a:pt x="299" y="62"/>
                    </a:cubicBezTo>
                    <a:cubicBezTo>
                      <a:pt x="319" y="28"/>
                      <a:pt x="368" y="0"/>
                      <a:pt x="407" y="0"/>
                    </a:cubicBezTo>
                    <a:cubicBezTo>
                      <a:pt x="967" y="0"/>
                      <a:pt x="967" y="0"/>
                      <a:pt x="967" y="0"/>
                    </a:cubicBezTo>
                    <a:cubicBezTo>
                      <a:pt x="1007" y="0"/>
                      <a:pt x="1055" y="28"/>
                      <a:pt x="1075" y="62"/>
                    </a:cubicBezTo>
                    <a:cubicBezTo>
                      <a:pt x="1355" y="547"/>
                      <a:pt x="1355" y="547"/>
                      <a:pt x="1355" y="547"/>
                    </a:cubicBezTo>
                    <a:cubicBezTo>
                      <a:pt x="1375" y="581"/>
                      <a:pt x="1375" y="637"/>
                      <a:pt x="1355" y="671"/>
                    </a:cubicBezTo>
                    <a:cubicBezTo>
                      <a:pt x="1075" y="1156"/>
                      <a:pt x="1075" y="1156"/>
                      <a:pt x="1075" y="1156"/>
                    </a:cubicBezTo>
                    <a:cubicBezTo>
                      <a:pt x="1055" y="1190"/>
                      <a:pt x="1007" y="1218"/>
                      <a:pt x="967" y="1218"/>
                    </a:cubicBezTo>
                    <a:lnTo>
                      <a:pt x="407" y="1218"/>
                    </a:lnTo>
                    <a:close/>
                  </a:path>
                </a:pathLst>
              </a:custGeom>
              <a:solidFill>
                <a:srgbClr val="6D986A"/>
              </a:solidFill>
              <a:ln w="508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280">
                  <a:solidFill>
                    <a:schemeClr val="tx1">
                      <a:lumMod val="65000"/>
                      <a:lumOff val="35000"/>
                    </a:schemeClr>
                  </a:solidFill>
                  <a:sym typeface="Arial" charset="0"/>
                </a:endParaRPr>
              </a:p>
            </p:txBody>
          </p:sp>
        </p:grpSp>
        <p:sp>
          <p:nvSpPr>
            <p:cNvPr id="14" name="文本框 13"/>
            <p:cNvSpPr txBox="1"/>
            <p:nvPr/>
          </p:nvSpPr>
          <p:spPr>
            <a:xfrm>
              <a:off x="8761" y="2932"/>
              <a:ext cx="262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大</a:t>
              </a:r>
              <a:r>
                <a:rPr lang="en-US" altLang="zh-CN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/</a:t>
              </a:r>
              <a:r>
                <a:rPr lang="zh-CN" altLang="en-US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优</a:t>
              </a:r>
              <a:endParaRPr lang="zh-CN" altLang="en-US" sz="4800" dirty="0">
                <a:solidFill>
                  <a:schemeClr val="bg1"/>
                </a:solidFill>
                <a:latin typeface="方正粗黑宋简体" charset="-122"/>
                <a:ea typeface="方正粗黑宋简体" charset="-122"/>
                <a:cs typeface="方正粗黑宋简体" charset="-122"/>
              </a:endParaRPr>
            </a:p>
          </p:txBody>
        </p:sp>
        <p:sp>
          <p:nvSpPr>
            <p:cNvPr id="49" name="文本框 48"/>
            <p:cNvSpPr txBox="1"/>
            <p:nvPr/>
          </p:nvSpPr>
          <p:spPr>
            <a:xfrm>
              <a:off x="8781" y="5967"/>
              <a:ext cx="262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zh-CN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中</a:t>
              </a:r>
              <a:r>
                <a:rPr lang="en-US" altLang="zh-CN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/</a:t>
              </a:r>
              <a:r>
                <a:rPr lang="zh-CN" altLang="en-US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坚</a:t>
              </a:r>
              <a:endParaRPr lang="zh-CN" altLang="en-US" sz="4800" dirty="0">
                <a:solidFill>
                  <a:schemeClr val="bg1"/>
                </a:solidFill>
                <a:latin typeface="方正粗黑宋简体" charset="-122"/>
                <a:ea typeface="方正粗黑宋简体" charset="-122"/>
                <a:cs typeface="方正粗黑宋简体" charset="-122"/>
              </a:endParaRPr>
            </a:p>
          </p:txBody>
        </p:sp>
        <p:sp>
          <p:nvSpPr>
            <p:cNvPr id="50" name="文本框 49"/>
            <p:cNvSpPr txBox="1"/>
            <p:nvPr/>
          </p:nvSpPr>
          <p:spPr>
            <a:xfrm>
              <a:off x="11542" y="4415"/>
              <a:ext cx="2623" cy="13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zh-CN" altLang="en-US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小</a:t>
              </a:r>
              <a:r>
                <a:rPr lang="en-US" altLang="zh-CN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/</a:t>
              </a:r>
              <a:r>
                <a:rPr lang="zh-CN" altLang="en-US" sz="4800" dirty="0">
                  <a:solidFill>
                    <a:schemeClr val="bg1"/>
                  </a:solidFill>
                  <a:latin typeface="方正粗黑宋简体" charset="-122"/>
                  <a:ea typeface="方正粗黑宋简体" charset="-122"/>
                  <a:cs typeface="方正粗黑宋简体" charset="-122"/>
                </a:rPr>
                <a:t>强</a:t>
              </a:r>
              <a:endParaRPr lang="zh-CN" altLang="en-US" sz="4800" dirty="0">
                <a:solidFill>
                  <a:schemeClr val="bg1"/>
                </a:solidFill>
                <a:latin typeface="方正粗黑宋简体" charset="-122"/>
                <a:ea typeface="方正粗黑宋简体" charset="-122"/>
                <a:cs typeface="方正粗黑宋简体" charset="-122"/>
              </a:endParaRPr>
            </a:p>
          </p:txBody>
        </p:sp>
      </p:grpSp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  <p:sp>
        <p:nvSpPr>
          <p:cNvPr id="25" name="矩形 32"/>
          <p:cNvSpPr>
            <a:spLocks noChangeArrowheads="1"/>
          </p:cNvSpPr>
          <p:nvPr/>
        </p:nvSpPr>
        <p:spPr bwMode="auto">
          <a:xfrm>
            <a:off x="2360295" y="100965"/>
            <a:ext cx="9398000" cy="10972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342900" indent="-342900" algn="ctr">
              <a:lnSpc>
                <a:spcPct val="150000"/>
              </a:lnSpc>
            </a:pPr>
            <a:r>
              <a:rPr lang="zh-CN" altLang="en-US" sz="4400" b="1" dirty="0" smtClean="0">
                <a:solidFill>
                  <a:srgbClr val="C00000"/>
                </a:solidFill>
                <a:latin typeface="微软雅黑" pitchFamily="34" charset="-122"/>
                <a:ea typeface="微软雅黑" pitchFamily="34" charset="-122"/>
              </a:rPr>
              <a:t>思考：</a:t>
            </a:r>
            <a:r>
              <a:rPr lang="zh-CN" altLang="zh-CN" sz="4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教科院</a:t>
            </a:r>
            <a:r>
              <a:rPr lang="en-US" altLang="zh-CN" sz="4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zh-CN" sz="4400" b="1" dirty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学校教师教</a:t>
            </a:r>
            <a:r>
              <a:rPr lang="zh-CN" altLang="zh-CN" sz="4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育</a:t>
            </a:r>
            <a:r>
              <a:rPr lang="en-US" altLang="zh-CN" sz="4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sz="4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三</a:t>
            </a:r>
            <a:r>
              <a:rPr lang="en-US" altLang="zh-CN" sz="4400" b="1" dirty="0" smtClean="0">
                <a:solidFill>
                  <a:srgbClr val="002060"/>
                </a:solidFill>
                <a:latin typeface="微软雅黑" pitchFamily="34" charset="-122"/>
                <a:ea typeface="微软雅黑" pitchFamily="34" charset="-122"/>
              </a:rPr>
              <a:t>服务</a:t>
            </a:r>
            <a:endParaRPr lang="zh-CN" altLang="zh-CN" sz="4400" b="1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29" name="图片 2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947285" y="1405890"/>
            <a:ext cx="4581525" cy="4146550"/>
          </a:xfrm>
          <a:prstGeom prst="rect">
            <a:avLst/>
          </a:prstGeom>
        </p:spPr>
      </p:pic>
      <p:sp>
        <p:nvSpPr>
          <p:cNvPr id="30" name="线形标注 1(带边框和强调线) 29"/>
          <p:cNvSpPr/>
          <p:nvPr/>
        </p:nvSpPr>
        <p:spPr>
          <a:xfrm>
            <a:off x="7929880" y="5196840"/>
            <a:ext cx="2063750" cy="1153160"/>
          </a:xfrm>
          <a:prstGeom prst="accentBorderCallout1">
            <a:avLst>
              <a:gd name="adj1" fmla="val -2257"/>
              <a:gd name="adj2" fmla="val -6861"/>
              <a:gd name="adj3" fmla="val -9471"/>
              <a:gd name="adj4" fmla="val -21077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双一流</a:t>
            </a:r>
            <a:endParaRPr lang="zh-CN" altLang="en-US" sz="3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双支撑</a:t>
            </a:r>
            <a:endParaRPr lang="zh-CN" altLang="en-US" sz="3600"/>
          </a:p>
        </p:txBody>
      </p:sp>
      <p:sp>
        <p:nvSpPr>
          <p:cNvPr id="32" name="线形标注 1(带边框和强调线) 31"/>
          <p:cNvSpPr/>
          <p:nvPr/>
        </p:nvSpPr>
        <p:spPr>
          <a:xfrm>
            <a:off x="9782175" y="2555875"/>
            <a:ext cx="2007870" cy="1153160"/>
          </a:xfrm>
          <a:prstGeom prst="accentBorderCallout1">
            <a:avLst>
              <a:gd name="adj1" fmla="val -2257"/>
              <a:gd name="adj2" fmla="val -6861"/>
              <a:gd name="adj3" fmla="val 15914"/>
              <a:gd name="adj4" fmla="val -25343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卓越教</a:t>
            </a:r>
            <a:endParaRPr lang="zh-CN" altLang="en-US" sz="3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师</a:t>
            </a:r>
            <a:r>
              <a:rPr lang="zh-CN" altLang="en-US" sz="3600" b="1" dirty="0">
                <a:latin typeface="微软雅黑" pitchFamily="34" charset="-122"/>
                <a:ea typeface="微软雅黑" pitchFamily="34" charset="-122"/>
              </a:rPr>
              <a:t>培养</a:t>
            </a:r>
            <a:endParaRPr lang="zh-CN" altLang="en-US" sz="3600" b="1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33" name="线形标注 1(带边框和强调线) 32"/>
          <p:cNvSpPr/>
          <p:nvPr/>
        </p:nvSpPr>
        <p:spPr>
          <a:xfrm>
            <a:off x="2579370" y="2265680"/>
            <a:ext cx="2063750" cy="1153160"/>
          </a:xfrm>
          <a:prstGeom prst="accentBorderCallout1">
            <a:avLst>
              <a:gd name="adj1" fmla="val 4295"/>
              <a:gd name="adj2" fmla="val 105630"/>
              <a:gd name="adj3" fmla="val 10572"/>
              <a:gd name="adj4" fmla="val 125415"/>
            </a:avLst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微软雅黑" pitchFamily="34" charset="-122"/>
                <a:ea typeface="微软雅黑" pitchFamily="34" charset="-122"/>
              </a:rPr>
              <a:t>师范类</a:t>
            </a:r>
            <a:endParaRPr lang="zh-CN" altLang="en-US" sz="3600" b="1" dirty="0" smtClean="0">
              <a:solidFill>
                <a:schemeClr val="bg1"/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/>
            <a:r>
              <a:rPr lang="zh-CN" altLang="en-US" sz="3600" b="1">
                <a:latin typeface="微软雅黑" pitchFamily="34" charset="-122"/>
                <a:ea typeface="微软雅黑" pitchFamily="34" charset="-122"/>
              </a:rPr>
              <a:t>公共课</a:t>
            </a:r>
            <a:endParaRPr lang="zh-CN" altLang="en-US" sz="3600" b="1">
              <a:latin typeface="微软雅黑" pitchFamily="34" charset="-122"/>
              <a:ea typeface="微软雅黑" pitchFamily="34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 bldLvl="0" animBg="1"/>
      <p:bldP spid="3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2560955" y="1771650"/>
            <a:ext cx="9445625" cy="3822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3" name="内容占位符 2"/>
          <p:cNvSpPr>
            <a:spLocks noGrp="1" noChangeArrowheads="1"/>
          </p:cNvSpPr>
          <p:nvPr>
            <p:ph idx="1"/>
          </p:nvPr>
        </p:nvSpPr>
        <p:spPr>
          <a:xfrm>
            <a:off x="2857501" y="2266315"/>
            <a:ext cx="9334500" cy="2934335"/>
          </a:xfrm>
          <a:ln>
            <a:noFill/>
          </a:ln>
        </p:spPr>
        <p:txBody>
          <a:bodyPr/>
          <a:lstStyle/>
          <a:p>
            <a:pPr>
              <a:lnSpc>
                <a:spcPct val="100000"/>
              </a:lnSpc>
              <a:buFont typeface="Wingdings" charset="2"/>
              <a:buChar char="n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任务：</a:t>
            </a:r>
            <a:r>
              <a:rPr 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全校师范专业公共课程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6+4</a:t>
            </a:r>
            <a:endParaRPr lang="zh-CN" b="1" dirty="0" smtClean="0">
              <a:solidFill>
                <a:srgbClr val="0070C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n"/>
            </a:pPr>
            <a:r>
              <a:rPr 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抓手：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师德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+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思政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Webdings" charset="0"/>
              </a:rPr>
              <a:t> </a:t>
            </a:r>
            <a:r>
              <a:rPr 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践行师德 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+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综合育人</a:t>
            </a:r>
            <a:r>
              <a:rPr lang="en-US" altLang="zh-CN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班级管理</a:t>
            </a:r>
            <a:endParaRPr lang="zh-CN" b="1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n"/>
            </a:pPr>
            <a:r>
              <a:rPr lang="zh-CN" b="1" dirty="0" smtClean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普惠型：从</a:t>
            </a:r>
            <a:r>
              <a:rPr lang="zh-CN" b="1" dirty="0" smtClean="0">
                <a:latin typeface="微软雅黑" pitchFamily="34" charset="-122"/>
                <a:ea typeface="微软雅黑" pitchFamily="34" charset="-122"/>
                <a:sym typeface="+mn-ea"/>
              </a:rPr>
              <a:t>大学一年级安排优秀师资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n"/>
            </a:pPr>
            <a:r>
              <a:rPr lang="zh-CN" b="1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底色</a:t>
            </a:r>
            <a:r>
              <a:rPr lang="zh-CN" dirty="0" smtClean="0">
                <a:latin typeface="微软雅黑" pitchFamily="34" charset="-122"/>
                <a:ea typeface="微软雅黑" pitchFamily="34" charset="-122"/>
              </a:rPr>
              <a:t>一：提升师范生教育情怀与从教率（乐教）</a:t>
            </a:r>
            <a:endParaRPr 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00000"/>
              </a:lnSpc>
              <a:buFont typeface="Wingdings" charset="2"/>
              <a:buChar char="n"/>
            </a:pPr>
            <a:r>
              <a:rPr 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底色二：</a:t>
            </a:r>
            <a:r>
              <a:rPr lang="zh-CN" dirty="0" smtClean="0">
                <a:latin typeface="微软雅黑" pitchFamily="34" charset="-122"/>
                <a:ea typeface="微软雅黑" pitchFamily="34" charset="-122"/>
              </a:rPr>
              <a:t>提升</a:t>
            </a:r>
            <a:r>
              <a:rPr lang="zh-CN" dirty="0" smtClean="0">
                <a:latin typeface="微软雅黑" pitchFamily="34" charset="-122"/>
                <a:ea typeface="微软雅黑" pitchFamily="34" charset="-122"/>
                <a:sym typeface="+mn-ea"/>
              </a:rPr>
              <a:t>师范生班级管理及教学技能（适教）</a:t>
            </a:r>
            <a:endParaRPr lang="zh-CN" altLang="zh-CN" dirty="0" smtClean="0">
              <a:solidFill>
                <a:srgbClr val="00206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7" name="文本框 17"/>
          <p:cNvSpPr txBox="1">
            <a:spLocks noChangeArrowheads="1"/>
          </p:cNvSpPr>
          <p:nvPr/>
        </p:nvSpPr>
        <p:spPr bwMode="auto">
          <a:xfrm>
            <a:off x="4611177" y="527050"/>
            <a:ext cx="1728142" cy="7080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中而坚</a:t>
            </a:r>
            <a:endParaRPr lang="zh-CN" altLang="zh-CN" sz="4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33" name="文本框 18"/>
          <p:cNvSpPr txBox="1">
            <a:spLocks noChangeArrowheads="1"/>
          </p:cNvSpPr>
          <p:nvPr/>
        </p:nvSpPr>
        <p:spPr bwMode="auto">
          <a:xfrm>
            <a:off x="6574483" y="527050"/>
            <a:ext cx="1728142" cy="7080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小而强</a:t>
            </a:r>
            <a:endParaRPr lang="zh-CN" altLang="zh-CN" sz="4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2604770" y="527050"/>
            <a:ext cx="1727835" cy="708025"/>
          </a:xfrm>
          <a:prstGeom prst="wedgeRectCallout">
            <a:avLst>
              <a:gd name="adj1" fmla="val -10602"/>
              <a:gd name="adj2" fmla="val 895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2635250" y="527050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大</a:t>
            </a:r>
            <a:r>
              <a:rPr lang="zh-CN" altLang="zh-CN" sz="4000" b="1" dirty="0">
                <a:latin typeface="微软雅黑" pitchFamily="34" charset="-122"/>
                <a:ea typeface="微软雅黑" pitchFamily="34" charset="-122"/>
                <a:sym typeface="+mn-ea"/>
              </a:rPr>
              <a:t>而优</a:t>
            </a:r>
            <a:endParaRPr lang="zh-CN" altLang="en-US" sz="4000"/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剪去对角的矩形 4"/>
          <p:cNvSpPr/>
          <p:nvPr/>
        </p:nvSpPr>
        <p:spPr>
          <a:xfrm>
            <a:off x="2552065" y="1828800"/>
            <a:ext cx="9509760" cy="38227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3" name="内容占位符 2"/>
          <p:cNvSpPr>
            <a:spLocks noGrp="1" noChangeArrowheads="1"/>
          </p:cNvSpPr>
          <p:nvPr>
            <p:ph idx="1"/>
          </p:nvPr>
        </p:nvSpPr>
        <p:spPr>
          <a:xfrm>
            <a:off x="2667000" y="2194560"/>
            <a:ext cx="9525001" cy="3366770"/>
          </a:xfrm>
          <a:ln>
            <a:noFill/>
          </a:ln>
        </p:spPr>
        <p:txBody>
          <a:bodyPr/>
          <a:lstStyle/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任务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：</a:t>
            </a:r>
            <a:r>
              <a:rPr lang="zh-CN" b="1" dirty="0" smtClean="0">
                <a:solidFill>
                  <a:srgbClr val="FF0000"/>
                </a:solidFill>
                <a:ea typeface="微软雅黑" pitchFamily="34" charset="-122"/>
                <a:sym typeface="+mn-ea"/>
              </a:rPr>
              <a:t>双一流（小教/学前）+双支撑（教育学/应心）</a:t>
            </a:r>
            <a:endParaRPr lang="zh-CN" b="1" dirty="0" smtClean="0">
              <a:solidFill>
                <a:srgbClr val="FF0000"/>
              </a:solidFill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 抓手：专业认证</a:t>
            </a:r>
            <a:r>
              <a:rPr lang="en-US" alt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+</a:t>
            </a:r>
            <a:r>
              <a:rPr 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一流专业建设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 </a:t>
            </a: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  <a:sym typeface="Webdings" charset="0"/>
              </a:rPr>
              <a:t> </a:t>
            </a:r>
            <a:r>
              <a:rPr lang="zh-CN" b="1" dirty="0" smtClean="0">
                <a:solidFill>
                  <a:srgbClr val="FF0000"/>
                </a:solidFill>
                <a:ea typeface="微软雅黑" pitchFamily="34" charset="-122"/>
                <a:sym typeface="+mn-ea"/>
              </a:rPr>
              <a:t>思想统一</a:t>
            </a:r>
            <a:r>
              <a:rPr lang="en-US" altLang="zh-CN" b="1" dirty="0" smtClean="0">
                <a:solidFill>
                  <a:srgbClr val="FF0000"/>
                </a:solidFill>
                <a:ea typeface="微软雅黑" pitchFamily="34" charset="-122"/>
                <a:sym typeface="+mn-ea"/>
              </a:rPr>
              <a:t>+</a:t>
            </a:r>
            <a:r>
              <a:rPr lang="zh-CN" b="1" dirty="0" smtClean="0">
                <a:solidFill>
                  <a:srgbClr val="FF0000"/>
                </a:solidFill>
                <a:ea typeface="微软雅黑" pitchFamily="34" charset="-122"/>
                <a:sym typeface="+mn-ea"/>
              </a:rPr>
              <a:t>行动自觉</a:t>
            </a:r>
            <a:endParaRPr lang="zh-CN" dirty="0" smtClean="0"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 </a:t>
            </a:r>
            <a:r>
              <a:rPr lang="zh-CN" dirty="0" smtClean="0">
                <a:ea typeface="微软雅黑" pitchFamily="34" charset="-122"/>
                <a:sym typeface="+mn-ea"/>
              </a:rPr>
              <a:t>基础：发挥好教师教育8个平台综合作用</a:t>
            </a:r>
            <a:endParaRPr lang="zh-CN" dirty="0" smtClean="0"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dirty="0" smtClean="0">
                <a:ea typeface="微软雅黑" pitchFamily="34" charset="-122"/>
                <a:sym typeface="+mn-ea"/>
              </a:rPr>
              <a:t> </a:t>
            </a: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对标：三个三达成度落地，修订人培方案和五年规划</a:t>
            </a:r>
            <a:endParaRPr lang="zh-CN" b="1" dirty="0" smtClean="0">
              <a:solidFill>
                <a:schemeClr val="tx1"/>
              </a:solidFill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b="1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 </a:t>
            </a: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目标：打造成为全省一流、全国知名的教育科学学院</a:t>
            </a:r>
            <a:endParaRPr lang="zh-CN" alt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" name="矩形标注 2"/>
          <p:cNvSpPr/>
          <p:nvPr/>
        </p:nvSpPr>
        <p:spPr>
          <a:xfrm>
            <a:off x="4561840" y="527050"/>
            <a:ext cx="1727835" cy="708025"/>
          </a:xfrm>
          <a:prstGeom prst="wedgeRectCallout">
            <a:avLst>
              <a:gd name="adj1" fmla="val -10602"/>
              <a:gd name="adj2" fmla="val 89551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文本框 3"/>
          <p:cNvSpPr txBox="1"/>
          <p:nvPr/>
        </p:nvSpPr>
        <p:spPr>
          <a:xfrm>
            <a:off x="4592320" y="527050"/>
            <a:ext cx="170688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pPr algn="l"/>
            <a:r>
              <a:rPr lang="zh-CN" altLang="zh-CN" sz="4000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中</a:t>
            </a:r>
            <a:r>
              <a:rPr lang="zh-CN" altLang="zh-CN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rPr>
              <a:t>而坚</a:t>
            </a:r>
            <a:endParaRPr lang="zh-CN" altLang="zh-CN" sz="4000" b="1" dirty="0">
              <a:solidFill>
                <a:schemeClr val="tx1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2610292" y="527050"/>
            <a:ext cx="1706880" cy="7067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大而优</a:t>
            </a:r>
            <a:endParaRPr lang="zh-CN" altLang="zh-CN" sz="4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  <p:sp>
        <p:nvSpPr>
          <p:cNvPr id="6" name="文本框 18"/>
          <p:cNvSpPr txBox="1">
            <a:spLocks noChangeArrowheads="1"/>
          </p:cNvSpPr>
          <p:nvPr/>
        </p:nvSpPr>
        <p:spPr bwMode="auto">
          <a:xfrm>
            <a:off x="6545273" y="527050"/>
            <a:ext cx="1728142" cy="708024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小而强</a:t>
            </a:r>
            <a:endParaRPr lang="zh-CN" altLang="zh-CN" sz="4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 descr="学校风光文曲阁.jpg"/>
          <p:cNvPicPr>
            <a:picLocks noChangeAspect="1"/>
          </p:cNvPicPr>
          <p:nvPr/>
        </p:nvPicPr>
        <p:blipFill>
          <a:blip r:embed="rId1" cstate="print"/>
          <a:srcRect l="52521" r="28130"/>
          <a:stretch>
            <a:fillRect/>
          </a:stretch>
        </p:blipFill>
        <p:spPr>
          <a:xfrm>
            <a:off x="635" y="0"/>
            <a:ext cx="2359025" cy="6858000"/>
          </a:xfrm>
          <a:prstGeom prst="rect">
            <a:avLst/>
          </a:prstGeom>
        </p:spPr>
      </p:pic>
      <p:sp>
        <p:nvSpPr>
          <p:cNvPr id="5" name="剪去对角的矩形 4"/>
          <p:cNvSpPr/>
          <p:nvPr/>
        </p:nvSpPr>
        <p:spPr>
          <a:xfrm>
            <a:off x="2555240" y="1847850"/>
            <a:ext cx="9438005" cy="417195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rgbClr val="00206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1">
              <a:lnSpc>
                <a:spcPct val="110000"/>
              </a:lnSpc>
              <a:defRPr/>
            </a:pPr>
            <a:endParaRPr lang="zh-CN" altLang="en-US" sz="3200" b="1" noProof="1">
              <a:solidFill>
                <a:srgbClr val="002060"/>
              </a:solidFill>
              <a:latin typeface="楷体" pitchFamily="49" charset="-122"/>
              <a:ea typeface="楷体" pitchFamily="49" charset="-122"/>
            </a:endParaRPr>
          </a:p>
        </p:txBody>
      </p:sp>
      <p:sp>
        <p:nvSpPr>
          <p:cNvPr id="10243" name="内容占位符 2"/>
          <p:cNvSpPr>
            <a:spLocks noGrp="1" noChangeArrowheads="1"/>
          </p:cNvSpPr>
          <p:nvPr>
            <p:ph idx="1"/>
          </p:nvPr>
        </p:nvSpPr>
        <p:spPr>
          <a:xfrm>
            <a:off x="2542540" y="2265044"/>
            <a:ext cx="9612630" cy="3291205"/>
          </a:xfrm>
          <a:ln>
            <a:noFill/>
          </a:ln>
        </p:spPr>
        <p:txBody>
          <a:bodyPr/>
          <a:lstStyle/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任务：</a:t>
            </a:r>
            <a:r>
              <a:rPr lang="zh-CN" b="1" dirty="0" smtClean="0">
                <a:solidFill>
                  <a:srgbClr val="FF0000"/>
                </a:solidFill>
                <a:ea typeface="微软雅黑" pitchFamily="34" charset="-122"/>
                <a:sym typeface="+mn-ea"/>
              </a:rPr>
              <a:t>探索新时代【卓越教师】培养模式</a:t>
            </a:r>
            <a:endParaRPr lang="en-US" altLang="zh-CN" b="1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altLang="en-US" b="1" dirty="0" smtClean="0">
                <a:solidFill>
                  <a:srgbClr val="0070C0"/>
                </a:solidFill>
                <a:latin typeface="微软雅黑" pitchFamily="34" charset="-122"/>
                <a:ea typeface="微软雅黑" pitchFamily="34" charset="-122"/>
              </a:rPr>
              <a:t> 抓手：</a:t>
            </a:r>
            <a:r>
              <a:rPr 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国家级中心</a:t>
            </a:r>
            <a:r>
              <a:rPr lang="en-US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/</a:t>
            </a:r>
            <a:r>
              <a:rPr lang="en-US" alt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 </a:t>
            </a:r>
            <a:r>
              <a:rPr 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课程体系 </a:t>
            </a:r>
            <a:r>
              <a:rPr lang="en-US" alt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+ </a:t>
            </a:r>
            <a:r>
              <a:rPr 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技能认证 </a:t>
            </a:r>
            <a:r>
              <a:rPr lang="en-US" altLang="zh-CN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+ </a:t>
            </a:r>
            <a:r>
              <a:rPr lang="zh-CN" altLang="en-US" b="1" dirty="0" smtClean="0">
                <a:solidFill>
                  <a:srgbClr val="0070C0"/>
                </a:solidFill>
                <a:ea typeface="微软雅黑" pitchFamily="34" charset="-122"/>
                <a:sym typeface="+mn-ea"/>
              </a:rPr>
              <a:t>行知实验班</a:t>
            </a:r>
            <a:endParaRPr lang="zh-CN" altLang="en-US" b="1" dirty="0" smtClean="0">
              <a:solidFill>
                <a:srgbClr val="FF0000"/>
              </a:solidFill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 </a:t>
            </a:r>
            <a:r>
              <a:rPr lang="zh-CN" b="1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指导：</a:t>
            </a: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构建模块课程，推广到各师范专业落地（覆盖面</a:t>
            </a: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）</a:t>
            </a:r>
            <a:endParaRPr lang="en-US" altLang="zh-CN" dirty="0" smtClean="0">
              <a:solidFill>
                <a:schemeClr val="tx1"/>
              </a:solidFill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en-US" altLang="zh-CN" dirty="0" smtClean="0"/>
              <a:t> 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评价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从以结果评价为主向以</a:t>
            </a:r>
            <a:r>
              <a:rPr lang="zh-CN" altLang="zh-CN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数据驱动的过程评价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为主</a:t>
            </a:r>
            <a:endParaRPr lang="zh-CN" dirty="0" smtClean="0">
              <a:solidFill>
                <a:schemeClr val="tx1"/>
              </a:solidFill>
              <a:latin typeface="微软雅黑" pitchFamily="34" charset="-122"/>
              <a:ea typeface="微软雅黑" pitchFamily="34" charset="-122"/>
            </a:endParaRPr>
          </a:p>
          <a:p>
            <a:pPr marL="0" indent="0">
              <a:lnSpc>
                <a:spcPct val="110000"/>
              </a:lnSpc>
              <a:buFont typeface="Wingdings" charset="2"/>
              <a:buChar char="n"/>
            </a:pP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 </a:t>
            </a:r>
            <a:r>
              <a:rPr lang="zh-CN" b="1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渗透：</a:t>
            </a: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融合“大”和“中”两个服务面向，不断扩大</a:t>
            </a:r>
            <a:r>
              <a:rPr lang="zh-CN" dirty="0" smtClean="0">
                <a:ea typeface="微软雅黑" pitchFamily="34" charset="-122"/>
                <a:sym typeface="+mn-ea"/>
              </a:rPr>
              <a:t>我</a:t>
            </a:r>
            <a:endParaRPr lang="zh-CN" dirty="0" smtClean="0">
              <a:ea typeface="微软雅黑" pitchFamily="34" charset="-122"/>
              <a:sym typeface="+mn-ea"/>
            </a:endParaRPr>
          </a:p>
          <a:p>
            <a:pPr marL="0" indent="0">
              <a:lnSpc>
                <a:spcPct val="110000"/>
              </a:lnSpc>
              <a:buNone/>
            </a:pPr>
            <a:r>
              <a:rPr lang="en-US" altLang="zh-CN" dirty="0" smtClean="0">
                <a:ea typeface="微软雅黑" pitchFamily="34" charset="-122"/>
                <a:sym typeface="+mn-ea"/>
              </a:rPr>
              <a:t>               </a:t>
            </a:r>
            <a:r>
              <a:rPr lang="zh-CN" dirty="0" smtClean="0">
                <a:ea typeface="微软雅黑" pitchFamily="34" charset="-122"/>
                <a:sym typeface="+mn-ea"/>
              </a:rPr>
              <a:t>校在</a:t>
            </a:r>
            <a:r>
              <a:rPr lang="zh-CN" dirty="0" smtClean="0">
                <a:solidFill>
                  <a:schemeClr val="tx1"/>
                </a:solidFill>
                <a:ea typeface="微软雅黑" pitchFamily="34" charset="-122"/>
                <a:sym typeface="+mn-ea"/>
              </a:rPr>
              <a:t>新时代师范教育创新发展中的</a:t>
            </a:r>
            <a:r>
              <a:rPr lang="zh-CN" dirty="0" smtClean="0">
                <a:solidFill>
                  <a:srgbClr val="FF0000"/>
                </a:solidFill>
                <a:ea typeface="微软雅黑" pitchFamily="34" charset="-122"/>
                <a:sym typeface="+mn-ea"/>
              </a:rPr>
              <a:t>品牌话语权</a:t>
            </a:r>
            <a:endParaRPr lang="zh-CN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  <a:sym typeface="+mn-ea"/>
            </a:endParaRPr>
          </a:p>
        </p:txBody>
      </p:sp>
      <p:sp>
        <p:nvSpPr>
          <p:cNvPr id="33" name="文本框 18"/>
          <p:cNvSpPr txBox="1">
            <a:spLocks noChangeArrowheads="1"/>
          </p:cNvSpPr>
          <p:nvPr/>
        </p:nvSpPr>
        <p:spPr bwMode="auto">
          <a:xfrm>
            <a:off x="4573598" y="552422"/>
            <a:ext cx="1706880" cy="7067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中而坚</a:t>
            </a:r>
            <a:endParaRPr lang="zh-CN" altLang="zh-CN" sz="4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6533515" y="533372"/>
            <a:ext cx="1737360" cy="733425"/>
            <a:chOff x="4815" y="830"/>
            <a:chExt cx="2736" cy="1155"/>
          </a:xfrm>
        </p:grpSpPr>
        <p:sp>
          <p:nvSpPr>
            <p:cNvPr id="3" name="矩形标注 2"/>
            <p:cNvSpPr/>
            <p:nvPr/>
          </p:nvSpPr>
          <p:spPr>
            <a:xfrm>
              <a:off x="4815" y="870"/>
              <a:ext cx="2721" cy="1115"/>
            </a:xfrm>
            <a:prstGeom prst="wedgeRectCallout">
              <a:avLst>
                <a:gd name="adj1" fmla="val -10602"/>
                <a:gd name="adj2" fmla="val 89551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" name="文本框 3"/>
            <p:cNvSpPr txBox="1"/>
            <p:nvPr/>
          </p:nvSpPr>
          <p:spPr>
            <a:xfrm>
              <a:off x="4863" y="830"/>
              <a:ext cx="2688" cy="1113"/>
            </a:xfrm>
            <a:prstGeom prst="rect">
              <a:avLst/>
            </a:prstGeom>
            <a:noFill/>
          </p:spPr>
          <p:txBody>
            <a:bodyPr wrap="none" rtlCol="0" anchor="t">
              <a:spAutoFit/>
            </a:bodyPr>
            <a:lstStyle/>
            <a:p>
              <a:pPr algn="l"/>
              <a:r>
                <a:rPr lang="zh-CN" altLang="zh-CN" sz="4000" b="1" dirty="0">
                  <a:solidFill>
                    <a:srgbClr val="FF0000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小</a:t>
              </a:r>
              <a:r>
                <a:rPr lang="zh-CN" altLang="zh-CN" sz="4000" b="1" dirty="0">
                  <a:solidFill>
                    <a:schemeClr val="tx1"/>
                  </a:solidFill>
                  <a:latin typeface="微软雅黑" pitchFamily="34" charset="-122"/>
                  <a:ea typeface="微软雅黑" pitchFamily="34" charset="-122"/>
                  <a:sym typeface="+mn-ea"/>
                </a:rPr>
                <a:t>而强</a:t>
              </a:r>
              <a:endParaRPr lang="zh-CN" altLang="zh-CN" sz="4000" b="1" dirty="0">
                <a:solidFill>
                  <a:schemeClr val="tx1"/>
                </a:solidFill>
                <a:latin typeface="微软雅黑" pitchFamily="34" charset="-122"/>
                <a:ea typeface="微软雅黑" pitchFamily="34" charset="-122"/>
                <a:sym typeface="+mn-ea"/>
              </a:endParaRPr>
            </a:p>
          </p:txBody>
        </p:sp>
      </p:grpSp>
      <p:sp>
        <p:nvSpPr>
          <p:cNvPr id="2" name="文本框 17"/>
          <p:cNvSpPr txBox="1">
            <a:spLocks noChangeArrowheads="1"/>
          </p:cNvSpPr>
          <p:nvPr/>
        </p:nvSpPr>
        <p:spPr bwMode="auto">
          <a:xfrm>
            <a:off x="2624897" y="552422"/>
            <a:ext cx="1706880" cy="706755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r>
              <a:rPr lang="zh-CN" altLang="zh-CN" sz="4000" b="1" dirty="0">
                <a:solidFill>
                  <a:schemeClr val="tx2"/>
                </a:solidFill>
                <a:latin typeface="微软雅黑" pitchFamily="34" charset="-122"/>
                <a:ea typeface="微软雅黑" pitchFamily="34" charset="-122"/>
              </a:rPr>
              <a:t>大而优</a:t>
            </a:r>
            <a:endParaRPr lang="zh-CN" altLang="zh-CN" sz="4000" b="1" dirty="0">
              <a:solidFill>
                <a:schemeClr val="tx2"/>
              </a:solidFill>
              <a:latin typeface="微软雅黑" pitchFamily="34" charset="-122"/>
              <a:ea typeface="微软雅黑" pitchFamily="34" charset="-122"/>
              <a:sym typeface="等线" charset="-122"/>
            </a:endParaRPr>
          </a:p>
        </p:txBody>
      </p:sp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/>
  <PresentationFormat>自定义</PresentationFormat>
  <Paragraphs>91</Paragraphs>
  <Slides>0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14</vt:i4>
      </vt:variant>
    </vt:vector>
  </HeadingPairs>
  <TitlesOfParts>
    <vt:vector size="27" baseType="lpstr">
      <vt:lpstr>Arial</vt:lpstr>
      <vt:lpstr>宋体</vt:lpstr>
      <vt:lpstr>Wingdings</vt:lpstr>
      <vt:lpstr>等线</vt:lpstr>
      <vt:lpstr>等线 Light</vt:lpstr>
      <vt:lpstr>Calibri</vt:lpstr>
      <vt:lpstr>微软雅黑</vt:lpstr>
      <vt:lpstr>楷体</vt:lpstr>
      <vt:lpstr>方正粗黑宋简体</vt:lpstr>
      <vt:lpstr>Webdings</vt:lpstr>
      <vt:lpstr>Office 主题​​</vt:lpstr>
      <vt:lpstr>1_Office 主题​​</vt:lpstr>
      <vt:lpstr>3_Office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樊 谕</dc:creator>
  <cp:lastModifiedBy>iPhone (2)</cp:lastModifiedBy>
  <cp:revision>748</cp:revision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2052-9.2.1</vt:lpwstr>
  </property>
</Properties>
</file>