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3"/>
    <p:sldId id="258" r:id="rId4"/>
    <p:sldId id="283" r:id="rId5"/>
    <p:sldId id="259" r:id="rId6"/>
    <p:sldId id="268" r:id="rId7"/>
    <p:sldId id="261" r:id="rId8"/>
    <p:sldId id="262" r:id="rId9"/>
    <p:sldId id="263" r:id="rId10"/>
    <p:sldId id="276" r:id="rId11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88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14" y="-180"/>
      </p:cViewPr>
      <p:guideLst>
        <p:guide orient="horz" pos="2223"/>
        <p:guide pos="3932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 varScale="1">
      <p:scale>
        <a:sx n="1" d="1"/>
        <a:sy n="1" d="1"/>
      </p:scale>
      <p:origin x="0" y="22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F9FB00-9C6C-4706-A224-134B25B1751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6E29C9E-7867-41BC-AC73-E4D82AC0BC1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0993255-A046-4218-B3DB-E135EA530B4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7AD279E-66FE-416C-A9EC-5827383DDD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图片 5"/>
          <p:cNvPicPr>
            <a:picLocks noChangeAspect="1"/>
          </p:cNvPicPr>
          <p:nvPr/>
        </p:nvPicPr>
        <p:blipFill>
          <a:blip r:embed="rId1"/>
          <a:srcRect l="679" t="1482" r="37991" b="2393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任意多边形 21"/>
          <p:cNvSpPr/>
          <p:nvPr/>
        </p:nvSpPr>
        <p:spPr>
          <a:xfrm rot="20678629" flipH="1">
            <a:off x="-112713" y="2756853"/>
            <a:ext cx="12539663" cy="5619750"/>
          </a:xfrm>
          <a:custGeom>
            <a:avLst/>
            <a:gdLst>
              <a:gd name="connsiteX0" fmla="*/ 2867855 w 12540085"/>
              <a:gd name="connsiteY0" fmla="*/ 0 h 5619489"/>
              <a:gd name="connsiteX1" fmla="*/ 0 w 12540085"/>
              <a:gd name="connsiteY1" fmla="*/ 2752754 h 5619489"/>
              <a:gd name="connsiteX2" fmla="*/ 504256 w 12540085"/>
              <a:gd name="connsiteY2" fmla="*/ 4588930 h 5619489"/>
              <a:gd name="connsiteX3" fmla="*/ 840980 w 12540085"/>
              <a:gd name="connsiteY3" fmla="*/ 5619489 h 5619489"/>
              <a:gd name="connsiteX4" fmla="*/ 12540085 w 12540085"/>
              <a:gd name="connsiteY4" fmla="*/ 2406642 h 561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40085" h="5619489">
                <a:moveTo>
                  <a:pt x="2867855" y="0"/>
                </a:moveTo>
                <a:lnTo>
                  <a:pt x="0" y="2752754"/>
                </a:lnTo>
                <a:lnTo>
                  <a:pt x="504256" y="4588930"/>
                </a:lnTo>
                <a:lnTo>
                  <a:pt x="840980" y="5619489"/>
                </a:lnTo>
                <a:lnTo>
                  <a:pt x="12540085" y="2406642"/>
                </a:lnTo>
                <a:close/>
              </a:path>
            </a:pathLst>
          </a:custGeom>
          <a:solidFill>
            <a:srgbClr val="088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2" name="图片 9"/>
          <p:cNvPicPr>
            <a:picLocks noChangeAspect="1"/>
          </p:cNvPicPr>
          <p:nvPr/>
        </p:nvPicPr>
        <p:blipFill>
          <a:blip r:embed="rId2">
            <a:lum bright="70001" contrast="-70000"/>
          </a:blip>
          <a:stretch>
            <a:fillRect/>
          </a:stretch>
        </p:blipFill>
        <p:spPr>
          <a:xfrm>
            <a:off x="2519363" y="569913"/>
            <a:ext cx="3722687" cy="37798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25" y="3028950"/>
            <a:ext cx="4770438" cy="2600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4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4025" y="3498850"/>
            <a:ext cx="2497138" cy="2532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5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288" y="1196975"/>
            <a:ext cx="769937" cy="671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6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0775" y="1312863"/>
            <a:ext cx="468313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7" name="文本框 14"/>
          <p:cNvSpPr txBox="1"/>
          <p:nvPr/>
        </p:nvSpPr>
        <p:spPr>
          <a:xfrm>
            <a:off x="6216015" y="2330768"/>
            <a:ext cx="6731000" cy="1783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着力完善体制机制</a:t>
            </a:r>
            <a:endParaRPr lang="zh-CN" altLang="en-US" sz="4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 sz="1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激发教师队伍活力</a:t>
            </a:r>
            <a:endParaRPr lang="zh-CN" altLang="en-US" sz="4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8" name="文本框 15"/>
          <p:cNvSpPr txBox="1"/>
          <p:nvPr/>
        </p:nvSpPr>
        <p:spPr>
          <a:xfrm>
            <a:off x="6845935" y="5207318"/>
            <a:ext cx="3944938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教师工作部   人事处         刘元锋</a:t>
            </a:r>
            <a:endParaRPr lang="zh-CN" altLang="en-US" sz="2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2020</a:t>
            </a: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-15875" y="6657975"/>
            <a:ext cx="10134600" cy="20002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9445615" y="5904625"/>
            <a:ext cx="2745603" cy="953375"/>
            <a:chOff x="0" y="2371871"/>
            <a:chExt cx="13048298" cy="4486130"/>
          </a:xfrm>
          <a:solidFill>
            <a:srgbClr val="088EFB"/>
          </a:solidFill>
        </p:grpSpPr>
        <p:sp>
          <p:nvSpPr>
            <p:cNvPr id="5" name="等腰三角形 4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907456">
              <a:off x="92777" y="2371871"/>
              <a:ext cx="12955521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5400000">
            <a:off x="-431458" y="431457"/>
            <a:ext cx="1313291" cy="450375"/>
            <a:chOff x="-17991" y="2458937"/>
            <a:chExt cx="12955519" cy="4399064"/>
          </a:xfrm>
          <a:solidFill>
            <a:srgbClr val="088EFB"/>
          </a:solidFill>
        </p:grpSpPr>
        <p:sp>
          <p:nvSpPr>
            <p:cNvPr id="8" name="等腰三角形 7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907456">
              <a:off x="-17991" y="2458937"/>
              <a:ext cx="12955519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831964" y="6134358"/>
            <a:ext cx="1293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2800" b="1" kern="1200" cap="none" spc="0" normalizeH="0" baseline="0" noProof="0" dirty="0">
                <a:solidFill>
                  <a:prstClr val="white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LOGO</a:t>
            </a:r>
            <a:endParaRPr kumimoji="0" lang="zh-CN" altLang="en-US" sz="2800" b="1" kern="1200" cap="none" spc="0" normalizeH="0" baseline="0" noProof="0" dirty="0">
              <a:solidFill>
                <a:prstClr val="white"/>
              </a:solidFill>
              <a:effectLst>
                <a:reflection blurRad="6350" stA="55000" endA="300" endPos="455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462" name="文本框 1"/>
          <p:cNvSpPr txBox="1"/>
          <p:nvPr/>
        </p:nvSpPr>
        <p:spPr>
          <a:xfrm>
            <a:off x="631825" y="117475"/>
            <a:ext cx="419671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完善体制机制   激发队伍活力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3" name="矩形 10"/>
          <p:cNvSpPr/>
          <p:nvPr/>
        </p:nvSpPr>
        <p:spPr>
          <a:xfrm>
            <a:off x="4470400" y="1398588"/>
            <a:ext cx="60960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全面贯彻党的教育方针，</a:t>
            </a:r>
            <a:r>
              <a:rPr sz="1400">
                <a:latin typeface="微软雅黑" panose="020B0503020204020204" pitchFamily="34" charset="-122"/>
                <a:ea typeface="微软雅黑" panose="020B0503020204020204" pitchFamily="34" charset="-122"/>
              </a:rPr>
              <a:t>将立德树人要求贯穿人才发展和教育教学全过程</a:t>
            </a:r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不断增强责任感和使命感，并转化为内生动力；</a:t>
            </a:r>
            <a:endParaRPr 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打造责任共同体和价值共同体，形成良好的人才队伍生态</a:t>
            </a:r>
            <a:endParaRPr 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4" name="矩形 11"/>
          <p:cNvSpPr/>
          <p:nvPr/>
        </p:nvSpPr>
        <p:spPr>
          <a:xfrm>
            <a:off x="4527550" y="3660775"/>
            <a:ext cx="609600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聚焦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制约教师队伍活力的突出问题和不足，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破除思想观念束缚和体制机制障碍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和不畅，着力完善重心下移、学院主体的二级管理体制，完善教师</a:t>
            </a:r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分类管理、人才选聘机制、职称晋升机制、</a:t>
            </a:r>
            <a:r>
              <a:rPr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考核评价机制</a:t>
            </a:r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收入分配</a:t>
            </a:r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机制。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65" name="矩形 12"/>
          <p:cNvSpPr/>
          <p:nvPr/>
        </p:nvSpPr>
        <p:spPr>
          <a:xfrm>
            <a:off x="4462780" y="2683510"/>
            <a:ext cx="6096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以高层次人才队伍建设为主线，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提升教师队伍整体素质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培养造就与</a:t>
            </a:r>
            <a:r>
              <a:rPr sz="1400">
                <a:latin typeface="微软雅黑" panose="020B0503020204020204" pitchFamily="34" charset="-122"/>
                <a:ea typeface="微软雅黑" panose="020B0503020204020204" pitchFamily="34" charset="-122"/>
              </a:rPr>
              <a:t>建设特色鲜明的应用型师范高校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相适应的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教师队伍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6" name="矩形 13"/>
          <p:cNvSpPr/>
          <p:nvPr/>
        </p:nvSpPr>
        <p:spPr>
          <a:xfrm>
            <a:off x="4462463" y="4942840"/>
            <a:ext cx="6096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办学以教师为本，教学以学生为本，尊重教师主体地位</a:t>
            </a:r>
            <a:endParaRPr 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完善人才发展支持体系和关怀服务机制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7" name="文本框 14"/>
          <p:cNvSpPr txBox="1"/>
          <p:nvPr/>
        </p:nvSpPr>
        <p:spPr>
          <a:xfrm>
            <a:off x="1437005" y="1568450"/>
            <a:ext cx="170053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b="1">
                <a:latin typeface="微软雅黑" panose="020B0503020204020204" pitchFamily="34" charset="-122"/>
              </a:rPr>
              <a:t>坚持立德树人</a:t>
            </a:r>
            <a:endParaRPr lang="zh-CN" altLang="en-US" b="1">
              <a:latin typeface="微软雅黑" panose="020B0503020204020204" pitchFamily="34" charset="-122"/>
            </a:endParaRPr>
          </a:p>
        </p:txBody>
      </p:sp>
      <p:sp>
        <p:nvSpPr>
          <p:cNvPr id="19468" name="文本框 15"/>
          <p:cNvSpPr txBox="1"/>
          <p:nvPr/>
        </p:nvSpPr>
        <p:spPr>
          <a:xfrm>
            <a:off x="1417955" y="5019675"/>
            <a:ext cx="16198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b="1">
                <a:latin typeface="微软雅黑" panose="020B0503020204020204" pitchFamily="34" charset="-122"/>
              </a:rPr>
              <a:t>坚持以人为本</a:t>
            </a:r>
            <a:endParaRPr lang="zh-CN" altLang="en-US" b="1">
              <a:latin typeface="微软雅黑" panose="020B0503020204020204" pitchFamily="34" charset="-122"/>
            </a:endParaRPr>
          </a:p>
        </p:txBody>
      </p:sp>
      <p:sp>
        <p:nvSpPr>
          <p:cNvPr id="19469" name="文本框 16"/>
          <p:cNvSpPr txBox="1"/>
          <p:nvPr/>
        </p:nvSpPr>
        <p:spPr>
          <a:xfrm>
            <a:off x="1408430" y="2711450"/>
            <a:ext cx="162941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b="1">
                <a:latin typeface="微软雅黑" panose="020B0503020204020204" pitchFamily="34" charset="-122"/>
              </a:rPr>
              <a:t>坚持目标导向</a:t>
            </a:r>
            <a:endParaRPr lang="zh-CN" altLang="en-US" b="1">
              <a:latin typeface="微软雅黑" panose="020B0503020204020204" pitchFamily="34" charset="-122"/>
            </a:endParaRPr>
          </a:p>
        </p:txBody>
      </p:sp>
      <p:sp>
        <p:nvSpPr>
          <p:cNvPr id="19470" name="文本框 17"/>
          <p:cNvSpPr txBox="1"/>
          <p:nvPr/>
        </p:nvSpPr>
        <p:spPr>
          <a:xfrm>
            <a:off x="1425575" y="3875405"/>
            <a:ext cx="161226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b="1">
                <a:latin typeface="微软雅黑" panose="020B0503020204020204" pitchFamily="34" charset="-122"/>
              </a:rPr>
              <a:t>坚持问题导向</a:t>
            </a:r>
            <a:endParaRPr lang="zh-CN" altLang="en-US" b="1">
              <a:latin typeface="微软雅黑" panose="020B0503020204020204" pitchFamily="34" charset="-122"/>
            </a:endParaRPr>
          </a:p>
        </p:txBody>
      </p:sp>
      <p:grpSp>
        <p:nvGrpSpPr>
          <p:cNvPr id="19471" name="组合 18"/>
          <p:cNvGrpSpPr/>
          <p:nvPr/>
        </p:nvGrpSpPr>
        <p:grpSpPr>
          <a:xfrm>
            <a:off x="3306763" y="1404938"/>
            <a:ext cx="703262" cy="4154487"/>
            <a:chOff x="3575935" y="1476938"/>
            <a:chExt cx="702066" cy="4154412"/>
          </a:xfrm>
        </p:grpSpPr>
        <p:sp>
          <p:nvSpPr>
            <p:cNvPr id="20" name="矩形 19"/>
            <p:cNvSpPr/>
            <p:nvPr/>
          </p:nvSpPr>
          <p:spPr>
            <a:xfrm>
              <a:off x="3885476" y="1730744"/>
              <a:ext cx="82984" cy="368443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9477" name="组合 20"/>
            <p:cNvGrpSpPr/>
            <p:nvPr/>
          </p:nvGrpSpPr>
          <p:grpSpPr>
            <a:xfrm>
              <a:off x="3575935" y="1476938"/>
              <a:ext cx="702066" cy="4154412"/>
              <a:chOff x="3575935" y="2082245"/>
              <a:chExt cx="702066" cy="4154412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3575935" y="2082245"/>
                <a:ext cx="702066" cy="702066"/>
              </a:xfrm>
              <a:prstGeom prst="ellipse">
                <a:avLst/>
              </a:prstGeom>
              <a:solidFill>
                <a:srgbClr val="00AC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3575935" y="3270384"/>
                <a:ext cx="702066" cy="70206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575935" y="4402487"/>
                <a:ext cx="702066" cy="702066"/>
              </a:xfrm>
              <a:prstGeom prst="ellipse">
                <a:avLst/>
              </a:prstGeom>
              <a:solidFill>
                <a:srgbClr val="00AC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575935" y="5534591"/>
                <a:ext cx="702066" cy="702066"/>
              </a:xfrm>
              <a:prstGeom prst="ellipse">
                <a:avLst/>
              </a:prstGeom>
              <a:solidFill>
                <a:srgbClr val="0072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矩形 31"/>
          <p:cNvSpPr/>
          <p:nvPr/>
        </p:nvSpPr>
        <p:spPr>
          <a:xfrm>
            <a:off x="-15875" y="6657975"/>
            <a:ext cx="10134600" cy="20002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9445615" y="5904625"/>
            <a:ext cx="2745603" cy="953375"/>
            <a:chOff x="0" y="2371871"/>
            <a:chExt cx="13048298" cy="4486130"/>
          </a:xfrm>
          <a:solidFill>
            <a:srgbClr val="088EFB"/>
          </a:solidFill>
        </p:grpSpPr>
        <p:sp>
          <p:nvSpPr>
            <p:cNvPr id="5" name="等腰三角形 4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907456">
              <a:off x="92777" y="2371871"/>
              <a:ext cx="12955521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5400000">
            <a:off x="-431458" y="431457"/>
            <a:ext cx="1313291" cy="450375"/>
            <a:chOff x="-17991" y="2458937"/>
            <a:chExt cx="12955519" cy="4399064"/>
          </a:xfrm>
          <a:solidFill>
            <a:srgbClr val="088EFB"/>
          </a:solidFill>
        </p:grpSpPr>
        <p:sp>
          <p:nvSpPr>
            <p:cNvPr id="8" name="等腰三角形 7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907456">
              <a:off x="-17991" y="2458937"/>
              <a:ext cx="12955519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831964" y="6134358"/>
            <a:ext cx="1293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2800" b="1" kern="1200" cap="none" spc="0" normalizeH="0" baseline="0" noProof="0" dirty="0">
                <a:solidFill>
                  <a:prstClr val="white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LOGO</a:t>
            </a:r>
            <a:endParaRPr kumimoji="0" lang="zh-CN" altLang="en-US" sz="2800" b="1" kern="1200" cap="none" spc="0" normalizeH="0" baseline="0" noProof="0" dirty="0">
              <a:solidFill>
                <a:prstClr val="white"/>
              </a:solidFill>
              <a:effectLst>
                <a:reflection blurRad="6350" stA="55000" endA="300" endPos="455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654" name="文本框 1"/>
          <p:cNvSpPr txBox="1"/>
          <p:nvPr/>
        </p:nvSpPr>
        <p:spPr>
          <a:xfrm>
            <a:off x="616585" y="146050"/>
            <a:ext cx="375602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从五个环节看制约队伍活力的问题表现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 rot="17630668">
            <a:off x="4113848" y="1022985"/>
            <a:ext cx="3779838" cy="3763963"/>
          </a:xfrm>
          <a:custGeom>
            <a:avLst/>
            <a:gdLst>
              <a:gd name="connsiteX0" fmla="*/ 1869900 w 4739938"/>
              <a:gd name="connsiteY0" fmla="*/ 2041838 h 4719939"/>
              <a:gd name="connsiteX1" fmla="*/ 1839624 w 4739938"/>
              <a:gd name="connsiteY1" fmla="*/ 2572003 h 4719939"/>
              <a:gd name="connsiteX2" fmla="*/ 245010 w 4739938"/>
              <a:gd name="connsiteY2" fmla="*/ 3369850 h 4719939"/>
              <a:gd name="connsiteX3" fmla="*/ 373445 w 4739938"/>
              <a:gd name="connsiteY3" fmla="*/ 1070923 h 4719939"/>
              <a:gd name="connsiteX4" fmla="*/ 2301832 w 4739938"/>
              <a:gd name="connsiteY4" fmla="*/ 2959036 h 4719939"/>
              <a:gd name="connsiteX5" fmla="*/ 2176324 w 4739938"/>
              <a:gd name="connsiteY5" fmla="*/ 4719939 h 4719939"/>
              <a:gd name="connsiteX6" fmla="*/ 264204 w 4739938"/>
              <a:gd name="connsiteY6" fmla="*/ 3437222 h 4719939"/>
              <a:gd name="connsiteX7" fmla="*/ 1834669 w 4739938"/>
              <a:gd name="connsiteY7" fmla="*/ 2658775 h 4719939"/>
              <a:gd name="connsiteX8" fmla="*/ 1832880 w 4739938"/>
              <a:gd name="connsiteY8" fmla="*/ 2690102 h 4719939"/>
              <a:gd name="connsiteX9" fmla="*/ 2504962 w 4739938"/>
              <a:gd name="connsiteY9" fmla="*/ 9198 h 4719939"/>
              <a:gd name="connsiteX10" fmla="*/ 2375608 w 4739938"/>
              <a:gd name="connsiteY10" fmla="*/ 1813728 h 4719939"/>
              <a:gd name="connsiteX11" fmla="*/ 1899598 w 4739938"/>
              <a:gd name="connsiteY11" fmla="*/ 2018698 h 4719939"/>
              <a:gd name="connsiteX12" fmla="*/ 429840 w 4739938"/>
              <a:gd name="connsiteY12" fmla="*/ 1006911 h 4719939"/>
              <a:gd name="connsiteX13" fmla="*/ 2504962 w 4739938"/>
              <a:gd name="connsiteY13" fmla="*/ 9198 h 4719939"/>
              <a:gd name="connsiteX14" fmla="*/ 4319856 w 4739938"/>
              <a:gd name="connsiteY14" fmla="*/ 3704637 h 4719939"/>
              <a:gd name="connsiteX15" fmla="*/ 2244735 w 4739938"/>
              <a:gd name="connsiteY15" fmla="*/ 4702350 h 4719939"/>
              <a:gd name="connsiteX16" fmla="*/ 2367860 w 4739938"/>
              <a:gd name="connsiteY16" fmla="*/ 2984715 h 4719939"/>
              <a:gd name="connsiteX17" fmla="*/ 2909300 w 4739938"/>
              <a:gd name="connsiteY17" fmla="*/ 2751571 h 4719939"/>
              <a:gd name="connsiteX18" fmla="*/ 2910287 w 4739938"/>
              <a:gd name="connsiteY18" fmla="*/ 2734286 h 4719939"/>
              <a:gd name="connsiteX19" fmla="*/ 4471347 w 4739938"/>
              <a:gd name="connsiteY19" fmla="*/ 1282715 h 4719939"/>
              <a:gd name="connsiteX20" fmla="*/ 2896089 w 4739938"/>
              <a:gd name="connsiteY20" fmla="*/ 2063540 h 4719939"/>
              <a:gd name="connsiteX21" fmla="*/ 2431153 w 4739938"/>
              <a:gd name="connsiteY21" fmla="*/ 1796909 h 4719939"/>
              <a:gd name="connsiteX22" fmla="*/ 2559227 w 4739938"/>
              <a:gd name="connsiteY22" fmla="*/ 0 h 4719939"/>
              <a:gd name="connsiteX23" fmla="*/ 4471347 w 4739938"/>
              <a:gd name="connsiteY23" fmla="*/ 1282715 h 4719939"/>
              <a:gd name="connsiteX24" fmla="*/ 4736325 w 4739938"/>
              <a:gd name="connsiteY24" fmla="*/ 2496368 h 4719939"/>
              <a:gd name="connsiteX25" fmla="*/ 4366492 w 4739938"/>
              <a:gd name="connsiteY25" fmla="*/ 3628757 h 4719939"/>
              <a:gd name="connsiteX26" fmla="*/ 2913058 w 4739938"/>
              <a:gd name="connsiteY26" fmla="*/ 2685755 h 4719939"/>
              <a:gd name="connsiteX27" fmla="*/ 2946239 w 4739938"/>
              <a:gd name="connsiteY27" fmla="*/ 2104699 h 4719939"/>
              <a:gd name="connsiteX28" fmla="*/ 4494928 w 4739938"/>
              <a:gd name="connsiteY28" fmla="*/ 1329830 h 4719939"/>
              <a:gd name="connsiteX29" fmla="*/ 4736325 w 4739938"/>
              <a:gd name="connsiteY29" fmla="*/ 2496368 h 471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739938" h="4719939">
                <a:moveTo>
                  <a:pt x="1869900" y="2041838"/>
                </a:moveTo>
                <a:lnTo>
                  <a:pt x="1839624" y="2572003"/>
                </a:lnTo>
                <a:lnTo>
                  <a:pt x="245010" y="3369850"/>
                </a:lnTo>
                <a:cubicBezTo>
                  <a:pt x="-122692" y="2634946"/>
                  <a:pt x="-73827" y="1760296"/>
                  <a:pt x="373445" y="1070923"/>
                </a:cubicBezTo>
                <a:close/>
                <a:moveTo>
                  <a:pt x="2301832" y="2959036"/>
                </a:moveTo>
                <a:lnTo>
                  <a:pt x="2176324" y="4719939"/>
                </a:lnTo>
                <a:cubicBezTo>
                  <a:pt x="1356645" y="4661517"/>
                  <a:pt x="629159" y="4173493"/>
                  <a:pt x="264204" y="3437222"/>
                </a:cubicBezTo>
                <a:lnTo>
                  <a:pt x="1834669" y="2658775"/>
                </a:lnTo>
                <a:lnTo>
                  <a:pt x="1832880" y="2690102"/>
                </a:lnTo>
                <a:close/>
                <a:moveTo>
                  <a:pt x="2504962" y="9198"/>
                </a:moveTo>
                <a:lnTo>
                  <a:pt x="2375608" y="1813728"/>
                </a:lnTo>
                <a:lnTo>
                  <a:pt x="1899598" y="2018698"/>
                </a:lnTo>
                <a:lnTo>
                  <a:pt x="429840" y="1006911"/>
                </a:lnTo>
                <a:cubicBezTo>
                  <a:pt x="895805" y="330033"/>
                  <a:pt x="1685306" y="-49557"/>
                  <a:pt x="2504962" y="9198"/>
                </a:cubicBezTo>
                <a:close/>
                <a:moveTo>
                  <a:pt x="4319856" y="3704637"/>
                </a:moveTo>
                <a:cubicBezTo>
                  <a:pt x="3853891" y="4381518"/>
                  <a:pt x="3064390" y="4761106"/>
                  <a:pt x="2244735" y="4702350"/>
                </a:cubicBezTo>
                <a:lnTo>
                  <a:pt x="2367860" y="2984715"/>
                </a:lnTo>
                <a:lnTo>
                  <a:pt x="2909300" y="2751571"/>
                </a:lnTo>
                <a:lnTo>
                  <a:pt x="2910287" y="2734286"/>
                </a:lnTo>
                <a:close/>
                <a:moveTo>
                  <a:pt x="4471347" y="1282715"/>
                </a:moveTo>
                <a:lnTo>
                  <a:pt x="2896089" y="2063540"/>
                </a:lnTo>
                <a:lnTo>
                  <a:pt x="2431153" y="1796909"/>
                </a:lnTo>
                <a:lnTo>
                  <a:pt x="2559227" y="0"/>
                </a:lnTo>
                <a:cubicBezTo>
                  <a:pt x="3378907" y="58422"/>
                  <a:pt x="4106392" y="546444"/>
                  <a:pt x="4471347" y="1282715"/>
                </a:cubicBezTo>
                <a:close/>
                <a:moveTo>
                  <a:pt x="4736325" y="2496368"/>
                </a:moveTo>
                <a:cubicBezTo>
                  <a:pt x="4714162" y="2893065"/>
                  <a:pt x="4590128" y="3284071"/>
                  <a:pt x="4366492" y="3628757"/>
                </a:cubicBezTo>
                <a:lnTo>
                  <a:pt x="2913058" y="2685755"/>
                </a:lnTo>
                <a:lnTo>
                  <a:pt x="2946239" y="2104699"/>
                </a:lnTo>
                <a:lnTo>
                  <a:pt x="4494928" y="1329830"/>
                </a:lnTo>
                <a:cubicBezTo>
                  <a:pt x="4678779" y="1697282"/>
                  <a:pt x="4758488" y="2099671"/>
                  <a:pt x="4736325" y="2496368"/>
                </a:cubicBezTo>
                <a:close/>
              </a:path>
            </a:pathLst>
          </a:custGeom>
          <a:solidFill>
            <a:srgbClr val="088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656" name="文本框 11"/>
          <p:cNvSpPr txBox="1"/>
          <p:nvPr/>
        </p:nvSpPr>
        <p:spPr>
          <a:xfrm>
            <a:off x="5683885" y="2552065"/>
            <a:ext cx="86614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问题表现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657" name="组合 12"/>
          <p:cNvGrpSpPr/>
          <p:nvPr/>
        </p:nvGrpSpPr>
        <p:grpSpPr>
          <a:xfrm>
            <a:off x="7669848" y="1438275"/>
            <a:ext cx="2863215" cy="1113789"/>
            <a:chOff x="532993" y="1580986"/>
            <a:chExt cx="2862788" cy="1113710"/>
          </a:xfrm>
        </p:grpSpPr>
        <p:sp>
          <p:nvSpPr>
            <p:cNvPr id="27673" name="TextBox 10"/>
            <p:cNvSpPr txBox="1"/>
            <p:nvPr/>
          </p:nvSpPr>
          <p:spPr>
            <a:xfrm>
              <a:off x="532993" y="1957514"/>
              <a:ext cx="2862788" cy="73718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eaLnBrk="1" hangingPunct="1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公派出国（境）人数较少；教师参加培训进修的主动性不高；欠缺整体规划；支撑个性化专业发展不够。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4" name="文本框 14"/>
            <p:cNvSpPr txBox="1"/>
            <p:nvPr/>
          </p:nvSpPr>
          <p:spPr>
            <a:xfrm>
              <a:off x="533628" y="1580986"/>
              <a:ext cx="887105" cy="3682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育才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658" name="组合 15"/>
          <p:cNvGrpSpPr/>
          <p:nvPr/>
        </p:nvGrpSpPr>
        <p:grpSpPr>
          <a:xfrm>
            <a:off x="8064500" y="3087688"/>
            <a:ext cx="2862263" cy="1322493"/>
            <a:chOff x="533628" y="1580986"/>
            <a:chExt cx="2861835" cy="1322399"/>
          </a:xfrm>
        </p:grpSpPr>
        <p:sp>
          <p:nvSpPr>
            <p:cNvPr id="27671" name="TextBox 10"/>
            <p:cNvSpPr txBox="1"/>
            <p:nvPr/>
          </p:nvSpPr>
          <p:spPr>
            <a:xfrm>
              <a:off x="533628" y="1950318"/>
              <a:ext cx="2861835" cy="95306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多元化、个性化考评体系尚未健全；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落实考核仍存在重数量轻质量；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绩效分配强化基本履职、能力业绩不够。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2" name="文本框 17"/>
            <p:cNvSpPr txBox="1"/>
            <p:nvPr/>
          </p:nvSpPr>
          <p:spPr>
            <a:xfrm>
              <a:off x="533628" y="1580986"/>
              <a:ext cx="887105" cy="3682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考评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660" name="组合 21"/>
          <p:cNvGrpSpPr/>
          <p:nvPr/>
        </p:nvGrpSpPr>
        <p:grpSpPr>
          <a:xfrm>
            <a:off x="1287463" y="1438275"/>
            <a:ext cx="3011487" cy="1544854"/>
            <a:chOff x="533628" y="1573511"/>
            <a:chExt cx="3011622" cy="1546304"/>
          </a:xfrm>
        </p:grpSpPr>
        <p:sp>
          <p:nvSpPr>
            <p:cNvPr id="27667" name="TextBox 10"/>
            <p:cNvSpPr txBox="1"/>
            <p:nvPr/>
          </p:nvSpPr>
          <p:spPr>
            <a:xfrm>
              <a:off x="533628" y="1950318"/>
              <a:ext cx="2861835" cy="11694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数量增长缓慢，质量不够高，引进高端人才更难；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引才政策待遇不具吸引力；人才集聚效应不足；存在二级学院引进动力不足的现象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8" name="文本框 23"/>
            <p:cNvSpPr txBox="1"/>
            <p:nvPr/>
          </p:nvSpPr>
          <p:spPr>
            <a:xfrm>
              <a:off x="2658145" y="1573511"/>
              <a:ext cx="887105" cy="3686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引才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661" name="组合 24"/>
          <p:cNvGrpSpPr/>
          <p:nvPr/>
        </p:nvGrpSpPr>
        <p:grpSpPr>
          <a:xfrm>
            <a:off x="1137920" y="3087688"/>
            <a:ext cx="3011488" cy="1976555"/>
            <a:chOff x="533628" y="1573511"/>
            <a:chExt cx="3011622" cy="1975597"/>
          </a:xfrm>
        </p:grpSpPr>
        <p:sp>
          <p:nvSpPr>
            <p:cNvPr id="27665" name="TextBox 10"/>
            <p:cNvSpPr txBox="1"/>
            <p:nvPr/>
          </p:nvSpPr>
          <p:spPr>
            <a:xfrm>
              <a:off x="533628" y="1950318"/>
              <a:ext cx="2861835" cy="15987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类管理激发活力效应尚不突出，引导作用还不够；岗位履职的目标管理、过程管理需要完善，有岗位管理松散化现象；竞争机制落实不足，部分教师履职动力不足；教师岗位动态转型机制需完善（如社会服务型、实验教师岗）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6" name="文本框 26"/>
            <p:cNvSpPr txBox="1"/>
            <p:nvPr/>
          </p:nvSpPr>
          <p:spPr>
            <a:xfrm>
              <a:off x="2658145" y="1573511"/>
              <a:ext cx="887105" cy="36812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用才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662" name="组合 27"/>
          <p:cNvGrpSpPr/>
          <p:nvPr/>
        </p:nvGrpSpPr>
        <p:grpSpPr>
          <a:xfrm>
            <a:off x="4433570" y="4763136"/>
            <a:ext cx="2861708" cy="1873684"/>
            <a:chOff x="533628" y="1460537"/>
            <a:chExt cx="2861835" cy="1872774"/>
          </a:xfrm>
        </p:grpSpPr>
        <p:sp>
          <p:nvSpPr>
            <p:cNvPr id="27663" name="TextBox 10"/>
            <p:cNvSpPr txBox="1"/>
            <p:nvPr/>
          </p:nvSpPr>
          <p:spPr>
            <a:xfrm>
              <a:off x="533628" y="1950318"/>
              <a:ext cx="2861835" cy="138299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事业留人，待遇留人，感情留人形成合力不够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持续打造人才发展环境、关爱人才成长重视不够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64" name="文本框 29"/>
            <p:cNvSpPr txBox="1"/>
            <p:nvPr/>
          </p:nvSpPr>
          <p:spPr>
            <a:xfrm>
              <a:off x="1762755" y="1460537"/>
              <a:ext cx="887105" cy="36812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留才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" name="矩形 43"/>
          <p:cNvSpPr/>
          <p:nvPr/>
        </p:nvSpPr>
        <p:spPr>
          <a:xfrm>
            <a:off x="-15875" y="6657975"/>
            <a:ext cx="10134600" cy="20002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9445615" y="5904625"/>
            <a:ext cx="2745603" cy="953375"/>
            <a:chOff x="0" y="2371871"/>
            <a:chExt cx="13048298" cy="4486130"/>
          </a:xfrm>
          <a:solidFill>
            <a:srgbClr val="088EFB"/>
          </a:solidFill>
        </p:grpSpPr>
        <p:sp>
          <p:nvSpPr>
            <p:cNvPr id="5" name="等腰三角形 4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907456">
              <a:off x="92777" y="2371871"/>
              <a:ext cx="12955521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5400000">
            <a:off x="-431458" y="431457"/>
            <a:ext cx="1313291" cy="450375"/>
            <a:chOff x="-17991" y="2458937"/>
            <a:chExt cx="12955519" cy="4399064"/>
          </a:xfrm>
          <a:solidFill>
            <a:srgbClr val="088EFB"/>
          </a:solidFill>
        </p:grpSpPr>
        <p:sp>
          <p:nvSpPr>
            <p:cNvPr id="8" name="等腰三角形 7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907456">
              <a:off x="-17991" y="2458937"/>
              <a:ext cx="12955519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831964" y="6134358"/>
            <a:ext cx="1293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2800" b="1" kern="1200" cap="none" spc="0" normalizeH="0" baseline="0" noProof="0" dirty="0">
                <a:solidFill>
                  <a:prstClr val="white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LOGO</a:t>
            </a:r>
            <a:endParaRPr kumimoji="0" lang="zh-CN" altLang="en-US" sz="2800" b="1" kern="1200" cap="none" spc="0" normalizeH="0" baseline="0" noProof="0" dirty="0">
              <a:solidFill>
                <a:prstClr val="white"/>
              </a:solidFill>
              <a:effectLst>
                <a:reflection blurRad="6350" stA="55000" endA="300" endPos="455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997487" y="1433957"/>
            <a:ext cx="4543336" cy="1843548"/>
            <a:chOff x="1474006" y="1356852"/>
            <a:chExt cx="4543336" cy="1843548"/>
          </a:xfrm>
          <a:solidFill>
            <a:srgbClr val="003686"/>
          </a:solidFill>
        </p:grpSpPr>
        <p:cxnSp>
          <p:nvCxnSpPr>
            <p:cNvPr id="12" name="直接连接符 11"/>
            <p:cNvCxnSpPr/>
            <p:nvPr/>
          </p:nvCxnSpPr>
          <p:spPr>
            <a:xfrm>
              <a:off x="1474006" y="1356852"/>
              <a:ext cx="4543336" cy="0"/>
            </a:xfrm>
            <a:prstGeom prst="line">
              <a:avLst/>
            </a:prstGeom>
            <a:grpFill/>
            <a:ln>
              <a:solidFill>
                <a:srgbClr val="0072C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6017342" y="1356852"/>
              <a:ext cx="0" cy="1799303"/>
            </a:xfrm>
            <a:prstGeom prst="line">
              <a:avLst/>
            </a:prstGeom>
            <a:grpFill/>
            <a:ln>
              <a:solidFill>
                <a:srgbClr val="0072C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1681316" y="3156155"/>
              <a:ext cx="4336026" cy="0"/>
            </a:xfrm>
            <a:prstGeom prst="line">
              <a:avLst/>
            </a:prstGeom>
            <a:grpFill/>
            <a:ln>
              <a:solidFill>
                <a:srgbClr val="0072C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1592824" y="3111909"/>
              <a:ext cx="88491" cy="88491"/>
            </a:xfrm>
            <a:prstGeom prst="ellipse">
              <a:avLst/>
            </a:prstGeom>
            <a:grpFill/>
            <a:ln>
              <a:solidFill>
                <a:srgbClr val="0072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997487" y="3716216"/>
            <a:ext cx="4543336" cy="1843548"/>
            <a:chOff x="1474006" y="1356852"/>
            <a:chExt cx="4543336" cy="1843548"/>
          </a:xfrm>
          <a:solidFill>
            <a:srgbClr val="00ACEE"/>
          </a:solidFill>
        </p:grpSpPr>
        <p:cxnSp>
          <p:nvCxnSpPr>
            <p:cNvPr id="17" name="直接连接符 16"/>
            <p:cNvCxnSpPr/>
            <p:nvPr/>
          </p:nvCxnSpPr>
          <p:spPr>
            <a:xfrm>
              <a:off x="1474006" y="1356852"/>
              <a:ext cx="4543336" cy="0"/>
            </a:xfrm>
            <a:prstGeom prst="lin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017342" y="1356852"/>
              <a:ext cx="0" cy="1799303"/>
            </a:xfrm>
            <a:prstGeom prst="lin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681316" y="3156155"/>
              <a:ext cx="4336026" cy="0"/>
            </a:xfrm>
            <a:prstGeom prst="lin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椭圆 19"/>
            <p:cNvSpPr/>
            <p:nvPr/>
          </p:nvSpPr>
          <p:spPr>
            <a:xfrm>
              <a:off x="1592824" y="3111909"/>
              <a:ext cx="88491" cy="88491"/>
            </a:xfrm>
            <a:prstGeom prst="ellips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0489" name="文本框 20"/>
          <p:cNvSpPr txBox="1"/>
          <p:nvPr/>
        </p:nvSpPr>
        <p:spPr>
          <a:xfrm>
            <a:off x="6872288" y="1573530"/>
            <a:ext cx="184943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0039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分类聘任</a:t>
            </a:r>
            <a:endParaRPr lang="zh-CN" altLang="en-US" sz="2400" b="1" dirty="0">
              <a:solidFill>
                <a:srgbClr val="0039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90" name="矩形 21"/>
          <p:cNvSpPr/>
          <p:nvPr/>
        </p:nvSpPr>
        <p:spPr>
          <a:xfrm>
            <a:off x="6872288" y="2163763"/>
            <a:ext cx="2989262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加强指导，促进教师个性化发展；教师自主申报，学院自主聘任；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1" hangingPunct="1"/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实施合同管理，学院落实管理责任。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91" name="文本框 22"/>
          <p:cNvSpPr txBox="1"/>
          <p:nvPr/>
        </p:nvSpPr>
        <p:spPr>
          <a:xfrm>
            <a:off x="2352675" y="1701800"/>
            <a:ext cx="18494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0072C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岗位设置</a:t>
            </a:r>
            <a:endParaRPr lang="zh-CN" altLang="en-US" sz="2400" b="1" dirty="0">
              <a:solidFill>
                <a:srgbClr val="0072C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92" name="矩形 23"/>
          <p:cNvSpPr/>
          <p:nvPr/>
        </p:nvSpPr>
        <p:spPr>
          <a:xfrm>
            <a:off x="2352675" y="2290445"/>
            <a:ext cx="2989263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规范设置总量、结构比例；向重点学科、重点平台倾斜；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特设岗位（光谷人才计划）</a:t>
            </a: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探索试行社会推广与服务型设岗。</a:t>
            </a:r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93" name="文本框 24"/>
          <p:cNvSpPr txBox="1"/>
          <p:nvPr/>
        </p:nvSpPr>
        <p:spPr>
          <a:xfrm>
            <a:off x="2282825" y="3884613"/>
            <a:ext cx="18494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00ACE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层级晋升</a:t>
            </a:r>
            <a:endParaRPr lang="zh-CN" altLang="en-US" sz="2400" b="1" dirty="0">
              <a:solidFill>
                <a:srgbClr val="00ACE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94" name="矩形 25"/>
          <p:cNvSpPr/>
          <p:nvPr/>
        </p:nvSpPr>
        <p:spPr>
          <a:xfrm>
            <a:off x="2282825" y="4454525"/>
            <a:ext cx="299085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实施层级内晋升常态化机制；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1" hangingPunct="1"/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层级内晋升与职称晋升有机衔接，建立竞争机制，打通职业发展通道。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1" hangingPunct="1"/>
            <a:endParaRPr lang="en-US" altLang="zh-CN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96" name="矩形 27"/>
          <p:cNvSpPr/>
          <p:nvPr/>
        </p:nvSpPr>
        <p:spPr>
          <a:xfrm>
            <a:off x="6773863" y="4438650"/>
            <a:ext cx="299085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完善实验教师岗位管理制度；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专任教师、实验教师之间流动转型。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566043" y="1444139"/>
            <a:ext cx="4380271" cy="1846244"/>
            <a:chOff x="1681316" y="1356852"/>
            <a:chExt cx="4380271" cy="1846244"/>
          </a:xfrm>
          <a:solidFill>
            <a:srgbClr val="003686"/>
          </a:solidFill>
        </p:grpSpPr>
        <p:cxnSp>
          <p:nvCxnSpPr>
            <p:cNvPr id="30" name="直接连接符 29"/>
            <p:cNvCxnSpPr/>
            <p:nvPr/>
          </p:nvCxnSpPr>
          <p:spPr>
            <a:xfrm>
              <a:off x="1696064" y="1356852"/>
              <a:ext cx="4321278" cy="0"/>
            </a:xfrm>
            <a:prstGeom prst="lin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1690885" y="1356852"/>
              <a:ext cx="0" cy="1799303"/>
            </a:xfrm>
            <a:prstGeom prst="lin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>
              <a:off x="1681316" y="3156155"/>
              <a:ext cx="4336026" cy="0"/>
            </a:xfrm>
            <a:prstGeom prst="lin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椭圆 32"/>
            <p:cNvSpPr/>
            <p:nvPr/>
          </p:nvSpPr>
          <p:spPr>
            <a:xfrm>
              <a:off x="5973096" y="3114605"/>
              <a:ext cx="88491" cy="88491"/>
            </a:xfrm>
            <a:prstGeom prst="ellips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566030" y="3715746"/>
            <a:ext cx="4380271" cy="1846244"/>
            <a:chOff x="1681316" y="1356852"/>
            <a:chExt cx="4380271" cy="1846244"/>
          </a:xfrm>
          <a:solidFill>
            <a:srgbClr val="003686"/>
          </a:solidFill>
        </p:grpSpPr>
        <p:cxnSp>
          <p:nvCxnSpPr>
            <p:cNvPr id="35" name="直接连接符 34"/>
            <p:cNvCxnSpPr/>
            <p:nvPr/>
          </p:nvCxnSpPr>
          <p:spPr>
            <a:xfrm>
              <a:off x="1696064" y="1356852"/>
              <a:ext cx="4321278" cy="0"/>
            </a:xfrm>
            <a:prstGeom prst="line">
              <a:avLst/>
            </a:prstGeom>
            <a:grpFill/>
            <a:ln>
              <a:solidFill>
                <a:srgbClr val="0072C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690885" y="1356852"/>
              <a:ext cx="0" cy="1799303"/>
            </a:xfrm>
            <a:prstGeom prst="line">
              <a:avLst/>
            </a:prstGeom>
            <a:grpFill/>
            <a:ln>
              <a:solidFill>
                <a:srgbClr val="0072C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1681316" y="3156155"/>
              <a:ext cx="4336026" cy="0"/>
            </a:xfrm>
            <a:prstGeom prst="line">
              <a:avLst/>
            </a:prstGeom>
            <a:grpFill/>
            <a:ln>
              <a:solidFill>
                <a:srgbClr val="0072C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椭圆 37"/>
            <p:cNvSpPr/>
            <p:nvPr/>
          </p:nvSpPr>
          <p:spPr>
            <a:xfrm>
              <a:off x="5973096" y="3114605"/>
              <a:ext cx="88491" cy="88491"/>
            </a:xfrm>
            <a:prstGeom prst="ellipse">
              <a:avLst/>
            </a:prstGeom>
            <a:grpFill/>
            <a:ln>
              <a:solidFill>
                <a:srgbClr val="0072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20499" name="图片 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1413" y="1863725"/>
            <a:ext cx="1023937" cy="1017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00" name="图片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175" y="1906588"/>
            <a:ext cx="865188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01" name="图片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63" y="3979863"/>
            <a:ext cx="1189037" cy="1182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02" name="图片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3775" y="4041775"/>
            <a:ext cx="1158875" cy="1150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2" name="文本框 1"/>
          <p:cNvSpPr txBox="1"/>
          <p:nvPr/>
        </p:nvSpPr>
        <p:spPr>
          <a:xfrm>
            <a:off x="631825" y="117475"/>
            <a:ext cx="419671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完善教师分类管理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2"/>
          <p:cNvSpPr txBox="1"/>
          <p:nvPr/>
        </p:nvSpPr>
        <p:spPr>
          <a:xfrm>
            <a:off x="6715760" y="3820795"/>
            <a:ext cx="1849438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2400" b="1" dirty="0">
                <a:solidFill>
                  <a:srgbClr val="0072C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岗位流动</a:t>
            </a:r>
            <a:endParaRPr lang="zh-CN" altLang="en-US" sz="2400" b="1" dirty="0">
              <a:solidFill>
                <a:srgbClr val="0072C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" name="矩形 34"/>
          <p:cNvSpPr/>
          <p:nvPr/>
        </p:nvSpPr>
        <p:spPr>
          <a:xfrm>
            <a:off x="-15875" y="6657975"/>
            <a:ext cx="10134600" cy="20002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9445615" y="5904625"/>
            <a:ext cx="2745603" cy="953375"/>
            <a:chOff x="0" y="2371871"/>
            <a:chExt cx="13048298" cy="4486130"/>
          </a:xfrm>
          <a:solidFill>
            <a:srgbClr val="088EFB"/>
          </a:solidFill>
        </p:grpSpPr>
        <p:sp>
          <p:nvSpPr>
            <p:cNvPr id="5" name="等腰三角形 4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907456">
              <a:off x="92777" y="2371871"/>
              <a:ext cx="12955521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5400000">
            <a:off x="-431458" y="431457"/>
            <a:ext cx="1313291" cy="450375"/>
            <a:chOff x="-17991" y="2458937"/>
            <a:chExt cx="12955519" cy="4399064"/>
          </a:xfrm>
          <a:solidFill>
            <a:srgbClr val="088EFB"/>
          </a:solidFill>
        </p:grpSpPr>
        <p:sp>
          <p:nvSpPr>
            <p:cNvPr id="8" name="等腰三角形 7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907456">
              <a:off x="-17991" y="2458937"/>
              <a:ext cx="12955519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831964" y="6134358"/>
            <a:ext cx="1293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2800" b="1" kern="1200" cap="none" spc="0" normalizeH="0" baseline="0" noProof="0" dirty="0">
                <a:solidFill>
                  <a:prstClr val="white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LOGO</a:t>
            </a:r>
            <a:endParaRPr kumimoji="0" lang="zh-CN" altLang="en-US" sz="2800" b="1" kern="1200" cap="none" spc="0" normalizeH="0" baseline="0" noProof="0" dirty="0">
              <a:solidFill>
                <a:prstClr val="white"/>
              </a:solidFill>
              <a:effectLst>
                <a:reflection blurRad="6350" stA="55000" endA="300" endPos="455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510" name="文本框 1"/>
          <p:cNvSpPr txBox="1"/>
          <p:nvPr/>
        </p:nvSpPr>
        <p:spPr>
          <a:xfrm>
            <a:off x="631825" y="117475"/>
            <a:ext cx="33813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完善人才选聘机制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042988" y="2705100"/>
            <a:ext cx="1352550" cy="1350963"/>
          </a:xfrm>
          <a:prstGeom prst="ellipse">
            <a:avLst/>
          </a:prstGeom>
          <a:solidFill>
            <a:srgbClr val="088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512" name="文本框 11"/>
          <p:cNvSpPr txBox="1"/>
          <p:nvPr/>
        </p:nvSpPr>
        <p:spPr>
          <a:xfrm>
            <a:off x="1368425" y="3014663"/>
            <a:ext cx="855663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人才强校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66963" y="3381375"/>
            <a:ext cx="8501063" cy="0"/>
          </a:xfrm>
          <a:prstGeom prst="line">
            <a:avLst/>
          </a:prstGeom>
          <a:ln w="412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3106738" y="3128963"/>
            <a:ext cx="501650" cy="503238"/>
          </a:xfrm>
          <a:prstGeom prst="ellipse">
            <a:avLst/>
          </a:prstGeom>
          <a:solidFill>
            <a:srgbClr val="088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332413" y="3116263"/>
            <a:ext cx="503238" cy="50323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559675" y="3128963"/>
            <a:ext cx="501650" cy="503238"/>
          </a:xfrm>
          <a:prstGeom prst="ellipse">
            <a:avLst/>
          </a:prstGeom>
          <a:solidFill>
            <a:srgbClr val="088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785350" y="3128963"/>
            <a:ext cx="503238" cy="50323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3299741" y="3618963"/>
            <a:ext cx="115910" cy="1222502"/>
            <a:chOff x="3451537" y="3928056"/>
            <a:chExt cx="115910" cy="1222502"/>
          </a:xfrm>
          <a:solidFill>
            <a:srgbClr val="088EFB"/>
          </a:solidFill>
        </p:grpSpPr>
        <p:cxnSp>
          <p:nvCxnSpPr>
            <p:cNvPr id="19" name="直接连接符 18"/>
            <p:cNvCxnSpPr/>
            <p:nvPr/>
          </p:nvCxnSpPr>
          <p:spPr>
            <a:xfrm flipH="1">
              <a:off x="3509492" y="3928056"/>
              <a:ext cx="1" cy="1133341"/>
            </a:xfrm>
            <a:prstGeom prst="lin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椭圆 19"/>
            <p:cNvSpPr/>
            <p:nvPr/>
          </p:nvSpPr>
          <p:spPr>
            <a:xfrm>
              <a:off x="3451537" y="5034648"/>
              <a:ext cx="115910" cy="115910"/>
            </a:xfrm>
            <a:prstGeom prst="ellips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758851" y="3561008"/>
            <a:ext cx="115910" cy="1222502"/>
            <a:chOff x="3451537" y="3928056"/>
            <a:chExt cx="115910" cy="1222502"/>
          </a:xfrm>
          <a:solidFill>
            <a:srgbClr val="088EFB"/>
          </a:solidFill>
        </p:grpSpPr>
        <p:cxnSp>
          <p:nvCxnSpPr>
            <p:cNvPr id="22" name="直接连接符 21"/>
            <p:cNvCxnSpPr/>
            <p:nvPr/>
          </p:nvCxnSpPr>
          <p:spPr>
            <a:xfrm flipH="1">
              <a:off x="3509492" y="3928056"/>
              <a:ext cx="1" cy="1133341"/>
            </a:xfrm>
            <a:prstGeom prst="lin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3451537" y="5034648"/>
              <a:ext cx="115910" cy="115910"/>
            </a:xfrm>
            <a:prstGeom prst="ellipse">
              <a:avLst/>
            </a:prstGeom>
            <a:grpFill/>
            <a:ln>
              <a:solidFill>
                <a:srgbClr val="088E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526076" y="1915530"/>
            <a:ext cx="115910" cy="1236576"/>
            <a:chOff x="5677872" y="2224623"/>
            <a:chExt cx="115910" cy="1236576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25" name="直接连接符 24"/>
            <p:cNvCxnSpPr/>
            <p:nvPr/>
          </p:nvCxnSpPr>
          <p:spPr>
            <a:xfrm flipH="1">
              <a:off x="5735827" y="2327858"/>
              <a:ext cx="1" cy="1133341"/>
            </a:xfrm>
            <a:prstGeom prst="lin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椭圆 25"/>
            <p:cNvSpPr/>
            <p:nvPr/>
          </p:nvSpPr>
          <p:spPr>
            <a:xfrm>
              <a:off x="5677872" y="2224623"/>
              <a:ext cx="115910" cy="115910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978749" y="1883230"/>
            <a:ext cx="115910" cy="1236576"/>
            <a:chOff x="5677872" y="2224623"/>
            <a:chExt cx="115910" cy="1236576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28" name="直接连接符 27"/>
            <p:cNvCxnSpPr/>
            <p:nvPr/>
          </p:nvCxnSpPr>
          <p:spPr>
            <a:xfrm flipH="1">
              <a:off x="5735827" y="2327858"/>
              <a:ext cx="1" cy="1133341"/>
            </a:xfrm>
            <a:prstGeom prst="lin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椭圆 28"/>
            <p:cNvSpPr/>
            <p:nvPr/>
          </p:nvSpPr>
          <p:spPr>
            <a:xfrm>
              <a:off x="5677872" y="2224623"/>
              <a:ext cx="115910" cy="115910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0" name="TextBox 10"/>
          <p:cNvSpPr txBox="1"/>
          <p:nvPr/>
        </p:nvSpPr>
        <p:spPr>
          <a:xfrm>
            <a:off x="3608388" y="3560763"/>
            <a:ext cx="1674813" cy="1706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050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强化学院主体、全校合力的人才引进工作机制：</a:t>
            </a: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050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思想政治素质和业务能力双重考察；年度人才引进目标责任制；引进高端人才实行单项奖励；编制年度人才引进质量报告。</a:t>
            </a: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TextBox 10"/>
          <p:cNvSpPr txBox="1"/>
          <p:nvPr/>
        </p:nvSpPr>
        <p:spPr>
          <a:xfrm>
            <a:off x="3852545" y="1915478"/>
            <a:ext cx="1673225" cy="154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050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坚持底线标准，强化个性化管理，全面实施首聘制；</a:t>
            </a: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050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选聘新进教师参与教学、科研、学科等部门或任学院院长助理参加管理服务，提升综合能力，培养业务型干部。</a:t>
            </a: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Box 10"/>
          <p:cNvSpPr txBox="1"/>
          <p:nvPr/>
        </p:nvSpPr>
        <p:spPr>
          <a:xfrm>
            <a:off x="8021638" y="3492500"/>
            <a:ext cx="1674813" cy="122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050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实施更灵活的选聘及待遇政策：年薪制，项目工资制，协议工资制；全职柔性引进，紧缺专业的教师劳动合同制；完善人才关怀机制，帮助解决实际困难。</a:t>
            </a: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TextBox 10"/>
          <p:cNvSpPr txBox="1"/>
          <p:nvPr/>
        </p:nvSpPr>
        <p:spPr>
          <a:xfrm>
            <a:off x="8156575" y="1897063"/>
            <a:ext cx="1674813" cy="122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050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拓宽选人用人渠道：国内外行业企业、专业组织等；</a:t>
            </a: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zh-CN" altLang="en-US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050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强化对高端人才的柔性引进，落实专家服务和合同管理，切实保障柔性人才效益。</a:t>
            </a:r>
            <a:endParaRPr kumimoji="0" lang="en-US" altLang="zh-CN" sz="1050" kern="1200" cap="none" spc="0" normalizeH="0" baseline="0" noProof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矩形 23"/>
          <p:cNvSpPr/>
          <p:nvPr/>
        </p:nvSpPr>
        <p:spPr>
          <a:xfrm>
            <a:off x="-15875" y="6657975"/>
            <a:ext cx="10134600" cy="20002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9445615" y="5904625"/>
            <a:ext cx="2745603" cy="953375"/>
            <a:chOff x="0" y="2371871"/>
            <a:chExt cx="13048298" cy="4486130"/>
          </a:xfrm>
          <a:solidFill>
            <a:srgbClr val="088EFB"/>
          </a:solidFill>
        </p:grpSpPr>
        <p:sp>
          <p:nvSpPr>
            <p:cNvPr id="5" name="等腰三角形 4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907456">
              <a:off x="92777" y="2371871"/>
              <a:ext cx="12955521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5400000">
            <a:off x="-431458" y="431457"/>
            <a:ext cx="1313291" cy="450375"/>
            <a:chOff x="-17991" y="2458937"/>
            <a:chExt cx="12955519" cy="4399064"/>
          </a:xfrm>
          <a:solidFill>
            <a:srgbClr val="088EFB"/>
          </a:solidFill>
        </p:grpSpPr>
        <p:sp>
          <p:nvSpPr>
            <p:cNvPr id="8" name="等腰三角形 7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907456">
              <a:off x="-17991" y="2458937"/>
              <a:ext cx="12955519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831964" y="6134358"/>
            <a:ext cx="1293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2800" b="1" kern="1200" cap="none" spc="0" normalizeH="0" baseline="0" noProof="0" dirty="0">
                <a:solidFill>
                  <a:prstClr val="white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LOGO</a:t>
            </a:r>
            <a:endParaRPr kumimoji="0" lang="zh-CN" altLang="en-US" sz="2800" b="1" kern="1200" cap="none" spc="0" normalizeH="0" baseline="0" noProof="0" dirty="0">
              <a:solidFill>
                <a:prstClr val="white"/>
              </a:solidFill>
              <a:effectLst>
                <a:reflection blurRad="6350" stA="55000" endA="300" endPos="455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558" name="文本框 1"/>
          <p:cNvSpPr txBox="1"/>
          <p:nvPr/>
        </p:nvSpPr>
        <p:spPr>
          <a:xfrm>
            <a:off x="631825" y="117475"/>
            <a:ext cx="33813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完善职称晋升机制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2765425" y="1676400"/>
            <a:ext cx="1069975" cy="1527175"/>
          </a:xfrm>
          <a:custGeom>
            <a:avLst/>
            <a:gdLst>
              <a:gd name="connsiteX0" fmla="*/ 0 w 1931458"/>
              <a:gd name="connsiteY0" fmla="*/ 0 h 1352020"/>
              <a:gd name="connsiteX1" fmla="*/ 1255448 w 1931458"/>
              <a:gd name="connsiteY1" fmla="*/ 0 h 1352020"/>
              <a:gd name="connsiteX2" fmla="*/ 1931458 w 1931458"/>
              <a:gd name="connsiteY2" fmla="*/ 676010 h 1352020"/>
              <a:gd name="connsiteX3" fmla="*/ 1255448 w 1931458"/>
              <a:gd name="connsiteY3" fmla="*/ 1352020 h 1352020"/>
              <a:gd name="connsiteX4" fmla="*/ 0 w 1931458"/>
              <a:gd name="connsiteY4" fmla="*/ 1352020 h 1352020"/>
              <a:gd name="connsiteX5" fmla="*/ 676010 w 1931458"/>
              <a:gd name="connsiteY5" fmla="*/ 676010 h 1352020"/>
              <a:gd name="connsiteX6" fmla="*/ 0 w 1931458"/>
              <a:gd name="connsiteY6" fmla="*/ 0 h 135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1458" h="1352020">
                <a:moveTo>
                  <a:pt x="1931457" y="0"/>
                </a:moveTo>
                <a:lnTo>
                  <a:pt x="1931457" y="878813"/>
                </a:lnTo>
                <a:lnTo>
                  <a:pt x="965729" y="1352020"/>
                </a:lnTo>
                <a:lnTo>
                  <a:pt x="1" y="878813"/>
                </a:lnTo>
                <a:lnTo>
                  <a:pt x="1" y="0"/>
                </a:lnTo>
                <a:lnTo>
                  <a:pt x="965729" y="473207"/>
                </a:lnTo>
                <a:lnTo>
                  <a:pt x="1931457" y="0"/>
                </a:lnTo>
                <a:close/>
              </a:path>
            </a:pathLst>
          </a:custGeom>
          <a:solidFill>
            <a:srgbClr val="184B89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225" tIns="698236" rIns="22225" bIns="698235" numCol="1" spcCol="1270" anchor="ctr" anchorCtr="0">
            <a:noAutofit/>
          </a:bodyPr>
          <a:lstStyle/>
          <a:p>
            <a:pPr marL="0" marR="0" lvl="0" indent="0" algn="ctr" defTabSz="1555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35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3835400" y="1676400"/>
            <a:ext cx="5359400" cy="992188"/>
          </a:xfrm>
          <a:custGeom>
            <a:avLst/>
            <a:gdLst>
              <a:gd name="connsiteX0" fmla="*/ 209245 w 1255447"/>
              <a:gd name="connsiteY0" fmla="*/ 0 h 6775979"/>
              <a:gd name="connsiteX1" fmla="*/ 1046202 w 1255447"/>
              <a:gd name="connsiteY1" fmla="*/ 0 h 6775979"/>
              <a:gd name="connsiteX2" fmla="*/ 1255447 w 1255447"/>
              <a:gd name="connsiteY2" fmla="*/ 209245 h 6775979"/>
              <a:gd name="connsiteX3" fmla="*/ 1255447 w 1255447"/>
              <a:gd name="connsiteY3" fmla="*/ 6775979 h 6775979"/>
              <a:gd name="connsiteX4" fmla="*/ 1255447 w 1255447"/>
              <a:gd name="connsiteY4" fmla="*/ 6775979 h 6775979"/>
              <a:gd name="connsiteX5" fmla="*/ 0 w 1255447"/>
              <a:gd name="connsiteY5" fmla="*/ 6775979 h 6775979"/>
              <a:gd name="connsiteX6" fmla="*/ 0 w 1255447"/>
              <a:gd name="connsiteY6" fmla="*/ 6775979 h 6775979"/>
              <a:gd name="connsiteX7" fmla="*/ 0 w 1255447"/>
              <a:gd name="connsiteY7" fmla="*/ 209245 h 6775979"/>
              <a:gd name="connsiteX8" fmla="*/ 209245 w 1255447"/>
              <a:gd name="connsiteY8" fmla="*/ 0 h 677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5447" h="6775979">
                <a:moveTo>
                  <a:pt x="1255447" y="1129352"/>
                </a:moveTo>
                <a:lnTo>
                  <a:pt x="1255447" y="5646627"/>
                </a:lnTo>
                <a:cubicBezTo>
                  <a:pt x="1255447" y="6270350"/>
                  <a:pt x="1238090" y="6775976"/>
                  <a:pt x="1216678" y="6775976"/>
                </a:cubicBezTo>
                <a:lnTo>
                  <a:pt x="0" y="6775976"/>
                </a:lnTo>
                <a:lnTo>
                  <a:pt x="0" y="6775976"/>
                </a:lnTo>
                <a:lnTo>
                  <a:pt x="0" y="3"/>
                </a:lnTo>
                <a:lnTo>
                  <a:pt x="0" y="3"/>
                </a:lnTo>
                <a:lnTo>
                  <a:pt x="1216678" y="3"/>
                </a:lnTo>
                <a:cubicBezTo>
                  <a:pt x="1238090" y="3"/>
                  <a:pt x="1255447" y="505629"/>
                  <a:pt x="1255447" y="112935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96" tIns="82241" rIns="82241" bIns="82241" numCol="1" spcCol="1270" anchor="ctr" anchorCtr="0">
            <a:noAutofit/>
          </a:bodyPr>
          <a:lstStyle/>
          <a:p>
            <a:pPr marL="285750" marR="0" lvl="1" indent="-285750" algn="l" defTabSz="1466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3300" b="0" i="0" u="none" strike="noStrike" kern="1200" cap="none" spc="0" normalizeH="0" baseline="0" noProof="0">
              <a:ln>
                <a:noFill/>
              </a:ln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1466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3300" b="0" i="0" u="none" strike="noStrike" kern="1200" cap="none" spc="0" normalizeH="0" baseline="0" noProof="0">
              <a:ln>
                <a:noFill/>
              </a:ln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2765425" y="3052763"/>
            <a:ext cx="1069975" cy="1527175"/>
          </a:xfrm>
          <a:custGeom>
            <a:avLst/>
            <a:gdLst>
              <a:gd name="connsiteX0" fmla="*/ 0 w 1931458"/>
              <a:gd name="connsiteY0" fmla="*/ 0 h 1352020"/>
              <a:gd name="connsiteX1" fmla="*/ 1255448 w 1931458"/>
              <a:gd name="connsiteY1" fmla="*/ 0 h 1352020"/>
              <a:gd name="connsiteX2" fmla="*/ 1931458 w 1931458"/>
              <a:gd name="connsiteY2" fmla="*/ 676010 h 1352020"/>
              <a:gd name="connsiteX3" fmla="*/ 1255448 w 1931458"/>
              <a:gd name="connsiteY3" fmla="*/ 1352020 h 1352020"/>
              <a:gd name="connsiteX4" fmla="*/ 0 w 1931458"/>
              <a:gd name="connsiteY4" fmla="*/ 1352020 h 1352020"/>
              <a:gd name="connsiteX5" fmla="*/ 676010 w 1931458"/>
              <a:gd name="connsiteY5" fmla="*/ 676010 h 1352020"/>
              <a:gd name="connsiteX6" fmla="*/ 0 w 1931458"/>
              <a:gd name="connsiteY6" fmla="*/ 0 h 135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1458" h="1352020">
                <a:moveTo>
                  <a:pt x="1931457" y="0"/>
                </a:moveTo>
                <a:lnTo>
                  <a:pt x="1931457" y="878813"/>
                </a:lnTo>
                <a:lnTo>
                  <a:pt x="965729" y="1352020"/>
                </a:lnTo>
                <a:lnTo>
                  <a:pt x="1" y="878813"/>
                </a:lnTo>
                <a:lnTo>
                  <a:pt x="1" y="0"/>
                </a:lnTo>
                <a:lnTo>
                  <a:pt x="965729" y="473207"/>
                </a:lnTo>
                <a:lnTo>
                  <a:pt x="1931457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225" tIns="698235" rIns="22225" bIns="698235" numCol="1" spcCol="1270" anchor="ctr" anchorCtr="0">
            <a:noAutofit/>
          </a:bodyPr>
          <a:lstStyle/>
          <a:p>
            <a:pPr marL="0" marR="0" lvl="0" indent="0" algn="ctr" defTabSz="1555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35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3835400" y="3052763"/>
            <a:ext cx="5359400" cy="992188"/>
          </a:xfrm>
          <a:custGeom>
            <a:avLst/>
            <a:gdLst>
              <a:gd name="connsiteX0" fmla="*/ 209245 w 1255447"/>
              <a:gd name="connsiteY0" fmla="*/ 0 h 6775979"/>
              <a:gd name="connsiteX1" fmla="*/ 1046202 w 1255447"/>
              <a:gd name="connsiteY1" fmla="*/ 0 h 6775979"/>
              <a:gd name="connsiteX2" fmla="*/ 1255447 w 1255447"/>
              <a:gd name="connsiteY2" fmla="*/ 209245 h 6775979"/>
              <a:gd name="connsiteX3" fmla="*/ 1255447 w 1255447"/>
              <a:gd name="connsiteY3" fmla="*/ 6775979 h 6775979"/>
              <a:gd name="connsiteX4" fmla="*/ 1255447 w 1255447"/>
              <a:gd name="connsiteY4" fmla="*/ 6775979 h 6775979"/>
              <a:gd name="connsiteX5" fmla="*/ 0 w 1255447"/>
              <a:gd name="connsiteY5" fmla="*/ 6775979 h 6775979"/>
              <a:gd name="connsiteX6" fmla="*/ 0 w 1255447"/>
              <a:gd name="connsiteY6" fmla="*/ 6775979 h 6775979"/>
              <a:gd name="connsiteX7" fmla="*/ 0 w 1255447"/>
              <a:gd name="connsiteY7" fmla="*/ 209245 h 6775979"/>
              <a:gd name="connsiteX8" fmla="*/ 209245 w 1255447"/>
              <a:gd name="connsiteY8" fmla="*/ 0 h 677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5447" h="6775979">
                <a:moveTo>
                  <a:pt x="1255447" y="1129352"/>
                </a:moveTo>
                <a:lnTo>
                  <a:pt x="1255447" y="5646627"/>
                </a:lnTo>
                <a:cubicBezTo>
                  <a:pt x="1255447" y="6270350"/>
                  <a:pt x="1238090" y="6775976"/>
                  <a:pt x="1216678" y="6775976"/>
                </a:cubicBezTo>
                <a:lnTo>
                  <a:pt x="0" y="6775976"/>
                </a:lnTo>
                <a:lnTo>
                  <a:pt x="0" y="6775976"/>
                </a:lnTo>
                <a:lnTo>
                  <a:pt x="0" y="3"/>
                </a:lnTo>
                <a:lnTo>
                  <a:pt x="0" y="3"/>
                </a:lnTo>
                <a:lnTo>
                  <a:pt x="1216678" y="3"/>
                </a:lnTo>
                <a:cubicBezTo>
                  <a:pt x="1238090" y="3"/>
                  <a:pt x="1255447" y="505629"/>
                  <a:pt x="1255447" y="112935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96" tIns="82241" rIns="82241" bIns="82241" numCol="1" spcCol="1270" anchor="ctr" anchorCtr="0">
            <a:noAutofit/>
          </a:bodyPr>
          <a:lstStyle/>
          <a:p>
            <a:pPr marL="285750" marR="0" lvl="1" indent="-285750" algn="l" defTabSz="1466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3300" b="0" i="0" u="none" strike="noStrike" kern="1200" cap="none" spc="0" normalizeH="0" baseline="0" noProof="0" dirty="0">
              <a:ln>
                <a:noFill/>
              </a:ln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1466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3300" b="0" i="0" u="none" strike="noStrike" kern="1200" cap="none" spc="0" normalizeH="0" baseline="0" noProof="0" dirty="0">
              <a:ln>
                <a:noFill/>
              </a:ln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2765425" y="4429125"/>
            <a:ext cx="1069975" cy="1528763"/>
          </a:xfrm>
          <a:custGeom>
            <a:avLst/>
            <a:gdLst>
              <a:gd name="connsiteX0" fmla="*/ 0 w 1931458"/>
              <a:gd name="connsiteY0" fmla="*/ 0 h 1352020"/>
              <a:gd name="connsiteX1" fmla="*/ 1255448 w 1931458"/>
              <a:gd name="connsiteY1" fmla="*/ 0 h 1352020"/>
              <a:gd name="connsiteX2" fmla="*/ 1931458 w 1931458"/>
              <a:gd name="connsiteY2" fmla="*/ 676010 h 1352020"/>
              <a:gd name="connsiteX3" fmla="*/ 1255448 w 1931458"/>
              <a:gd name="connsiteY3" fmla="*/ 1352020 h 1352020"/>
              <a:gd name="connsiteX4" fmla="*/ 0 w 1931458"/>
              <a:gd name="connsiteY4" fmla="*/ 1352020 h 1352020"/>
              <a:gd name="connsiteX5" fmla="*/ 676010 w 1931458"/>
              <a:gd name="connsiteY5" fmla="*/ 676010 h 1352020"/>
              <a:gd name="connsiteX6" fmla="*/ 0 w 1931458"/>
              <a:gd name="connsiteY6" fmla="*/ 0 h 135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1458" h="1352020">
                <a:moveTo>
                  <a:pt x="1931457" y="0"/>
                </a:moveTo>
                <a:lnTo>
                  <a:pt x="1931457" y="878813"/>
                </a:lnTo>
                <a:lnTo>
                  <a:pt x="965729" y="1352020"/>
                </a:lnTo>
                <a:lnTo>
                  <a:pt x="1" y="878813"/>
                </a:lnTo>
                <a:lnTo>
                  <a:pt x="1" y="0"/>
                </a:lnTo>
                <a:lnTo>
                  <a:pt x="965729" y="473207"/>
                </a:lnTo>
                <a:lnTo>
                  <a:pt x="193145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225" tIns="698235" rIns="22225" bIns="698235" numCol="1" spcCol="1270" anchor="ctr" anchorCtr="0">
            <a:noAutofit/>
          </a:bodyPr>
          <a:lstStyle/>
          <a:p>
            <a:pPr marL="0" marR="0" lvl="0" indent="0" algn="ctr" defTabSz="1555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zh-CN" altLang="en-US" sz="35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3835400" y="4429125"/>
            <a:ext cx="5359400" cy="993775"/>
          </a:xfrm>
          <a:custGeom>
            <a:avLst/>
            <a:gdLst>
              <a:gd name="connsiteX0" fmla="*/ 209245 w 1255447"/>
              <a:gd name="connsiteY0" fmla="*/ 0 h 6775979"/>
              <a:gd name="connsiteX1" fmla="*/ 1046202 w 1255447"/>
              <a:gd name="connsiteY1" fmla="*/ 0 h 6775979"/>
              <a:gd name="connsiteX2" fmla="*/ 1255447 w 1255447"/>
              <a:gd name="connsiteY2" fmla="*/ 209245 h 6775979"/>
              <a:gd name="connsiteX3" fmla="*/ 1255447 w 1255447"/>
              <a:gd name="connsiteY3" fmla="*/ 6775979 h 6775979"/>
              <a:gd name="connsiteX4" fmla="*/ 1255447 w 1255447"/>
              <a:gd name="connsiteY4" fmla="*/ 6775979 h 6775979"/>
              <a:gd name="connsiteX5" fmla="*/ 0 w 1255447"/>
              <a:gd name="connsiteY5" fmla="*/ 6775979 h 6775979"/>
              <a:gd name="connsiteX6" fmla="*/ 0 w 1255447"/>
              <a:gd name="connsiteY6" fmla="*/ 6775979 h 6775979"/>
              <a:gd name="connsiteX7" fmla="*/ 0 w 1255447"/>
              <a:gd name="connsiteY7" fmla="*/ 209245 h 6775979"/>
              <a:gd name="connsiteX8" fmla="*/ 209245 w 1255447"/>
              <a:gd name="connsiteY8" fmla="*/ 0 h 677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5447" h="6775979">
                <a:moveTo>
                  <a:pt x="1255447" y="1129352"/>
                </a:moveTo>
                <a:lnTo>
                  <a:pt x="1255447" y="5646627"/>
                </a:lnTo>
                <a:cubicBezTo>
                  <a:pt x="1255447" y="6270350"/>
                  <a:pt x="1238090" y="6775976"/>
                  <a:pt x="1216678" y="6775976"/>
                </a:cubicBezTo>
                <a:lnTo>
                  <a:pt x="0" y="6775976"/>
                </a:lnTo>
                <a:lnTo>
                  <a:pt x="0" y="6775976"/>
                </a:lnTo>
                <a:lnTo>
                  <a:pt x="0" y="3"/>
                </a:lnTo>
                <a:lnTo>
                  <a:pt x="0" y="3"/>
                </a:lnTo>
                <a:lnTo>
                  <a:pt x="1216678" y="3"/>
                </a:lnTo>
                <a:cubicBezTo>
                  <a:pt x="1238090" y="3"/>
                  <a:pt x="1255447" y="505629"/>
                  <a:pt x="1255447" y="1129352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96" tIns="82241" rIns="82241" bIns="82241" numCol="1" spcCol="1270" anchor="ctr" anchorCtr="0">
            <a:noAutofit/>
          </a:bodyPr>
          <a:lstStyle/>
          <a:p>
            <a:pPr marL="285750" marR="0" lvl="1" indent="-285750" algn="l" defTabSz="1466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3300" b="0" i="0" u="none" strike="noStrike" kern="1200" cap="none" spc="0" normalizeH="0" baseline="0" noProof="0">
              <a:ln>
                <a:noFill/>
              </a:ln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1466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3300" b="0" i="0" u="none" strike="noStrike" kern="1200" cap="none" spc="0" normalizeH="0" baseline="0" noProof="0">
              <a:ln>
                <a:noFill/>
              </a:ln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3983038" y="1890713"/>
            <a:ext cx="5065713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学院评议推荐，高评会评审，指导和规范学院内部职称评议推荐工作体系；</a:t>
            </a:r>
            <a:endParaRPr kumimoji="0" lang="zh-CN" altLang="en-US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与岗位设置紧密联系；</a:t>
            </a:r>
            <a:endParaRPr kumimoji="0" lang="zh-CN" altLang="en-US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学院严格把好推荐关。</a:t>
            </a:r>
            <a:endParaRPr kumimoji="0" lang="zh-CN" altLang="en-US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3983038" y="3291205"/>
            <a:ext cx="5065713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低职高聘制度。对优秀的引进人才可实行低职高聘；</a:t>
            </a:r>
            <a:endParaRPr kumimoji="0" lang="zh-CN" altLang="en-US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引进的博士后等优秀人才按绿色通道参评副教授，不受年限限制；</a:t>
            </a:r>
            <a:endParaRPr kumimoji="0" lang="zh-CN" altLang="en-US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特别优秀的人才可在引进同时开启职称专家评审程序，直聘副教授、教授</a:t>
            </a:r>
            <a:endParaRPr kumimoji="0" lang="zh-CN" altLang="en-US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3983038" y="4579938"/>
            <a:ext cx="5065713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结合各学科专业实际，考虑学科专业的差异性，修订完善评审申报条件；</a:t>
            </a:r>
            <a:endParaRPr kumimoji="0" lang="zh-CN" altLang="en-US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坚持代表作制度，探索对有特别突出成果代表作的教师破格评审。</a:t>
            </a:r>
            <a:endParaRPr kumimoji="0" lang="zh-CN" altLang="en-US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568" name="文本框 19"/>
          <p:cNvSpPr txBox="1"/>
          <p:nvPr/>
        </p:nvSpPr>
        <p:spPr>
          <a:xfrm>
            <a:off x="2971800" y="2336800"/>
            <a:ext cx="8636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体制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9" name="文本框 20"/>
          <p:cNvSpPr txBox="1"/>
          <p:nvPr/>
        </p:nvSpPr>
        <p:spPr>
          <a:xfrm>
            <a:off x="2971800" y="3763963"/>
            <a:ext cx="8636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激励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70" name="文本框 21"/>
          <p:cNvSpPr txBox="1"/>
          <p:nvPr/>
        </p:nvSpPr>
        <p:spPr>
          <a:xfrm>
            <a:off x="2971800" y="5092700"/>
            <a:ext cx="8636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评审条件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矩形 31"/>
          <p:cNvSpPr/>
          <p:nvPr/>
        </p:nvSpPr>
        <p:spPr>
          <a:xfrm>
            <a:off x="-15875" y="6657975"/>
            <a:ext cx="10134600" cy="20002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9445615" y="5904625"/>
            <a:ext cx="2745603" cy="953375"/>
            <a:chOff x="0" y="2371871"/>
            <a:chExt cx="13048298" cy="4486130"/>
          </a:xfrm>
          <a:solidFill>
            <a:srgbClr val="088EFB"/>
          </a:solidFill>
        </p:grpSpPr>
        <p:sp>
          <p:nvSpPr>
            <p:cNvPr id="5" name="等腰三角形 4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907456">
              <a:off x="92777" y="2371871"/>
              <a:ext cx="12955521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5400000">
            <a:off x="-431458" y="431457"/>
            <a:ext cx="1313291" cy="450375"/>
            <a:chOff x="-17991" y="2458937"/>
            <a:chExt cx="12955519" cy="4399064"/>
          </a:xfrm>
          <a:solidFill>
            <a:srgbClr val="088EFB"/>
          </a:solidFill>
        </p:grpSpPr>
        <p:sp>
          <p:nvSpPr>
            <p:cNvPr id="8" name="等腰三角形 7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907456">
              <a:off x="-17991" y="2458937"/>
              <a:ext cx="12955519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831964" y="6134358"/>
            <a:ext cx="1293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2800" b="1" kern="1200" cap="none" spc="0" normalizeH="0" baseline="0" noProof="0" dirty="0">
                <a:solidFill>
                  <a:prstClr val="white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LOGO</a:t>
            </a:r>
            <a:endParaRPr kumimoji="0" lang="zh-CN" altLang="en-US" sz="2800" b="1" kern="1200" cap="none" spc="0" normalizeH="0" baseline="0" noProof="0" dirty="0">
              <a:solidFill>
                <a:prstClr val="white"/>
              </a:solidFill>
              <a:effectLst>
                <a:reflection blurRad="6350" stA="55000" endA="300" endPos="455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4583" name="组合 10"/>
          <p:cNvGrpSpPr/>
          <p:nvPr/>
        </p:nvGrpSpPr>
        <p:grpSpPr>
          <a:xfrm>
            <a:off x="4940300" y="1557338"/>
            <a:ext cx="4881563" cy="901700"/>
            <a:chOff x="3477295" y="3554569"/>
            <a:chExt cx="4881094" cy="901521"/>
          </a:xfrm>
        </p:grpSpPr>
        <p:sp>
          <p:nvSpPr>
            <p:cNvPr id="12" name="圆角矩形 11"/>
            <p:cNvSpPr/>
            <p:nvPr/>
          </p:nvSpPr>
          <p:spPr>
            <a:xfrm>
              <a:off x="3477296" y="3554569"/>
              <a:ext cx="4881093" cy="901521"/>
            </a:xfrm>
            <a:prstGeom prst="roundRect">
              <a:avLst>
                <a:gd name="adj" fmla="val 50000"/>
              </a:avLst>
            </a:prstGeom>
            <a:noFill/>
            <a:ln w="50800">
              <a:solidFill>
                <a:srgbClr val="008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3477295" y="3554569"/>
              <a:ext cx="943925" cy="901521"/>
            </a:xfrm>
            <a:custGeom>
              <a:avLst/>
              <a:gdLst>
                <a:gd name="connsiteX0" fmla="*/ 0 w 824612"/>
                <a:gd name="connsiteY0" fmla="*/ 450760 h 901521"/>
                <a:gd name="connsiteX1" fmla="*/ 0 w 824612"/>
                <a:gd name="connsiteY1" fmla="*/ 450761 h 901521"/>
                <a:gd name="connsiteX2" fmla="*/ 0 w 824612"/>
                <a:gd name="connsiteY2" fmla="*/ 450761 h 901521"/>
                <a:gd name="connsiteX3" fmla="*/ 450761 w 824612"/>
                <a:gd name="connsiteY3" fmla="*/ 0 h 901521"/>
                <a:gd name="connsiteX4" fmla="*/ 824612 w 824612"/>
                <a:gd name="connsiteY4" fmla="*/ 0 h 901521"/>
                <a:gd name="connsiteX5" fmla="*/ 813351 w 824612"/>
                <a:gd name="connsiteY5" fmla="*/ 55775 h 901521"/>
                <a:gd name="connsiteX6" fmla="*/ 813351 w 824612"/>
                <a:gd name="connsiteY6" fmla="*/ 845745 h 901521"/>
                <a:gd name="connsiteX7" fmla="*/ 824612 w 824612"/>
                <a:gd name="connsiteY7" fmla="*/ 901521 h 901521"/>
                <a:gd name="connsiteX8" fmla="*/ 450761 w 824612"/>
                <a:gd name="connsiteY8" fmla="*/ 901521 h 901521"/>
                <a:gd name="connsiteX9" fmla="*/ 9158 w 824612"/>
                <a:gd name="connsiteY9" fmla="*/ 541604 h 901521"/>
                <a:gd name="connsiteX10" fmla="*/ 0 w 824612"/>
                <a:gd name="connsiteY10" fmla="*/ 450761 h 901521"/>
                <a:gd name="connsiteX11" fmla="*/ 9158 w 824612"/>
                <a:gd name="connsiteY11" fmla="*/ 359917 h 901521"/>
                <a:gd name="connsiteX12" fmla="*/ 450761 w 824612"/>
                <a:gd name="connsiteY12" fmla="*/ 0 h 90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4612" h="901521">
                  <a:moveTo>
                    <a:pt x="0" y="450760"/>
                  </a:moveTo>
                  <a:lnTo>
                    <a:pt x="0" y="450761"/>
                  </a:lnTo>
                  <a:lnTo>
                    <a:pt x="0" y="450761"/>
                  </a:lnTo>
                  <a:close/>
                  <a:moveTo>
                    <a:pt x="450761" y="0"/>
                  </a:moveTo>
                  <a:lnTo>
                    <a:pt x="824612" y="0"/>
                  </a:lnTo>
                  <a:lnTo>
                    <a:pt x="813351" y="55775"/>
                  </a:lnTo>
                  <a:lnTo>
                    <a:pt x="813351" y="845745"/>
                  </a:lnTo>
                  <a:lnTo>
                    <a:pt x="824612" y="901521"/>
                  </a:lnTo>
                  <a:lnTo>
                    <a:pt x="450761" y="901521"/>
                  </a:lnTo>
                  <a:cubicBezTo>
                    <a:pt x="232932" y="901521"/>
                    <a:pt x="51190" y="747008"/>
                    <a:pt x="9158" y="541604"/>
                  </a:cubicBezTo>
                  <a:lnTo>
                    <a:pt x="0" y="450761"/>
                  </a:lnTo>
                  <a:lnTo>
                    <a:pt x="9158" y="359917"/>
                  </a:lnTo>
                  <a:cubicBezTo>
                    <a:pt x="51190" y="154513"/>
                    <a:pt x="232932" y="0"/>
                    <a:pt x="450761" y="0"/>
                  </a:cubicBezTo>
                  <a:close/>
                </a:path>
              </a:pathLst>
            </a:custGeom>
            <a:solidFill>
              <a:srgbClr val="0088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4584" name="组合 13"/>
          <p:cNvGrpSpPr/>
          <p:nvPr/>
        </p:nvGrpSpPr>
        <p:grpSpPr>
          <a:xfrm rot="10800000">
            <a:off x="1935163" y="2627313"/>
            <a:ext cx="4881562" cy="901700"/>
            <a:chOff x="3477295" y="3554569"/>
            <a:chExt cx="4881094" cy="901521"/>
          </a:xfrm>
        </p:grpSpPr>
        <p:sp>
          <p:nvSpPr>
            <p:cNvPr id="15" name="圆角矩形 14"/>
            <p:cNvSpPr/>
            <p:nvPr/>
          </p:nvSpPr>
          <p:spPr>
            <a:xfrm>
              <a:off x="3477296" y="3554569"/>
              <a:ext cx="4881093" cy="901521"/>
            </a:xfrm>
            <a:prstGeom prst="roundRect">
              <a:avLst>
                <a:gd name="adj" fmla="val 50000"/>
              </a:avLst>
            </a:prstGeom>
            <a:noFill/>
            <a:ln w="50800">
              <a:solidFill>
                <a:srgbClr val="006F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3477295" y="3554569"/>
              <a:ext cx="943925" cy="901521"/>
            </a:xfrm>
            <a:custGeom>
              <a:avLst/>
              <a:gdLst>
                <a:gd name="connsiteX0" fmla="*/ 0 w 824612"/>
                <a:gd name="connsiteY0" fmla="*/ 450760 h 901521"/>
                <a:gd name="connsiteX1" fmla="*/ 0 w 824612"/>
                <a:gd name="connsiteY1" fmla="*/ 450761 h 901521"/>
                <a:gd name="connsiteX2" fmla="*/ 0 w 824612"/>
                <a:gd name="connsiteY2" fmla="*/ 450761 h 901521"/>
                <a:gd name="connsiteX3" fmla="*/ 450761 w 824612"/>
                <a:gd name="connsiteY3" fmla="*/ 0 h 901521"/>
                <a:gd name="connsiteX4" fmla="*/ 824612 w 824612"/>
                <a:gd name="connsiteY4" fmla="*/ 0 h 901521"/>
                <a:gd name="connsiteX5" fmla="*/ 813351 w 824612"/>
                <a:gd name="connsiteY5" fmla="*/ 55775 h 901521"/>
                <a:gd name="connsiteX6" fmla="*/ 813351 w 824612"/>
                <a:gd name="connsiteY6" fmla="*/ 845745 h 901521"/>
                <a:gd name="connsiteX7" fmla="*/ 824612 w 824612"/>
                <a:gd name="connsiteY7" fmla="*/ 901521 h 901521"/>
                <a:gd name="connsiteX8" fmla="*/ 450761 w 824612"/>
                <a:gd name="connsiteY8" fmla="*/ 901521 h 901521"/>
                <a:gd name="connsiteX9" fmla="*/ 9158 w 824612"/>
                <a:gd name="connsiteY9" fmla="*/ 541604 h 901521"/>
                <a:gd name="connsiteX10" fmla="*/ 0 w 824612"/>
                <a:gd name="connsiteY10" fmla="*/ 450761 h 901521"/>
                <a:gd name="connsiteX11" fmla="*/ 9158 w 824612"/>
                <a:gd name="connsiteY11" fmla="*/ 359917 h 901521"/>
                <a:gd name="connsiteX12" fmla="*/ 450761 w 824612"/>
                <a:gd name="connsiteY12" fmla="*/ 0 h 90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4612" h="901521">
                  <a:moveTo>
                    <a:pt x="0" y="450760"/>
                  </a:moveTo>
                  <a:lnTo>
                    <a:pt x="0" y="450761"/>
                  </a:lnTo>
                  <a:lnTo>
                    <a:pt x="0" y="450761"/>
                  </a:lnTo>
                  <a:close/>
                  <a:moveTo>
                    <a:pt x="450761" y="0"/>
                  </a:moveTo>
                  <a:lnTo>
                    <a:pt x="824612" y="0"/>
                  </a:lnTo>
                  <a:lnTo>
                    <a:pt x="813351" y="55775"/>
                  </a:lnTo>
                  <a:lnTo>
                    <a:pt x="813351" y="845745"/>
                  </a:lnTo>
                  <a:lnTo>
                    <a:pt x="824612" y="901521"/>
                  </a:lnTo>
                  <a:lnTo>
                    <a:pt x="450761" y="901521"/>
                  </a:lnTo>
                  <a:cubicBezTo>
                    <a:pt x="232932" y="901521"/>
                    <a:pt x="51190" y="747008"/>
                    <a:pt x="9158" y="541604"/>
                  </a:cubicBezTo>
                  <a:lnTo>
                    <a:pt x="0" y="450761"/>
                  </a:lnTo>
                  <a:lnTo>
                    <a:pt x="9158" y="359917"/>
                  </a:lnTo>
                  <a:cubicBezTo>
                    <a:pt x="51190" y="154513"/>
                    <a:pt x="232932" y="0"/>
                    <a:pt x="450761" y="0"/>
                  </a:cubicBezTo>
                  <a:close/>
                </a:path>
              </a:pathLst>
            </a:custGeom>
            <a:solidFill>
              <a:srgbClr val="006F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4585" name="组合 16"/>
          <p:cNvGrpSpPr/>
          <p:nvPr/>
        </p:nvGrpSpPr>
        <p:grpSpPr>
          <a:xfrm rot="10800000">
            <a:off x="1935163" y="4657725"/>
            <a:ext cx="4881562" cy="901700"/>
            <a:chOff x="3477295" y="3554569"/>
            <a:chExt cx="4881094" cy="901521"/>
          </a:xfrm>
        </p:grpSpPr>
        <p:sp>
          <p:nvSpPr>
            <p:cNvPr id="18" name="圆角矩形 17"/>
            <p:cNvSpPr/>
            <p:nvPr/>
          </p:nvSpPr>
          <p:spPr>
            <a:xfrm>
              <a:off x="3477296" y="3554569"/>
              <a:ext cx="4881093" cy="901521"/>
            </a:xfrm>
            <a:prstGeom prst="roundRect">
              <a:avLst>
                <a:gd name="adj" fmla="val 50000"/>
              </a:avLst>
            </a:prstGeom>
            <a:noFill/>
            <a:ln w="50800">
              <a:solidFill>
                <a:srgbClr val="00A1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3477295" y="3554569"/>
              <a:ext cx="943925" cy="901521"/>
            </a:xfrm>
            <a:custGeom>
              <a:avLst/>
              <a:gdLst>
                <a:gd name="connsiteX0" fmla="*/ 0 w 824612"/>
                <a:gd name="connsiteY0" fmla="*/ 450760 h 901521"/>
                <a:gd name="connsiteX1" fmla="*/ 0 w 824612"/>
                <a:gd name="connsiteY1" fmla="*/ 450761 h 901521"/>
                <a:gd name="connsiteX2" fmla="*/ 0 w 824612"/>
                <a:gd name="connsiteY2" fmla="*/ 450761 h 901521"/>
                <a:gd name="connsiteX3" fmla="*/ 450761 w 824612"/>
                <a:gd name="connsiteY3" fmla="*/ 0 h 901521"/>
                <a:gd name="connsiteX4" fmla="*/ 824612 w 824612"/>
                <a:gd name="connsiteY4" fmla="*/ 0 h 901521"/>
                <a:gd name="connsiteX5" fmla="*/ 813351 w 824612"/>
                <a:gd name="connsiteY5" fmla="*/ 55775 h 901521"/>
                <a:gd name="connsiteX6" fmla="*/ 813351 w 824612"/>
                <a:gd name="connsiteY6" fmla="*/ 845745 h 901521"/>
                <a:gd name="connsiteX7" fmla="*/ 824612 w 824612"/>
                <a:gd name="connsiteY7" fmla="*/ 901521 h 901521"/>
                <a:gd name="connsiteX8" fmla="*/ 450761 w 824612"/>
                <a:gd name="connsiteY8" fmla="*/ 901521 h 901521"/>
                <a:gd name="connsiteX9" fmla="*/ 9158 w 824612"/>
                <a:gd name="connsiteY9" fmla="*/ 541604 h 901521"/>
                <a:gd name="connsiteX10" fmla="*/ 0 w 824612"/>
                <a:gd name="connsiteY10" fmla="*/ 450761 h 901521"/>
                <a:gd name="connsiteX11" fmla="*/ 9158 w 824612"/>
                <a:gd name="connsiteY11" fmla="*/ 359917 h 901521"/>
                <a:gd name="connsiteX12" fmla="*/ 450761 w 824612"/>
                <a:gd name="connsiteY12" fmla="*/ 0 h 90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4612" h="901521">
                  <a:moveTo>
                    <a:pt x="0" y="450760"/>
                  </a:moveTo>
                  <a:lnTo>
                    <a:pt x="0" y="450761"/>
                  </a:lnTo>
                  <a:lnTo>
                    <a:pt x="0" y="450761"/>
                  </a:lnTo>
                  <a:close/>
                  <a:moveTo>
                    <a:pt x="450761" y="0"/>
                  </a:moveTo>
                  <a:lnTo>
                    <a:pt x="824612" y="0"/>
                  </a:lnTo>
                  <a:lnTo>
                    <a:pt x="813351" y="55775"/>
                  </a:lnTo>
                  <a:lnTo>
                    <a:pt x="813351" y="845745"/>
                  </a:lnTo>
                  <a:lnTo>
                    <a:pt x="824612" y="901521"/>
                  </a:lnTo>
                  <a:lnTo>
                    <a:pt x="450761" y="901521"/>
                  </a:lnTo>
                  <a:cubicBezTo>
                    <a:pt x="232932" y="901521"/>
                    <a:pt x="51190" y="747008"/>
                    <a:pt x="9158" y="541604"/>
                  </a:cubicBezTo>
                  <a:lnTo>
                    <a:pt x="0" y="450761"/>
                  </a:lnTo>
                  <a:lnTo>
                    <a:pt x="9158" y="359917"/>
                  </a:lnTo>
                  <a:cubicBezTo>
                    <a:pt x="51190" y="154513"/>
                    <a:pt x="232932" y="0"/>
                    <a:pt x="450761" y="0"/>
                  </a:cubicBezTo>
                  <a:close/>
                </a:path>
              </a:pathLst>
            </a:custGeom>
            <a:solidFill>
              <a:srgbClr val="00A1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4586" name="组合 19"/>
          <p:cNvGrpSpPr/>
          <p:nvPr/>
        </p:nvGrpSpPr>
        <p:grpSpPr>
          <a:xfrm>
            <a:off x="4940300" y="3635375"/>
            <a:ext cx="4881563" cy="901700"/>
            <a:chOff x="3477295" y="3554569"/>
            <a:chExt cx="4881094" cy="901521"/>
          </a:xfrm>
        </p:grpSpPr>
        <p:sp>
          <p:nvSpPr>
            <p:cNvPr id="21" name="圆角矩形 20"/>
            <p:cNvSpPr/>
            <p:nvPr/>
          </p:nvSpPr>
          <p:spPr>
            <a:xfrm>
              <a:off x="3477296" y="3554569"/>
              <a:ext cx="4881093" cy="901521"/>
            </a:xfrm>
            <a:prstGeom prst="roundRect">
              <a:avLst>
                <a:gd name="adj" fmla="val 50000"/>
              </a:avLst>
            </a:prstGeom>
            <a:noFill/>
            <a:ln w="50800">
              <a:solidFill>
                <a:srgbClr val="478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3477295" y="3554569"/>
              <a:ext cx="943925" cy="901521"/>
            </a:xfrm>
            <a:custGeom>
              <a:avLst/>
              <a:gdLst>
                <a:gd name="connsiteX0" fmla="*/ 0 w 824612"/>
                <a:gd name="connsiteY0" fmla="*/ 450760 h 901521"/>
                <a:gd name="connsiteX1" fmla="*/ 0 w 824612"/>
                <a:gd name="connsiteY1" fmla="*/ 450761 h 901521"/>
                <a:gd name="connsiteX2" fmla="*/ 0 w 824612"/>
                <a:gd name="connsiteY2" fmla="*/ 450761 h 901521"/>
                <a:gd name="connsiteX3" fmla="*/ 450761 w 824612"/>
                <a:gd name="connsiteY3" fmla="*/ 0 h 901521"/>
                <a:gd name="connsiteX4" fmla="*/ 824612 w 824612"/>
                <a:gd name="connsiteY4" fmla="*/ 0 h 901521"/>
                <a:gd name="connsiteX5" fmla="*/ 813351 w 824612"/>
                <a:gd name="connsiteY5" fmla="*/ 55775 h 901521"/>
                <a:gd name="connsiteX6" fmla="*/ 813351 w 824612"/>
                <a:gd name="connsiteY6" fmla="*/ 845745 h 901521"/>
                <a:gd name="connsiteX7" fmla="*/ 824612 w 824612"/>
                <a:gd name="connsiteY7" fmla="*/ 901521 h 901521"/>
                <a:gd name="connsiteX8" fmla="*/ 450761 w 824612"/>
                <a:gd name="connsiteY8" fmla="*/ 901521 h 901521"/>
                <a:gd name="connsiteX9" fmla="*/ 9158 w 824612"/>
                <a:gd name="connsiteY9" fmla="*/ 541604 h 901521"/>
                <a:gd name="connsiteX10" fmla="*/ 0 w 824612"/>
                <a:gd name="connsiteY10" fmla="*/ 450761 h 901521"/>
                <a:gd name="connsiteX11" fmla="*/ 9158 w 824612"/>
                <a:gd name="connsiteY11" fmla="*/ 359917 h 901521"/>
                <a:gd name="connsiteX12" fmla="*/ 450761 w 824612"/>
                <a:gd name="connsiteY12" fmla="*/ 0 h 90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4612" h="901521">
                  <a:moveTo>
                    <a:pt x="0" y="450760"/>
                  </a:moveTo>
                  <a:lnTo>
                    <a:pt x="0" y="450761"/>
                  </a:lnTo>
                  <a:lnTo>
                    <a:pt x="0" y="450761"/>
                  </a:lnTo>
                  <a:close/>
                  <a:moveTo>
                    <a:pt x="450761" y="0"/>
                  </a:moveTo>
                  <a:lnTo>
                    <a:pt x="824612" y="0"/>
                  </a:lnTo>
                  <a:lnTo>
                    <a:pt x="813351" y="55775"/>
                  </a:lnTo>
                  <a:lnTo>
                    <a:pt x="813351" y="845745"/>
                  </a:lnTo>
                  <a:lnTo>
                    <a:pt x="824612" y="901521"/>
                  </a:lnTo>
                  <a:lnTo>
                    <a:pt x="450761" y="901521"/>
                  </a:lnTo>
                  <a:cubicBezTo>
                    <a:pt x="232932" y="901521"/>
                    <a:pt x="51190" y="747008"/>
                    <a:pt x="9158" y="541604"/>
                  </a:cubicBezTo>
                  <a:lnTo>
                    <a:pt x="0" y="450761"/>
                  </a:lnTo>
                  <a:lnTo>
                    <a:pt x="9158" y="359917"/>
                  </a:lnTo>
                  <a:cubicBezTo>
                    <a:pt x="51190" y="154513"/>
                    <a:pt x="232932" y="0"/>
                    <a:pt x="450761" y="0"/>
                  </a:cubicBezTo>
                  <a:close/>
                </a:path>
              </a:pathLst>
            </a:custGeom>
            <a:solidFill>
              <a:srgbClr val="478F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4587" name="文本框 22"/>
          <p:cNvSpPr txBox="1"/>
          <p:nvPr/>
        </p:nvSpPr>
        <p:spPr>
          <a:xfrm>
            <a:off x="5267325" y="1731963"/>
            <a:ext cx="56356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588" name="文本框 23"/>
          <p:cNvSpPr txBox="1"/>
          <p:nvPr/>
        </p:nvSpPr>
        <p:spPr>
          <a:xfrm>
            <a:off x="6134100" y="2776538"/>
            <a:ext cx="56197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589" name="文本框 24"/>
          <p:cNvSpPr txBox="1"/>
          <p:nvPr/>
        </p:nvSpPr>
        <p:spPr>
          <a:xfrm>
            <a:off x="5267325" y="3794125"/>
            <a:ext cx="563563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590" name="文本框 25"/>
          <p:cNvSpPr txBox="1"/>
          <p:nvPr/>
        </p:nvSpPr>
        <p:spPr>
          <a:xfrm>
            <a:off x="6134100" y="4816475"/>
            <a:ext cx="5619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592" name="TextBox 10"/>
          <p:cNvSpPr txBox="1"/>
          <p:nvPr/>
        </p:nvSpPr>
        <p:spPr>
          <a:xfrm>
            <a:off x="6005513" y="3751263"/>
            <a:ext cx="360680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建立系统的教师荣誉制度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及时激励奖励，加大典型宣传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发挥示范引领，促进大学文化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94" name="TextBox 10"/>
          <p:cNvSpPr txBox="1"/>
          <p:nvPr/>
        </p:nvSpPr>
        <p:spPr>
          <a:xfrm>
            <a:off x="2266950" y="4770438"/>
            <a:ext cx="3605213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完善考核结果适用，与绩效分配、职称评审、岗位考核、项目推荐、评先评优、高端进修等紧密结合（指挥棒作用）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2" name="文本框 1"/>
          <p:cNvSpPr txBox="1"/>
          <p:nvPr/>
        </p:nvSpPr>
        <p:spPr>
          <a:xfrm>
            <a:off x="631825" y="117475"/>
            <a:ext cx="419671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完善考核评价机制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12180" y="1684020"/>
            <a:ext cx="360362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按考核对象（个人、团队）和目标建立多元化的考核评价体系：师德；能力业绩导向。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教学、科研、学科、学工、师导、社会服务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10"/>
          <p:cNvSpPr txBox="1"/>
          <p:nvPr/>
        </p:nvSpPr>
        <p:spPr>
          <a:xfrm>
            <a:off x="2126298" y="2709863"/>
            <a:ext cx="3606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支持教师培训进修、挂职锻炼，教师专业成长纳入聘期考核指标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矩形 31"/>
          <p:cNvSpPr/>
          <p:nvPr/>
        </p:nvSpPr>
        <p:spPr>
          <a:xfrm>
            <a:off x="-15875" y="6657975"/>
            <a:ext cx="10134600" cy="20002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9445615" y="5904625"/>
            <a:ext cx="2745603" cy="953375"/>
            <a:chOff x="0" y="2371871"/>
            <a:chExt cx="13048298" cy="4486130"/>
          </a:xfrm>
          <a:solidFill>
            <a:srgbClr val="088EFB"/>
          </a:solidFill>
        </p:grpSpPr>
        <p:sp>
          <p:nvSpPr>
            <p:cNvPr id="5" name="等腰三角形 4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907456">
              <a:off x="92777" y="2371871"/>
              <a:ext cx="12955521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5400000">
            <a:off x="-431458" y="431457"/>
            <a:ext cx="1313291" cy="450375"/>
            <a:chOff x="-17991" y="2458937"/>
            <a:chExt cx="12955519" cy="4399064"/>
          </a:xfrm>
          <a:solidFill>
            <a:srgbClr val="088EFB"/>
          </a:solidFill>
        </p:grpSpPr>
        <p:sp>
          <p:nvSpPr>
            <p:cNvPr id="8" name="等腰三角形 7"/>
            <p:cNvSpPr/>
            <p:nvPr/>
          </p:nvSpPr>
          <p:spPr>
            <a:xfrm>
              <a:off x="0" y="3452885"/>
              <a:ext cx="12474054" cy="3405116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907456">
              <a:off x="-17991" y="2458937"/>
              <a:ext cx="12955519" cy="2927599"/>
            </a:xfrm>
            <a:prstGeom prst="triangle">
              <a:avLst>
                <a:gd name="adj" fmla="val 205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831964" y="6134358"/>
            <a:ext cx="1293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2800" b="1" kern="1200" cap="none" spc="0" normalizeH="0" baseline="0" noProof="0" dirty="0">
                <a:solidFill>
                  <a:prstClr val="white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LOGO</a:t>
            </a:r>
            <a:endParaRPr kumimoji="0" lang="zh-CN" altLang="en-US" sz="2800" b="1" kern="1200" cap="none" spc="0" normalizeH="0" baseline="0" noProof="0" dirty="0">
              <a:solidFill>
                <a:prstClr val="white"/>
              </a:solidFill>
              <a:effectLst>
                <a:reflection blurRad="6350" stA="55000" endA="300" endPos="455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606" name="文本框 1"/>
          <p:cNvSpPr txBox="1"/>
          <p:nvPr/>
        </p:nvSpPr>
        <p:spPr>
          <a:xfrm>
            <a:off x="631825" y="117475"/>
            <a:ext cx="33813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完善收入分配机制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607" name="组合 10"/>
          <p:cNvGrpSpPr/>
          <p:nvPr/>
        </p:nvGrpSpPr>
        <p:grpSpPr>
          <a:xfrm>
            <a:off x="2871788" y="1543050"/>
            <a:ext cx="5576887" cy="4338638"/>
            <a:chOff x="2613421" y="720327"/>
            <a:chExt cx="6965156" cy="5417343"/>
          </a:xfrm>
        </p:grpSpPr>
        <p:sp>
          <p:nvSpPr>
            <p:cNvPr id="12" name="任意多边形 11"/>
            <p:cNvSpPr/>
            <p:nvPr/>
          </p:nvSpPr>
          <p:spPr>
            <a:xfrm>
              <a:off x="2613421" y="720327"/>
              <a:ext cx="3095624" cy="1547812"/>
            </a:xfrm>
            <a:custGeom>
              <a:avLst/>
              <a:gdLst>
                <a:gd name="connsiteX0" fmla="*/ 0 w 3095624"/>
                <a:gd name="connsiteY0" fmla="*/ 154781 h 1547812"/>
                <a:gd name="connsiteX1" fmla="*/ 154781 w 3095624"/>
                <a:gd name="connsiteY1" fmla="*/ 0 h 1547812"/>
                <a:gd name="connsiteX2" fmla="*/ 2940843 w 3095624"/>
                <a:gd name="connsiteY2" fmla="*/ 0 h 1547812"/>
                <a:gd name="connsiteX3" fmla="*/ 3095624 w 3095624"/>
                <a:gd name="connsiteY3" fmla="*/ 154781 h 1547812"/>
                <a:gd name="connsiteX4" fmla="*/ 3095624 w 3095624"/>
                <a:gd name="connsiteY4" fmla="*/ 1393031 h 1547812"/>
                <a:gd name="connsiteX5" fmla="*/ 2940843 w 3095624"/>
                <a:gd name="connsiteY5" fmla="*/ 1547812 h 1547812"/>
                <a:gd name="connsiteX6" fmla="*/ 154781 w 3095624"/>
                <a:gd name="connsiteY6" fmla="*/ 1547812 h 1547812"/>
                <a:gd name="connsiteX7" fmla="*/ 0 w 3095624"/>
                <a:gd name="connsiteY7" fmla="*/ 1393031 h 1547812"/>
                <a:gd name="connsiteX8" fmla="*/ 0 w 3095624"/>
                <a:gd name="connsiteY8" fmla="*/ 154781 h 154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95624" h="1547812">
                  <a:moveTo>
                    <a:pt x="0" y="154781"/>
                  </a:moveTo>
                  <a:cubicBezTo>
                    <a:pt x="0" y="69298"/>
                    <a:pt x="69298" y="0"/>
                    <a:pt x="154781" y="0"/>
                  </a:cubicBezTo>
                  <a:lnTo>
                    <a:pt x="2940843" y="0"/>
                  </a:lnTo>
                  <a:cubicBezTo>
                    <a:pt x="3026326" y="0"/>
                    <a:pt x="3095624" y="69298"/>
                    <a:pt x="3095624" y="154781"/>
                  </a:cubicBezTo>
                  <a:lnTo>
                    <a:pt x="3095624" y="1393031"/>
                  </a:lnTo>
                  <a:cubicBezTo>
                    <a:pt x="3095624" y="1478514"/>
                    <a:pt x="3026326" y="1547812"/>
                    <a:pt x="2940843" y="1547812"/>
                  </a:cubicBezTo>
                  <a:lnTo>
                    <a:pt x="154781" y="1547812"/>
                  </a:lnTo>
                  <a:cubicBezTo>
                    <a:pt x="69298" y="1547812"/>
                    <a:pt x="0" y="1478514"/>
                    <a:pt x="0" y="1393031"/>
                  </a:cubicBezTo>
                  <a:lnTo>
                    <a:pt x="0" y="154781"/>
                  </a:lnTo>
                  <a:close/>
                </a:path>
              </a:pathLst>
            </a:custGeom>
            <a:solidFill>
              <a:srgbClr val="088EF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9159" tIns="127884" rIns="169159" bIns="127884" numCol="1" spcCol="1270" anchor="ctr" anchorCtr="0">
              <a:noAutofit/>
            </a:bodyPr>
            <a:lstStyle/>
            <a:p>
              <a:pPr marL="0" marR="0" lvl="0" indent="0" algn="ctr" defTabSz="2889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65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2922984" y="2268140"/>
              <a:ext cx="309562" cy="11608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60859"/>
                  </a:lnTo>
                  <a:lnTo>
                    <a:pt x="309562" y="116085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任意多边形 13"/>
            <p:cNvSpPr/>
            <p:nvPr/>
          </p:nvSpPr>
          <p:spPr>
            <a:xfrm>
              <a:off x="3232546" y="2655093"/>
              <a:ext cx="2476499" cy="1547812"/>
            </a:xfrm>
            <a:custGeom>
              <a:avLst/>
              <a:gdLst>
                <a:gd name="connsiteX0" fmla="*/ 0 w 2476499"/>
                <a:gd name="connsiteY0" fmla="*/ 154781 h 1547812"/>
                <a:gd name="connsiteX1" fmla="*/ 154781 w 2476499"/>
                <a:gd name="connsiteY1" fmla="*/ 0 h 1547812"/>
                <a:gd name="connsiteX2" fmla="*/ 2321718 w 2476499"/>
                <a:gd name="connsiteY2" fmla="*/ 0 h 1547812"/>
                <a:gd name="connsiteX3" fmla="*/ 2476499 w 2476499"/>
                <a:gd name="connsiteY3" fmla="*/ 154781 h 1547812"/>
                <a:gd name="connsiteX4" fmla="*/ 2476499 w 2476499"/>
                <a:gd name="connsiteY4" fmla="*/ 1393031 h 1547812"/>
                <a:gd name="connsiteX5" fmla="*/ 2321718 w 2476499"/>
                <a:gd name="connsiteY5" fmla="*/ 1547812 h 1547812"/>
                <a:gd name="connsiteX6" fmla="*/ 154781 w 2476499"/>
                <a:gd name="connsiteY6" fmla="*/ 1547812 h 1547812"/>
                <a:gd name="connsiteX7" fmla="*/ 0 w 2476499"/>
                <a:gd name="connsiteY7" fmla="*/ 1393031 h 1547812"/>
                <a:gd name="connsiteX8" fmla="*/ 0 w 2476499"/>
                <a:gd name="connsiteY8" fmla="*/ 154781 h 154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6499" h="1547812">
                  <a:moveTo>
                    <a:pt x="0" y="154781"/>
                  </a:moveTo>
                  <a:cubicBezTo>
                    <a:pt x="0" y="69298"/>
                    <a:pt x="69298" y="0"/>
                    <a:pt x="154781" y="0"/>
                  </a:cubicBezTo>
                  <a:lnTo>
                    <a:pt x="2321718" y="0"/>
                  </a:lnTo>
                  <a:cubicBezTo>
                    <a:pt x="2407201" y="0"/>
                    <a:pt x="2476499" y="69298"/>
                    <a:pt x="2476499" y="154781"/>
                  </a:cubicBezTo>
                  <a:lnTo>
                    <a:pt x="2476499" y="1393031"/>
                  </a:lnTo>
                  <a:cubicBezTo>
                    <a:pt x="2476499" y="1478514"/>
                    <a:pt x="2407201" y="1547812"/>
                    <a:pt x="2321718" y="1547812"/>
                  </a:cubicBezTo>
                  <a:lnTo>
                    <a:pt x="154781" y="1547812"/>
                  </a:lnTo>
                  <a:cubicBezTo>
                    <a:pt x="69298" y="1547812"/>
                    <a:pt x="0" y="1478514"/>
                    <a:pt x="0" y="1393031"/>
                  </a:cubicBezTo>
                  <a:lnTo>
                    <a:pt x="0" y="15478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159" tIns="127884" rIns="169159" bIns="127884" numCol="1" spcCol="1270" anchor="ctr" anchorCtr="0">
              <a:noAutofit/>
            </a:bodyPr>
            <a:lstStyle/>
            <a:p>
              <a:pPr marL="0" marR="0" lvl="0" indent="0" algn="ctr" defTabSz="2889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6500" b="0" i="0" u="none" strike="noStrike" kern="1200" cap="none" spc="0" normalizeH="0" baseline="0" noProof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2922984" y="2268140"/>
              <a:ext cx="309562" cy="30956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095624"/>
                  </a:lnTo>
                  <a:lnTo>
                    <a:pt x="309562" y="309562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任意多边形 15"/>
            <p:cNvSpPr/>
            <p:nvPr/>
          </p:nvSpPr>
          <p:spPr>
            <a:xfrm>
              <a:off x="3232546" y="4589858"/>
              <a:ext cx="2476499" cy="1547812"/>
            </a:xfrm>
            <a:custGeom>
              <a:avLst/>
              <a:gdLst>
                <a:gd name="connsiteX0" fmla="*/ 0 w 2476499"/>
                <a:gd name="connsiteY0" fmla="*/ 154781 h 1547812"/>
                <a:gd name="connsiteX1" fmla="*/ 154781 w 2476499"/>
                <a:gd name="connsiteY1" fmla="*/ 0 h 1547812"/>
                <a:gd name="connsiteX2" fmla="*/ 2321718 w 2476499"/>
                <a:gd name="connsiteY2" fmla="*/ 0 h 1547812"/>
                <a:gd name="connsiteX3" fmla="*/ 2476499 w 2476499"/>
                <a:gd name="connsiteY3" fmla="*/ 154781 h 1547812"/>
                <a:gd name="connsiteX4" fmla="*/ 2476499 w 2476499"/>
                <a:gd name="connsiteY4" fmla="*/ 1393031 h 1547812"/>
                <a:gd name="connsiteX5" fmla="*/ 2321718 w 2476499"/>
                <a:gd name="connsiteY5" fmla="*/ 1547812 h 1547812"/>
                <a:gd name="connsiteX6" fmla="*/ 154781 w 2476499"/>
                <a:gd name="connsiteY6" fmla="*/ 1547812 h 1547812"/>
                <a:gd name="connsiteX7" fmla="*/ 0 w 2476499"/>
                <a:gd name="connsiteY7" fmla="*/ 1393031 h 1547812"/>
                <a:gd name="connsiteX8" fmla="*/ 0 w 2476499"/>
                <a:gd name="connsiteY8" fmla="*/ 154781 h 154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6499" h="1547812">
                  <a:moveTo>
                    <a:pt x="0" y="154781"/>
                  </a:moveTo>
                  <a:cubicBezTo>
                    <a:pt x="0" y="69298"/>
                    <a:pt x="69298" y="0"/>
                    <a:pt x="154781" y="0"/>
                  </a:cubicBezTo>
                  <a:lnTo>
                    <a:pt x="2321718" y="0"/>
                  </a:lnTo>
                  <a:cubicBezTo>
                    <a:pt x="2407201" y="0"/>
                    <a:pt x="2476499" y="69298"/>
                    <a:pt x="2476499" y="154781"/>
                  </a:cubicBezTo>
                  <a:lnTo>
                    <a:pt x="2476499" y="1393031"/>
                  </a:lnTo>
                  <a:cubicBezTo>
                    <a:pt x="2476499" y="1478514"/>
                    <a:pt x="2407201" y="1547812"/>
                    <a:pt x="2321718" y="1547812"/>
                  </a:cubicBezTo>
                  <a:lnTo>
                    <a:pt x="154781" y="1547812"/>
                  </a:lnTo>
                  <a:cubicBezTo>
                    <a:pt x="69298" y="1547812"/>
                    <a:pt x="0" y="1478514"/>
                    <a:pt x="0" y="1393031"/>
                  </a:cubicBezTo>
                  <a:lnTo>
                    <a:pt x="0" y="15478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159" tIns="127884" rIns="169159" bIns="127884" numCol="1" spcCol="1270" anchor="ctr" anchorCtr="0">
              <a:noAutofit/>
            </a:bodyPr>
            <a:lstStyle/>
            <a:p>
              <a:pPr marL="0" marR="0" lvl="0" indent="0" algn="ctr" defTabSz="2889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6500" b="0" i="0" u="none" strike="noStrike" kern="1200" cap="none" spc="0" normalizeH="0" baseline="0" noProof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6482953" y="720327"/>
              <a:ext cx="3095624" cy="1547812"/>
            </a:xfrm>
            <a:custGeom>
              <a:avLst/>
              <a:gdLst>
                <a:gd name="connsiteX0" fmla="*/ 0 w 3095624"/>
                <a:gd name="connsiteY0" fmla="*/ 154781 h 1547812"/>
                <a:gd name="connsiteX1" fmla="*/ 154781 w 3095624"/>
                <a:gd name="connsiteY1" fmla="*/ 0 h 1547812"/>
                <a:gd name="connsiteX2" fmla="*/ 2940843 w 3095624"/>
                <a:gd name="connsiteY2" fmla="*/ 0 h 1547812"/>
                <a:gd name="connsiteX3" fmla="*/ 3095624 w 3095624"/>
                <a:gd name="connsiteY3" fmla="*/ 154781 h 1547812"/>
                <a:gd name="connsiteX4" fmla="*/ 3095624 w 3095624"/>
                <a:gd name="connsiteY4" fmla="*/ 1393031 h 1547812"/>
                <a:gd name="connsiteX5" fmla="*/ 2940843 w 3095624"/>
                <a:gd name="connsiteY5" fmla="*/ 1547812 h 1547812"/>
                <a:gd name="connsiteX6" fmla="*/ 154781 w 3095624"/>
                <a:gd name="connsiteY6" fmla="*/ 1547812 h 1547812"/>
                <a:gd name="connsiteX7" fmla="*/ 0 w 3095624"/>
                <a:gd name="connsiteY7" fmla="*/ 1393031 h 1547812"/>
                <a:gd name="connsiteX8" fmla="*/ 0 w 3095624"/>
                <a:gd name="connsiteY8" fmla="*/ 154781 h 154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95624" h="1547812">
                  <a:moveTo>
                    <a:pt x="0" y="154781"/>
                  </a:moveTo>
                  <a:cubicBezTo>
                    <a:pt x="0" y="69298"/>
                    <a:pt x="69298" y="0"/>
                    <a:pt x="154781" y="0"/>
                  </a:cubicBezTo>
                  <a:lnTo>
                    <a:pt x="2940843" y="0"/>
                  </a:lnTo>
                  <a:cubicBezTo>
                    <a:pt x="3026326" y="0"/>
                    <a:pt x="3095624" y="69298"/>
                    <a:pt x="3095624" y="154781"/>
                  </a:cubicBezTo>
                  <a:lnTo>
                    <a:pt x="3095624" y="1393031"/>
                  </a:lnTo>
                  <a:cubicBezTo>
                    <a:pt x="3095624" y="1478514"/>
                    <a:pt x="3026326" y="1547812"/>
                    <a:pt x="2940843" y="1547812"/>
                  </a:cubicBezTo>
                  <a:lnTo>
                    <a:pt x="154781" y="1547812"/>
                  </a:lnTo>
                  <a:cubicBezTo>
                    <a:pt x="69298" y="1547812"/>
                    <a:pt x="0" y="1478514"/>
                    <a:pt x="0" y="1393031"/>
                  </a:cubicBezTo>
                  <a:lnTo>
                    <a:pt x="0" y="1547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9159" tIns="127884" rIns="169159" bIns="127884" numCol="1" spcCol="1270" anchor="ctr" anchorCtr="0">
              <a:noAutofit/>
            </a:bodyPr>
            <a:lstStyle/>
            <a:p>
              <a:pPr marL="0" marR="0" lvl="0" indent="0" algn="ctr" defTabSz="2889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65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6792515" y="2268140"/>
              <a:ext cx="309562" cy="11608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60859"/>
                  </a:lnTo>
                  <a:lnTo>
                    <a:pt x="309562" y="116085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任意多边形 18"/>
            <p:cNvSpPr/>
            <p:nvPr/>
          </p:nvSpPr>
          <p:spPr>
            <a:xfrm>
              <a:off x="7102078" y="2655093"/>
              <a:ext cx="2476499" cy="1547812"/>
            </a:xfrm>
            <a:custGeom>
              <a:avLst/>
              <a:gdLst>
                <a:gd name="connsiteX0" fmla="*/ 0 w 2476499"/>
                <a:gd name="connsiteY0" fmla="*/ 154781 h 1547812"/>
                <a:gd name="connsiteX1" fmla="*/ 154781 w 2476499"/>
                <a:gd name="connsiteY1" fmla="*/ 0 h 1547812"/>
                <a:gd name="connsiteX2" fmla="*/ 2321718 w 2476499"/>
                <a:gd name="connsiteY2" fmla="*/ 0 h 1547812"/>
                <a:gd name="connsiteX3" fmla="*/ 2476499 w 2476499"/>
                <a:gd name="connsiteY3" fmla="*/ 154781 h 1547812"/>
                <a:gd name="connsiteX4" fmla="*/ 2476499 w 2476499"/>
                <a:gd name="connsiteY4" fmla="*/ 1393031 h 1547812"/>
                <a:gd name="connsiteX5" fmla="*/ 2321718 w 2476499"/>
                <a:gd name="connsiteY5" fmla="*/ 1547812 h 1547812"/>
                <a:gd name="connsiteX6" fmla="*/ 154781 w 2476499"/>
                <a:gd name="connsiteY6" fmla="*/ 1547812 h 1547812"/>
                <a:gd name="connsiteX7" fmla="*/ 0 w 2476499"/>
                <a:gd name="connsiteY7" fmla="*/ 1393031 h 1547812"/>
                <a:gd name="connsiteX8" fmla="*/ 0 w 2476499"/>
                <a:gd name="connsiteY8" fmla="*/ 154781 h 154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6499" h="1547812">
                  <a:moveTo>
                    <a:pt x="0" y="154781"/>
                  </a:moveTo>
                  <a:cubicBezTo>
                    <a:pt x="0" y="69298"/>
                    <a:pt x="69298" y="0"/>
                    <a:pt x="154781" y="0"/>
                  </a:cubicBezTo>
                  <a:lnTo>
                    <a:pt x="2321718" y="0"/>
                  </a:lnTo>
                  <a:cubicBezTo>
                    <a:pt x="2407201" y="0"/>
                    <a:pt x="2476499" y="69298"/>
                    <a:pt x="2476499" y="154781"/>
                  </a:cubicBezTo>
                  <a:lnTo>
                    <a:pt x="2476499" y="1393031"/>
                  </a:lnTo>
                  <a:cubicBezTo>
                    <a:pt x="2476499" y="1478514"/>
                    <a:pt x="2407201" y="1547812"/>
                    <a:pt x="2321718" y="1547812"/>
                  </a:cubicBezTo>
                  <a:lnTo>
                    <a:pt x="154781" y="1547812"/>
                  </a:lnTo>
                  <a:cubicBezTo>
                    <a:pt x="69298" y="1547812"/>
                    <a:pt x="0" y="1478514"/>
                    <a:pt x="0" y="1393031"/>
                  </a:cubicBezTo>
                  <a:lnTo>
                    <a:pt x="0" y="15478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159" tIns="127884" rIns="169159" bIns="127884" numCol="1" spcCol="1270" anchor="ctr" anchorCtr="0">
              <a:noAutofit/>
            </a:bodyPr>
            <a:lstStyle/>
            <a:p>
              <a:pPr marL="0" marR="0" lvl="0" indent="0" algn="ctr" defTabSz="2889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6500" b="0" i="0" u="none" strike="noStrike" kern="1200" cap="none" spc="0" normalizeH="0" baseline="0" noProof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6792515" y="2268140"/>
              <a:ext cx="309562" cy="30956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095624"/>
                  </a:lnTo>
                  <a:lnTo>
                    <a:pt x="309562" y="309562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任意多边形 20"/>
            <p:cNvSpPr/>
            <p:nvPr/>
          </p:nvSpPr>
          <p:spPr>
            <a:xfrm>
              <a:off x="7102078" y="4589858"/>
              <a:ext cx="2476499" cy="1547812"/>
            </a:xfrm>
            <a:custGeom>
              <a:avLst/>
              <a:gdLst>
                <a:gd name="connsiteX0" fmla="*/ 0 w 2476499"/>
                <a:gd name="connsiteY0" fmla="*/ 154781 h 1547812"/>
                <a:gd name="connsiteX1" fmla="*/ 154781 w 2476499"/>
                <a:gd name="connsiteY1" fmla="*/ 0 h 1547812"/>
                <a:gd name="connsiteX2" fmla="*/ 2321718 w 2476499"/>
                <a:gd name="connsiteY2" fmla="*/ 0 h 1547812"/>
                <a:gd name="connsiteX3" fmla="*/ 2476499 w 2476499"/>
                <a:gd name="connsiteY3" fmla="*/ 154781 h 1547812"/>
                <a:gd name="connsiteX4" fmla="*/ 2476499 w 2476499"/>
                <a:gd name="connsiteY4" fmla="*/ 1393031 h 1547812"/>
                <a:gd name="connsiteX5" fmla="*/ 2321718 w 2476499"/>
                <a:gd name="connsiteY5" fmla="*/ 1547812 h 1547812"/>
                <a:gd name="connsiteX6" fmla="*/ 154781 w 2476499"/>
                <a:gd name="connsiteY6" fmla="*/ 1547812 h 1547812"/>
                <a:gd name="connsiteX7" fmla="*/ 0 w 2476499"/>
                <a:gd name="connsiteY7" fmla="*/ 1393031 h 1547812"/>
                <a:gd name="connsiteX8" fmla="*/ 0 w 2476499"/>
                <a:gd name="connsiteY8" fmla="*/ 154781 h 154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6499" h="1547812">
                  <a:moveTo>
                    <a:pt x="0" y="154781"/>
                  </a:moveTo>
                  <a:cubicBezTo>
                    <a:pt x="0" y="69298"/>
                    <a:pt x="69298" y="0"/>
                    <a:pt x="154781" y="0"/>
                  </a:cubicBezTo>
                  <a:lnTo>
                    <a:pt x="2321718" y="0"/>
                  </a:lnTo>
                  <a:cubicBezTo>
                    <a:pt x="2407201" y="0"/>
                    <a:pt x="2476499" y="69298"/>
                    <a:pt x="2476499" y="154781"/>
                  </a:cubicBezTo>
                  <a:lnTo>
                    <a:pt x="2476499" y="1393031"/>
                  </a:lnTo>
                  <a:cubicBezTo>
                    <a:pt x="2476499" y="1478514"/>
                    <a:pt x="2407201" y="1547812"/>
                    <a:pt x="2321718" y="1547812"/>
                  </a:cubicBezTo>
                  <a:lnTo>
                    <a:pt x="154781" y="1547812"/>
                  </a:lnTo>
                  <a:cubicBezTo>
                    <a:pt x="69298" y="1547812"/>
                    <a:pt x="0" y="1478514"/>
                    <a:pt x="0" y="1393031"/>
                  </a:cubicBezTo>
                  <a:lnTo>
                    <a:pt x="0" y="15478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159" tIns="127884" rIns="169159" bIns="127884" numCol="1" spcCol="1270" anchor="ctr" anchorCtr="0">
              <a:noAutofit/>
            </a:bodyPr>
            <a:lstStyle/>
            <a:p>
              <a:pPr marL="0" marR="0" lvl="0" indent="0" algn="ctr" defTabSz="28892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6500" b="0" i="0" u="none" strike="noStrike" kern="1200" cap="none" spc="0" normalizeH="0" baseline="0" noProof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5608" name="TextBox 10"/>
          <p:cNvSpPr txBox="1"/>
          <p:nvPr/>
        </p:nvSpPr>
        <p:spPr>
          <a:xfrm>
            <a:off x="3453765" y="3205480"/>
            <a:ext cx="189611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总量核拨，自主分配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基础拨付：合格发挥职能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调节经费：政策型、奖励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动态调整奖励结构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9" name="TextBox 10"/>
          <p:cNvSpPr txBox="1"/>
          <p:nvPr/>
        </p:nvSpPr>
        <p:spPr>
          <a:xfrm>
            <a:off x="6629400" y="3205163"/>
            <a:ext cx="1819275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落实学院主体责任；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落实绩效分配原则；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坚持按岗考核原则；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弃平均主义，奖优罚劣。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0" name="TextBox 10"/>
          <p:cNvSpPr txBox="1"/>
          <p:nvPr/>
        </p:nvSpPr>
        <p:spPr>
          <a:xfrm>
            <a:off x="3530600" y="4754563"/>
            <a:ext cx="1819275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考虑学院在学校改革发展中的个性化发展任务，探索研究对学院的单项激励机制。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1" name="TextBox 10"/>
          <p:cNvSpPr txBox="1"/>
          <p:nvPr/>
        </p:nvSpPr>
        <p:spPr>
          <a:xfrm>
            <a:off x="6629400" y="4754563"/>
            <a:ext cx="1819275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强化岗位履职和岗位绩效考核，无正当理由未保质保量完成教学任务，要扣减绩效，并执行年度考核政策。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612" name="图片 25"/>
          <p:cNvPicPr>
            <a:picLocks noChangeAspect="1"/>
          </p:cNvPicPr>
          <p:nvPr/>
        </p:nvPicPr>
        <p:blipFill>
          <a:blip r:embed="rId1"/>
          <a:srcRect l="26163" r="25645"/>
          <a:stretch>
            <a:fillRect/>
          </a:stretch>
        </p:blipFill>
        <p:spPr>
          <a:xfrm>
            <a:off x="3001963" y="1689100"/>
            <a:ext cx="450850" cy="938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13" name="图片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0" y="1808163"/>
            <a:ext cx="817563" cy="819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14" name="文本框 27"/>
          <p:cNvSpPr txBox="1"/>
          <p:nvPr/>
        </p:nvSpPr>
        <p:spPr>
          <a:xfrm>
            <a:off x="3662363" y="2011363"/>
            <a:ext cx="12890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一级分配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5" name="文本框 28"/>
          <p:cNvSpPr txBox="1"/>
          <p:nvPr/>
        </p:nvSpPr>
        <p:spPr>
          <a:xfrm>
            <a:off x="6761163" y="2011363"/>
            <a:ext cx="128905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二级分配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9938" name="图片 5"/>
          <p:cNvPicPr>
            <a:picLocks noChangeAspect="1"/>
          </p:cNvPicPr>
          <p:nvPr/>
        </p:nvPicPr>
        <p:blipFill>
          <a:blip r:embed="rId1"/>
          <a:srcRect l="679" t="1482" r="37991" b="2393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任意多边形 21"/>
          <p:cNvSpPr/>
          <p:nvPr/>
        </p:nvSpPr>
        <p:spPr>
          <a:xfrm rot="20678629" flipH="1">
            <a:off x="-112712" y="2776538"/>
            <a:ext cx="12539663" cy="5619750"/>
          </a:xfrm>
          <a:custGeom>
            <a:avLst/>
            <a:gdLst>
              <a:gd name="connsiteX0" fmla="*/ 2867855 w 12540085"/>
              <a:gd name="connsiteY0" fmla="*/ 0 h 5619489"/>
              <a:gd name="connsiteX1" fmla="*/ 0 w 12540085"/>
              <a:gd name="connsiteY1" fmla="*/ 2752754 h 5619489"/>
              <a:gd name="connsiteX2" fmla="*/ 504256 w 12540085"/>
              <a:gd name="connsiteY2" fmla="*/ 4588930 h 5619489"/>
              <a:gd name="connsiteX3" fmla="*/ 840980 w 12540085"/>
              <a:gd name="connsiteY3" fmla="*/ 5619489 h 5619489"/>
              <a:gd name="connsiteX4" fmla="*/ 12540085 w 12540085"/>
              <a:gd name="connsiteY4" fmla="*/ 2406642 h 561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40085" h="5619489">
                <a:moveTo>
                  <a:pt x="2867855" y="0"/>
                </a:moveTo>
                <a:lnTo>
                  <a:pt x="0" y="2752754"/>
                </a:lnTo>
                <a:lnTo>
                  <a:pt x="504256" y="4588930"/>
                </a:lnTo>
                <a:lnTo>
                  <a:pt x="840980" y="5619489"/>
                </a:lnTo>
                <a:lnTo>
                  <a:pt x="12540085" y="2406642"/>
                </a:lnTo>
                <a:close/>
              </a:path>
            </a:pathLst>
          </a:custGeom>
          <a:solidFill>
            <a:srgbClr val="088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9940" name="图片 9"/>
          <p:cNvPicPr>
            <a:picLocks noChangeAspect="1"/>
          </p:cNvPicPr>
          <p:nvPr/>
        </p:nvPicPr>
        <p:blipFill>
          <a:blip r:embed="rId2">
            <a:lum bright="70001" contrast="-70000"/>
          </a:blip>
          <a:stretch>
            <a:fillRect/>
          </a:stretch>
        </p:blipFill>
        <p:spPr>
          <a:xfrm>
            <a:off x="2519363" y="569913"/>
            <a:ext cx="3722687" cy="37798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" y="3028950"/>
            <a:ext cx="4770438" cy="2600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4025" y="3498850"/>
            <a:ext cx="2497138" cy="2532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288" y="1196975"/>
            <a:ext cx="769937" cy="671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0775" y="1312863"/>
            <a:ext cx="468313" cy="55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45" name="文本框 14"/>
          <p:cNvSpPr txBox="1"/>
          <p:nvPr/>
        </p:nvSpPr>
        <p:spPr>
          <a:xfrm>
            <a:off x="6324600" y="4237038"/>
            <a:ext cx="67310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4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报告完毕感谢聆听</a:t>
            </a:r>
            <a:endParaRPr lang="zh-CN" altLang="en-US" sz="4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1805</Words>
  <Application>WPS 演示</Application>
  <PresentationFormat>自定义</PresentationFormat>
  <Paragraphs>203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Lucida Sans Unicode</vt:lpstr>
      <vt:lpstr>微软雅黑</vt:lpstr>
      <vt:lpstr>Arial Unicode MS</vt:lpstr>
      <vt:lpstr>Calibri Light</vt:lpstr>
      <vt:lpstr>Latha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newcrazy(刘元锋）</cp:lastModifiedBy>
  <cp:revision>20</cp:revision>
  <dcterms:created xsi:type="dcterms:W3CDTF">2014-06-27T00:49:00Z</dcterms:created>
  <dcterms:modified xsi:type="dcterms:W3CDTF">2020-06-06T10:18:55Z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