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80" r:id="rId4"/>
    <p:sldId id="296" r:id="rId5"/>
    <p:sldId id="293" r:id="rId6"/>
    <p:sldId id="294" r:id="rId7"/>
    <p:sldId id="297" r:id="rId8"/>
    <p:sldId id="298" r:id="rId9"/>
    <p:sldId id="301" r:id="rId10"/>
    <p:sldId id="295" r:id="rId11"/>
    <p:sldId id="302" r:id="rId12"/>
    <p:sldId id="299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B3"/>
    <a:srgbClr val="BE0233"/>
    <a:srgbClr val="1E2C5C"/>
    <a:srgbClr val="FC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C89E-2A93-4396-A9D0-673792EE437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8C45A-DF34-419C-AE4A-BE4FF8845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8C45A-DF34-419C-AE4A-BE4FF88458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8C45A-DF34-419C-AE4A-BE4FF88458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8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79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5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9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82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6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53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0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42A0-A375-4CC1-BD97-DDC65FBD635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42B3-F71D-40CC-AA48-D15FFA7E57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579EE2-4634-4A7E-A4AA-091881974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402"/>
          <a:stretch/>
        </p:blipFill>
        <p:spPr>
          <a:xfrm>
            <a:off x="-12701" y="4763"/>
            <a:ext cx="8789846" cy="9315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D4A8C5-B761-4763-8F0F-E2231D38776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792411"/>
            <a:ext cx="12192000" cy="10621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4DA2ACE-8060-4836-B078-6FFBE5A8B946}"/>
              </a:ext>
            </a:extLst>
          </p:cNvPr>
          <p:cNvSpPr/>
          <p:nvPr userDrawn="1"/>
        </p:nvSpPr>
        <p:spPr>
          <a:xfrm>
            <a:off x="-34601" y="6497131"/>
            <a:ext cx="190790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200" b="1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accent4">
                      <a:lumMod val="40000"/>
                      <a:lumOff val="6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办学思想大讨论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9B2D45-14D4-454F-BAC7-32D77D3DB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2184" t="3402"/>
          <a:stretch/>
        </p:blipFill>
        <p:spPr>
          <a:xfrm>
            <a:off x="6231060" y="4762"/>
            <a:ext cx="5960939" cy="9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E84FA-BAF7-4C39-8491-BED3E791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144" y="1407159"/>
            <a:ext cx="8782620" cy="2021841"/>
          </a:xfrm>
        </p:spPr>
        <p:txBody>
          <a:bodyPr>
            <a:no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5400" b="1" kern="100" spc="-25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全校合力 提高人才培养质量 </a:t>
            </a:r>
            <a:br>
              <a:rPr lang="en-US" altLang="zh-CN" sz="5400" b="1" kern="100" spc="-25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zh-CN" altLang="en-US" sz="5400" b="1" kern="100" spc="-25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推进学校变轨超车见成效</a:t>
            </a:r>
            <a:endParaRPr lang="zh-CN" altLang="zh-CN" sz="5400" b="1" kern="100" spc="-25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41C067-DF61-4F83-964A-DA5EDF52C478}"/>
              </a:ext>
            </a:extLst>
          </p:cNvPr>
          <p:cNvSpPr/>
          <p:nvPr/>
        </p:nvSpPr>
        <p:spPr>
          <a:xfrm>
            <a:off x="4749863" y="4248052"/>
            <a:ext cx="2580639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5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体育学院  沈友青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dist"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2020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06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03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日</a:t>
            </a:r>
            <a:endParaRPr lang="zh-CN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1F5554-2A47-42E4-89C7-0C8D456BC190}"/>
              </a:ext>
            </a:extLst>
          </p:cNvPr>
          <p:cNvSpPr/>
          <p:nvPr/>
        </p:nvSpPr>
        <p:spPr>
          <a:xfrm>
            <a:off x="9623324" y="173927"/>
            <a:ext cx="2418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accent4">
                      <a:lumMod val="40000"/>
                      <a:lumOff val="6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办学思想大讨论</a:t>
            </a:r>
          </a:p>
        </p:txBody>
      </p:sp>
    </p:spTree>
    <p:extLst>
      <p:ext uri="{BB962C8B-B14F-4D97-AF65-F5344CB8AC3E}">
        <p14:creationId xmlns:p14="http://schemas.microsoft.com/office/powerpoint/2010/main" val="172710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0B42A3B-EB85-4347-9EC6-793D7A83131D}"/>
              </a:ext>
            </a:extLst>
          </p:cNvPr>
          <p:cNvSpPr txBox="1">
            <a:spLocks/>
          </p:cNvSpPr>
          <p:nvPr/>
        </p:nvSpPr>
        <p:spPr>
          <a:xfrm>
            <a:off x="2255885" y="0"/>
            <a:ext cx="8488315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落在实处：成果导向，明确举措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B95DAB-3B9E-40AF-9172-5D25BCFAA5A7}"/>
              </a:ext>
            </a:extLst>
          </p:cNvPr>
          <p:cNvSpPr/>
          <p:nvPr/>
        </p:nvSpPr>
        <p:spPr>
          <a:xfrm>
            <a:off x="375973" y="1095638"/>
            <a:ext cx="8443337" cy="12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基于标准做好人培顶层设计和人才培养方案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0070C0"/>
                </a:solidFill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</a:rPr>
              <a:t>全员领会、把握标准，入脑、入心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090445-853B-4B8B-A30E-2D7E142CCFC9}"/>
              </a:ext>
            </a:extLst>
          </p:cNvPr>
          <p:cNvSpPr/>
          <p:nvPr/>
        </p:nvSpPr>
        <p:spPr>
          <a:xfrm>
            <a:off x="1382726" y="2709884"/>
            <a:ext cx="8443337" cy="12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基于标准促进思想政治价值引领和实践育人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0070C0"/>
                </a:solidFill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</a:rPr>
              <a:t>五个思政、三全育人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2082FB4-74EF-44BC-8135-DC51B017EA8E}"/>
              </a:ext>
            </a:extLst>
          </p:cNvPr>
          <p:cNvSpPr/>
          <p:nvPr/>
        </p:nvSpPr>
        <p:spPr>
          <a:xfrm>
            <a:off x="2390207" y="4391278"/>
            <a:ext cx="9584675" cy="1893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基于标准加强师德师风和教育教学能力提升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0070C0"/>
                </a:solidFill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</a:rPr>
              <a:t>四有好老师、四个引路人、四个相统一、教学学术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dirty="0"/>
              <a:t>  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5AAA4005-986F-4C5A-B467-A088B2F9B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1" y="1542328"/>
            <a:ext cx="5543119" cy="41115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26C6461-30E5-4F2E-A38F-76D6E686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1902"/>
            <a:ext cx="5292897" cy="36220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D2C664-EFD6-49E6-8039-C65E688BA2FA}"/>
              </a:ext>
            </a:extLst>
          </p:cNvPr>
          <p:cNvSpPr/>
          <p:nvPr/>
        </p:nvSpPr>
        <p:spPr>
          <a:xfrm>
            <a:off x="10447156" y="4265375"/>
            <a:ext cx="865121" cy="74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校外活动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69A84A6-06A5-44E6-84AC-B6AF2EB2BDB4}"/>
              </a:ext>
            </a:extLst>
          </p:cNvPr>
          <p:cNvSpPr/>
          <p:nvPr/>
        </p:nvSpPr>
        <p:spPr>
          <a:xfrm>
            <a:off x="5925045" y="1878824"/>
            <a:ext cx="6096000" cy="382361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青少年轮滑技能评价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轮滑赛事运营与管理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青少年轮滑训练营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幼小中一体化轮滑课程与标准建设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校园教练员培训标准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校园特色体育（二师）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</a:rPr>
              <a:t>中小学一校一品</a:t>
            </a:r>
            <a:endParaRPr lang="zh-CN" altLang="en-US" sz="280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29476FE-EB8E-4E4B-AC7A-02D9DBD66AC5}"/>
              </a:ext>
            </a:extLst>
          </p:cNvPr>
          <p:cNvSpPr txBox="1">
            <a:spLocks/>
          </p:cNvSpPr>
          <p:nvPr/>
        </p:nvSpPr>
        <p:spPr>
          <a:xfrm>
            <a:off x="2211914" y="-104034"/>
            <a:ext cx="7119620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571500" indent="-57150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  <a:defRPr sz="3600" b="1">
                <a:solidFill>
                  <a:srgbClr val="C00000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3400" dirty="0">
                <a:solidFill>
                  <a:schemeClr val="bg1"/>
                </a:solidFill>
              </a:rPr>
              <a:t>落在实处：成果导向，明确举措</a:t>
            </a:r>
          </a:p>
        </p:txBody>
      </p:sp>
    </p:spTree>
    <p:extLst>
      <p:ext uri="{BB962C8B-B14F-4D97-AF65-F5344CB8AC3E}">
        <p14:creationId xmlns:p14="http://schemas.microsoft.com/office/powerpoint/2010/main" val="17570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D173D1D-76F4-4B3C-850E-8B46FF6F9129}"/>
              </a:ext>
            </a:extLst>
          </p:cNvPr>
          <p:cNvSpPr/>
          <p:nvPr/>
        </p:nvSpPr>
        <p:spPr>
          <a:xfrm>
            <a:off x="963759" y="3122576"/>
            <a:ext cx="10591361" cy="12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基于标准建立和完善面向产出质量保障体系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     综合保障、面向产出、内外部评价、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线上教学质量评价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7FFBD9-21C1-4385-B9FE-A041C005AF8C}"/>
              </a:ext>
            </a:extLst>
          </p:cNvPr>
          <p:cNvSpPr txBox="1">
            <a:spLocks/>
          </p:cNvSpPr>
          <p:nvPr/>
        </p:nvSpPr>
        <p:spPr>
          <a:xfrm>
            <a:off x="2184537" y="-38129"/>
            <a:ext cx="7119620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571500" indent="-57150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  <a:defRPr sz="3600" b="1">
                <a:solidFill>
                  <a:srgbClr val="C00000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3400" dirty="0">
                <a:solidFill>
                  <a:schemeClr val="bg1"/>
                </a:solidFill>
              </a:rPr>
              <a:t>落在实处：成果导向，明确举措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7C658F-5E11-472E-91D4-9C47E152F769}"/>
              </a:ext>
            </a:extLst>
          </p:cNvPr>
          <p:cNvSpPr/>
          <p:nvPr/>
        </p:nvSpPr>
        <p:spPr>
          <a:xfrm>
            <a:off x="93084" y="1032768"/>
            <a:ext cx="9534124" cy="250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基于标准深化教育教学改革和强化创新实践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     最后一公里、新三中心、 “四新”学科建设、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     实践教育体系、招生</a:t>
            </a:r>
            <a:r>
              <a:rPr lang="en-US" altLang="zh-CN" sz="3200" b="1" dirty="0">
                <a:solidFill>
                  <a:srgbClr val="FF0000"/>
                </a:solidFill>
              </a:rPr>
              <a:t>-</a:t>
            </a:r>
            <a:r>
              <a:rPr lang="zh-CN" altLang="en-US" sz="3200" b="1" dirty="0">
                <a:solidFill>
                  <a:srgbClr val="FF0000"/>
                </a:solidFill>
              </a:rPr>
              <a:t>培养</a:t>
            </a:r>
            <a:r>
              <a:rPr lang="en-US" altLang="zh-CN" sz="3200" b="1" dirty="0">
                <a:solidFill>
                  <a:srgbClr val="FF0000"/>
                </a:solidFill>
              </a:rPr>
              <a:t>-</a:t>
            </a:r>
            <a:r>
              <a:rPr lang="zh-CN" altLang="en-US" sz="3200" b="1" dirty="0">
                <a:solidFill>
                  <a:srgbClr val="FF0000"/>
                </a:solidFill>
              </a:rPr>
              <a:t>就业一体化联动机制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2585EE-658D-450D-B151-D9734119E902}"/>
              </a:ext>
            </a:extLst>
          </p:cNvPr>
          <p:cNvSpPr/>
          <p:nvPr/>
        </p:nvSpPr>
        <p:spPr>
          <a:xfrm>
            <a:off x="2099383" y="4793760"/>
            <a:ext cx="8443337" cy="12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基于标准促进二师校园育人文化培育与积淀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0070C0"/>
                </a:solidFill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</a:rPr>
              <a:t>具象化与抽象化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5747C-37B8-4F82-BF81-97FC46F1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A7A48B3-A13A-4773-97A7-087D5FD32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4" y="871622"/>
            <a:ext cx="10642449" cy="5986378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F12B46-9573-4AE1-86EA-6A7951D58CFD}"/>
              </a:ext>
            </a:extLst>
          </p:cNvPr>
          <p:cNvSpPr/>
          <p:nvPr/>
        </p:nvSpPr>
        <p:spPr>
          <a:xfrm>
            <a:off x="2098498" y="5450734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一件事，一群人，一条心，一起拼，一定赢！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37EB665-B6E8-4F65-B966-93DBF2B3A8B4}"/>
              </a:ext>
            </a:extLst>
          </p:cNvPr>
          <p:cNvSpPr txBox="1">
            <a:spLocks/>
          </p:cNvSpPr>
          <p:nvPr/>
        </p:nvSpPr>
        <p:spPr>
          <a:xfrm>
            <a:off x="2122340" y="1615802"/>
            <a:ext cx="7733776" cy="84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全校合力 提高人才培养质量 </a:t>
            </a:r>
            <a:br>
              <a:rPr lang="en-US" altLang="zh-CN" sz="4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zh-CN" altLang="en-US" sz="4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推进学校变轨超车见成效</a:t>
            </a:r>
            <a:endParaRPr lang="zh-CN" altLang="zh-CN" sz="4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5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CB24D0C2-E9C0-4364-BF33-ED501CA8466D}"/>
              </a:ext>
            </a:extLst>
          </p:cNvPr>
          <p:cNvSpPr txBox="1">
            <a:spLocks/>
          </p:cNvSpPr>
          <p:nvPr/>
        </p:nvSpPr>
        <p:spPr>
          <a:xfrm>
            <a:off x="2595880" y="2352152"/>
            <a:ext cx="7117080" cy="1249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br>
              <a:rPr lang="zh-CN" altLang="zh-CN" sz="36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zh-CN" altLang="zh-CN" sz="5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96F4CE5-4ACA-4BC9-A36A-B64EA45C9CD2}"/>
              </a:ext>
            </a:extLst>
          </p:cNvPr>
          <p:cNvSpPr txBox="1">
            <a:spLocks/>
          </p:cNvSpPr>
          <p:nvPr/>
        </p:nvSpPr>
        <p:spPr>
          <a:xfrm>
            <a:off x="2281926" y="1901372"/>
            <a:ext cx="8646160" cy="1483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立足高处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：凝聚共识，明辨方向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思在深处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：问题导向，明晰思路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落在实处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：成果导向，明确举措</a:t>
            </a:r>
            <a:endParaRPr lang="zh-CN" altLang="zh-CN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FEE217C-514E-48E8-BFE7-F46A6D1A812F}"/>
              </a:ext>
            </a:extLst>
          </p:cNvPr>
          <p:cNvSpPr txBox="1">
            <a:spLocks/>
          </p:cNvSpPr>
          <p:nvPr/>
        </p:nvSpPr>
        <p:spPr>
          <a:xfrm>
            <a:off x="5146040" y="-36408"/>
            <a:ext cx="2322473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571500" indent="-57150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  <a:defRPr sz="3600" b="1">
                <a:solidFill>
                  <a:srgbClr val="C00000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4400" dirty="0">
                <a:solidFill>
                  <a:schemeClr val="bg1"/>
                </a:solidFill>
              </a:rPr>
              <a:t>提    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48FE3C-9D82-4663-B2A8-ABCA2864EBAB}"/>
              </a:ext>
            </a:extLst>
          </p:cNvPr>
          <p:cNvSpPr/>
          <p:nvPr/>
        </p:nvSpPr>
        <p:spPr>
          <a:xfrm>
            <a:off x="5419794" y="4927627"/>
            <a:ext cx="1089595" cy="909320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人才培养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7826A35-86B5-4877-BDE5-57EB6EC6C87C}"/>
              </a:ext>
            </a:extLst>
          </p:cNvPr>
          <p:cNvGrpSpPr/>
          <p:nvPr/>
        </p:nvGrpSpPr>
        <p:grpSpPr>
          <a:xfrm>
            <a:off x="1899778" y="4964471"/>
            <a:ext cx="8202948" cy="697522"/>
            <a:chOff x="507189" y="4395026"/>
            <a:chExt cx="8202948" cy="69752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8E6B7224-9E65-4D8E-B276-0FB18FCEB176}"/>
                </a:ext>
              </a:extLst>
            </p:cNvPr>
            <p:cNvSpPr txBox="1">
              <a:spLocks/>
            </p:cNvSpPr>
            <p:nvPr/>
          </p:nvSpPr>
          <p:spPr>
            <a:xfrm>
              <a:off x="507189" y="4395026"/>
              <a:ext cx="3939540" cy="6781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buSzPct val="80000"/>
              </a:pPr>
              <a:r>
                <a:rPr lang="zh-CN" altLang="en-US" sz="3200" b="1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立德树人根本任务</a:t>
              </a:r>
              <a:endPara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4547D1B3-23F4-4232-AE4F-47D115191778}"/>
                </a:ext>
              </a:extLst>
            </p:cNvPr>
            <p:cNvSpPr txBox="1">
              <a:spLocks/>
            </p:cNvSpPr>
            <p:nvPr/>
          </p:nvSpPr>
          <p:spPr>
            <a:xfrm>
              <a:off x="5253568" y="4414367"/>
              <a:ext cx="3456569" cy="6781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buSzPct val="80000"/>
              </a:pPr>
              <a:r>
                <a:rPr lang="zh-CN" altLang="en-US" sz="3200" b="1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人才培养质量核心</a:t>
              </a:r>
              <a:endPara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3760BC3F-EA53-4C9E-8D8D-42EBD16519CF}"/>
                </a:ext>
              </a:extLst>
            </p:cNvPr>
            <p:cNvSpPr/>
            <p:nvPr/>
          </p:nvSpPr>
          <p:spPr>
            <a:xfrm>
              <a:off x="3858972" y="4812842"/>
              <a:ext cx="1579878" cy="45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2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580BBA68-B812-4EF0-ADC1-2C588FAFEB90}"/>
              </a:ext>
            </a:extLst>
          </p:cNvPr>
          <p:cNvSpPr/>
          <p:nvPr/>
        </p:nvSpPr>
        <p:spPr>
          <a:xfrm>
            <a:off x="6608085" y="4472952"/>
            <a:ext cx="1393470" cy="127554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E0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EA8F646-3A5A-4DA3-86A4-678ACC920D52}"/>
              </a:ext>
            </a:extLst>
          </p:cNvPr>
          <p:cNvSpPr txBox="1">
            <a:spLocks/>
          </p:cNvSpPr>
          <p:nvPr/>
        </p:nvSpPr>
        <p:spPr>
          <a:xfrm>
            <a:off x="2004014" y="-26103"/>
            <a:ext cx="8422610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571500" indent="-57150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  <a:defRPr sz="3600" b="1">
                <a:solidFill>
                  <a:srgbClr val="C00000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4000" dirty="0">
                <a:solidFill>
                  <a:schemeClr val="bg1"/>
                </a:solidFill>
              </a:rPr>
              <a:t>立足高处：凝聚共识，明辨方向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7E6D55-FCC2-442C-919B-66C76F251652}"/>
              </a:ext>
            </a:extLst>
          </p:cNvPr>
          <p:cNvSpPr/>
          <p:nvPr/>
        </p:nvSpPr>
        <p:spPr>
          <a:xfrm>
            <a:off x="2573944" y="1497650"/>
            <a:ext cx="8131237" cy="2509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全国教育大会与本科教育工作会议精神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中国教育现代化</a:t>
            </a:r>
            <a:r>
              <a:rPr lang="en-US" altLang="zh-CN" sz="3200" b="1" dirty="0">
                <a:solidFill>
                  <a:srgbClr val="0070C0"/>
                </a:solidFill>
              </a:rPr>
              <a:t>2035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70C0"/>
                </a:solidFill>
              </a:rPr>
              <a:t>两会 “教育”相关主题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3200" b="1" dirty="0">
                <a:solidFill>
                  <a:srgbClr val="1E2C5C"/>
                </a:solidFill>
              </a:rPr>
              <a:t>COVID-19</a:t>
            </a:r>
            <a:r>
              <a:rPr lang="zh-CN" altLang="en-US" sz="3200" b="1" dirty="0">
                <a:solidFill>
                  <a:srgbClr val="1E2C5C"/>
                </a:solidFill>
              </a:rPr>
              <a:t>全球大流行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00D138-4ABA-4872-8315-EABAFF06D6B0}"/>
              </a:ext>
            </a:extLst>
          </p:cNvPr>
          <p:cNvSpPr/>
          <p:nvPr/>
        </p:nvSpPr>
        <p:spPr>
          <a:xfrm>
            <a:off x="6802121" y="476873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质量</a:t>
            </a: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61FF3456-5292-438E-8C8F-56806C65F212}"/>
              </a:ext>
            </a:extLst>
          </p:cNvPr>
          <p:cNvSpPr/>
          <p:nvPr/>
        </p:nvSpPr>
        <p:spPr>
          <a:xfrm>
            <a:off x="4136571" y="4456741"/>
            <a:ext cx="1393470" cy="127554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E0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E4D739-2D85-49ED-9DED-28DDEB23FD31}"/>
              </a:ext>
            </a:extLst>
          </p:cNvPr>
          <p:cNvSpPr/>
          <p:nvPr/>
        </p:nvSpPr>
        <p:spPr>
          <a:xfrm>
            <a:off x="4114269" y="471884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新时代</a:t>
            </a:r>
          </a:p>
        </p:txBody>
      </p:sp>
    </p:spTree>
    <p:extLst>
      <p:ext uri="{BB962C8B-B14F-4D97-AF65-F5344CB8AC3E}">
        <p14:creationId xmlns:p14="http://schemas.microsoft.com/office/powerpoint/2010/main" val="39769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BC2B5-47C8-4448-B1CD-6796828632D5}"/>
              </a:ext>
            </a:extLst>
          </p:cNvPr>
          <p:cNvSpPr/>
          <p:nvPr/>
        </p:nvSpPr>
        <p:spPr>
          <a:xfrm>
            <a:off x="897170" y="1747292"/>
            <a:ext cx="6516589" cy="2119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70C0"/>
                </a:solidFill>
              </a:rPr>
              <a:t>变或不变？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70C0"/>
                </a:solidFill>
              </a:rPr>
              <a:t>准确识变  科学应变  主动求变？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70C0"/>
                </a:solidFill>
              </a:rPr>
              <a:t>以不变应万变？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7EDD7FD-65C7-4BF7-9548-D3068849A635}"/>
              </a:ext>
            </a:extLst>
          </p:cNvPr>
          <p:cNvSpPr txBox="1">
            <a:spLocks/>
          </p:cNvSpPr>
          <p:nvPr/>
        </p:nvSpPr>
        <p:spPr>
          <a:xfrm>
            <a:off x="2074427" y="-7541"/>
            <a:ext cx="8295150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立足高处：凝聚共识，明辨方向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04833B-AD0B-44D4-955D-E013A206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37" y="3993332"/>
            <a:ext cx="6557763" cy="28702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5F72F65-876C-4F9F-AF4E-987BBF4A7E67}"/>
              </a:ext>
            </a:extLst>
          </p:cNvPr>
          <p:cNvSpPr/>
          <p:nvPr/>
        </p:nvSpPr>
        <p:spPr>
          <a:xfrm>
            <a:off x="5918426" y="5065373"/>
            <a:ext cx="83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学生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2C250E-7823-483C-A178-F22E7ED99268}"/>
              </a:ext>
            </a:extLst>
          </p:cNvPr>
          <p:cNvSpPr/>
          <p:nvPr/>
        </p:nvSpPr>
        <p:spPr>
          <a:xfrm>
            <a:off x="6908966" y="4880707"/>
            <a:ext cx="83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教师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E1CC37F-A5C8-43CE-9284-1A6A79C56C4E}"/>
              </a:ext>
            </a:extLst>
          </p:cNvPr>
          <p:cNvSpPr/>
          <p:nvPr/>
        </p:nvSpPr>
        <p:spPr>
          <a:xfrm>
            <a:off x="7744225" y="3987800"/>
            <a:ext cx="83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专业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E73D38-DB89-408B-8940-037237C57454}"/>
              </a:ext>
            </a:extLst>
          </p:cNvPr>
          <p:cNvSpPr/>
          <p:nvPr/>
        </p:nvSpPr>
        <p:spPr>
          <a:xfrm>
            <a:off x="8596073" y="3961462"/>
            <a:ext cx="143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管理人员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DCB04E-4F35-49C9-9627-CA6DC161F8C3}"/>
              </a:ext>
            </a:extLst>
          </p:cNvPr>
          <p:cNvSpPr/>
          <p:nvPr/>
        </p:nvSpPr>
        <p:spPr>
          <a:xfrm>
            <a:off x="10294177" y="3933537"/>
            <a:ext cx="143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职能部门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49A97F0-036F-4AF4-8602-F12E5EE297CE}"/>
              </a:ext>
            </a:extLst>
          </p:cNvPr>
          <p:cNvSpPr/>
          <p:nvPr/>
        </p:nvSpPr>
        <p:spPr>
          <a:xfrm>
            <a:off x="10369577" y="5559137"/>
            <a:ext cx="83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学校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97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97E6D55-FCC2-442C-919B-66C76F251652}"/>
              </a:ext>
            </a:extLst>
          </p:cNvPr>
          <p:cNvSpPr/>
          <p:nvPr/>
        </p:nvSpPr>
        <p:spPr>
          <a:xfrm>
            <a:off x="630026" y="1646732"/>
            <a:ext cx="11383109" cy="333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</a:rPr>
              <a:t>问题：</a:t>
            </a:r>
            <a:r>
              <a:rPr lang="zh-CN" altLang="en-US" sz="3600" b="1" dirty="0">
                <a:solidFill>
                  <a:srgbClr val="0070C0"/>
                </a:solidFill>
              </a:rPr>
              <a:t>为谁培养人、培养什么样的人、如何培养人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</a:rPr>
              <a:t>主轴：</a:t>
            </a:r>
            <a:r>
              <a:rPr lang="zh-CN" altLang="en-US" sz="3600" b="1" dirty="0">
                <a:solidFill>
                  <a:srgbClr val="0070C0"/>
                </a:solidFill>
              </a:rPr>
              <a:t>培养使命、培养理念、培养目标、培养思路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</a:rPr>
              <a:t>导向：</a:t>
            </a:r>
            <a:r>
              <a:rPr lang="zh-CN" altLang="en-US" sz="3600" b="1" dirty="0">
                <a:solidFill>
                  <a:srgbClr val="0070C0"/>
                </a:solidFill>
              </a:rPr>
              <a:t>问题导向、成果导向、特色导向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</a:rPr>
              <a:t>色彩：</a:t>
            </a:r>
            <a:r>
              <a:rPr lang="zh-CN" altLang="en-US" sz="3600" b="1" dirty="0">
                <a:solidFill>
                  <a:srgbClr val="0070C0"/>
                </a:solidFill>
              </a:rPr>
              <a:t>擦亮底色、突出亮色、彰显特色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C93AB3A-C44C-40C8-B82E-81C03261E316}"/>
              </a:ext>
            </a:extLst>
          </p:cNvPr>
          <p:cNvSpPr txBox="1">
            <a:spLocks/>
          </p:cNvSpPr>
          <p:nvPr/>
        </p:nvSpPr>
        <p:spPr>
          <a:xfrm>
            <a:off x="2250410" y="0"/>
            <a:ext cx="8493790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立足高处：凝聚共识，明辨方向</a:t>
            </a:r>
          </a:p>
        </p:txBody>
      </p:sp>
    </p:spTree>
    <p:extLst>
      <p:ext uri="{BB962C8B-B14F-4D97-AF65-F5344CB8AC3E}">
        <p14:creationId xmlns:p14="http://schemas.microsoft.com/office/powerpoint/2010/main" val="10356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E4C563D-787A-41C8-9E3D-1ACD8AD0D792}"/>
              </a:ext>
            </a:extLst>
          </p:cNvPr>
          <p:cNvSpPr txBox="1">
            <a:spLocks/>
          </p:cNvSpPr>
          <p:nvPr/>
        </p:nvSpPr>
        <p:spPr>
          <a:xfrm>
            <a:off x="2142147" y="62796"/>
            <a:ext cx="8102417" cy="589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思在深处：问题导向，明晰思路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4588BB5-7A4B-4511-8F4D-069C5802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450" y="2168232"/>
            <a:ext cx="3220641" cy="39971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A19124F-C025-4B8A-877D-B99E938D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6" y="2118954"/>
            <a:ext cx="3141516" cy="38164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CFB476-3731-4CDE-99F1-9B2AB3AB6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0" y="2336172"/>
            <a:ext cx="4634970" cy="365051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6E41F85-C578-4CA8-A111-F0DC1F4FB2D6}"/>
              </a:ext>
            </a:extLst>
          </p:cNvPr>
          <p:cNvSpPr/>
          <p:nvPr/>
        </p:nvSpPr>
        <p:spPr>
          <a:xfrm>
            <a:off x="1491772" y="1290121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0070C0"/>
                </a:solidFill>
              </a:rPr>
              <a:t>从何处</a:t>
            </a:r>
            <a:r>
              <a:rPr lang="zh-CN" altLang="zh-CN" sz="3600" b="1" dirty="0">
                <a:solidFill>
                  <a:srgbClr val="0070C0"/>
                </a:solidFill>
              </a:rPr>
              <a:t>找问题，参照谁找问题？</a:t>
            </a:r>
          </a:p>
        </p:txBody>
      </p:sp>
    </p:spTree>
    <p:extLst>
      <p:ext uri="{BB962C8B-B14F-4D97-AF65-F5344CB8AC3E}">
        <p14:creationId xmlns:p14="http://schemas.microsoft.com/office/powerpoint/2010/main" val="862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FED3D2E-6CD0-46A9-8CE5-205CBEE5E2B1}"/>
              </a:ext>
            </a:extLst>
          </p:cNvPr>
          <p:cNvSpPr/>
          <p:nvPr/>
        </p:nvSpPr>
        <p:spPr>
          <a:xfrm>
            <a:off x="8087238" y="1386652"/>
            <a:ext cx="2477407" cy="455168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专业内涵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培养目标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培养规格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培养模式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课程体系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师资队伍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教学条件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质量管理</a:t>
            </a:r>
            <a:endParaRPr lang="zh-CN" altLang="en-US" sz="2800" dirty="0">
              <a:noFill/>
            </a:endParaRPr>
          </a:p>
        </p:txBody>
      </p:sp>
      <p:sp>
        <p:nvSpPr>
          <p:cNvPr id="8" name="标注: 右箭头 7">
            <a:extLst>
              <a:ext uri="{FF2B5EF4-FFF2-40B4-BE49-F238E27FC236}">
                <a16:creationId xmlns:a16="http://schemas.microsoft.com/office/drawing/2014/main" id="{27E15F78-A19E-4C90-B04D-93EDF2901FD4}"/>
              </a:ext>
            </a:extLst>
          </p:cNvPr>
          <p:cNvSpPr/>
          <p:nvPr/>
        </p:nvSpPr>
        <p:spPr>
          <a:xfrm>
            <a:off x="4407281" y="2190180"/>
            <a:ext cx="4145370" cy="2626767"/>
          </a:xfrm>
          <a:prstGeom prst="rightArrowCallout">
            <a:avLst>
              <a:gd name="adj1" fmla="val 15438"/>
              <a:gd name="adj2" fmla="val 7719"/>
              <a:gd name="adj3" fmla="val 11673"/>
              <a:gd name="adj4" fmla="val 89359"/>
            </a:avLst>
          </a:prstGeom>
          <a:solidFill>
            <a:schemeClr val="accent4">
              <a:lumMod val="20000"/>
              <a:lumOff val="80000"/>
              <a:alpha val="36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D352D9-F8FD-4513-9C58-0F481720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3" y="1475160"/>
            <a:ext cx="3436602" cy="42651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C54014D-DCA6-402C-80E9-209FA904EA5E}"/>
              </a:ext>
            </a:extLst>
          </p:cNvPr>
          <p:cNvSpPr/>
          <p:nvPr/>
        </p:nvSpPr>
        <p:spPr>
          <a:xfrm>
            <a:off x="4624918" y="2143352"/>
            <a:ext cx="3576264" cy="255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人才培养建立标准</a:t>
            </a:r>
            <a:endParaRPr lang="zh-CN" altLang="zh-CN" sz="2800" b="1" dirty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专业建设树立标尺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“双一流”夯实基础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BFF727B9-0744-4C7E-B45C-D529969EA06D}"/>
              </a:ext>
            </a:extLst>
          </p:cNvPr>
          <p:cNvSpPr txBox="1">
            <a:spLocks/>
          </p:cNvSpPr>
          <p:nvPr/>
        </p:nvSpPr>
        <p:spPr>
          <a:xfrm>
            <a:off x="2091622" y="71232"/>
            <a:ext cx="8667818" cy="589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思在深处：问题导向，明晰思路</a:t>
            </a:r>
          </a:p>
        </p:txBody>
      </p:sp>
    </p:spTree>
    <p:extLst>
      <p:ext uri="{BB962C8B-B14F-4D97-AF65-F5344CB8AC3E}">
        <p14:creationId xmlns:p14="http://schemas.microsoft.com/office/powerpoint/2010/main" val="35217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注: 下箭头 7">
            <a:extLst>
              <a:ext uri="{FF2B5EF4-FFF2-40B4-BE49-F238E27FC236}">
                <a16:creationId xmlns:a16="http://schemas.microsoft.com/office/drawing/2014/main" id="{44E4EF91-37F4-494E-8199-96720B43DF2B}"/>
              </a:ext>
            </a:extLst>
          </p:cNvPr>
          <p:cNvSpPr/>
          <p:nvPr/>
        </p:nvSpPr>
        <p:spPr>
          <a:xfrm>
            <a:off x="6267616" y="1060738"/>
            <a:ext cx="3378200" cy="2027902"/>
          </a:xfrm>
          <a:prstGeom prst="downArrowCallout">
            <a:avLst>
              <a:gd name="adj1" fmla="val 26639"/>
              <a:gd name="adj2" fmla="val 10694"/>
              <a:gd name="adj3" fmla="val 14144"/>
              <a:gd name="adj4" fmla="val 85856"/>
            </a:avLst>
          </a:prstGeom>
          <a:solidFill>
            <a:schemeClr val="accent4">
              <a:lumMod val="20000"/>
              <a:lumOff val="80000"/>
              <a:alpha val="36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324B83-C14C-475A-A377-43332959E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7" y="1547072"/>
            <a:ext cx="3241554" cy="39379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BDFE7B-8BD6-4CBE-A06D-C32E422A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23" y="3088640"/>
            <a:ext cx="4819875" cy="3556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2472F5B-5172-43B8-96BA-8E26C419AC54}"/>
              </a:ext>
            </a:extLst>
          </p:cNvPr>
          <p:cNvSpPr/>
          <p:nvPr/>
        </p:nvSpPr>
        <p:spPr>
          <a:xfrm>
            <a:off x="6431240" y="870864"/>
            <a:ext cx="3057247" cy="1965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规范人才培养体系</a:t>
            </a:r>
            <a:endParaRPr lang="zh-CN" altLang="zh-CN" sz="28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增强人才培养质量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提升专业建设内涵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43E3184A-D0E2-4096-835A-99A1CA394C6D}"/>
              </a:ext>
            </a:extLst>
          </p:cNvPr>
          <p:cNvSpPr txBox="1">
            <a:spLocks/>
          </p:cNvSpPr>
          <p:nvPr/>
        </p:nvSpPr>
        <p:spPr>
          <a:xfrm>
            <a:off x="2261360" y="71232"/>
            <a:ext cx="8498080" cy="589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思在深处：问题导向，明晰思路</a:t>
            </a:r>
          </a:p>
        </p:txBody>
      </p:sp>
    </p:spTree>
    <p:extLst>
      <p:ext uri="{BB962C8B-B14F-4D97-AF65-F5344CB8AC3E}">
        <p14:creationId xmlns:p14="http://schemas.microsoft.com/office/powerpoint/2010/main" val="37660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1B6EF-F62B-4446-B1CD-668548BF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AC3277-46E7-4E7F-9BC2-1A107E8D1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" b="4693"/>
          <a:stretch/>
        </p:blipFill>
        <p:spPr>
          <a:xfrm>
            <a:off x="5059315" y="917191"/>
            <a:ext cx="7023176" cy="594080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125536-827C-455A-B547-E5272BC3F0C8}"/>
              </a:ext>
            </a:extLst>
          </p:cNvPr>
          <p:cNvSpPr/>
          <p:nvPr/>
        </p:nvSpPr>
        <p:spPr>
          <a:xfrm>
            <a:off x="274922" y="1534571"/>
            <a:ext cx="3518912" cy="1894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00"/>
                </a:solidFill>
              </a:rPr>
              <a:t>理念：</a:t>
            </a:r>
            <a:r>
              <a:rPr lang="zh-CN" altLang="zh-CN" sz="3200" b="1" dirty="0">
                <a:solidFill>
                  <a:srgbClr val="0070C0"/>
                </a:solidFill>
              </a:rPr>
              <a:t>学生中心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SzPct val="80000"/>
            </a:pPr>
            <a:r>
              <a:rPr lang="en-US" altLang="zh-CN" sz="3200" b="1" dirty="0">
                <a:solidFill>
                  <a:srgbClr val="0070C0"/>
                </a:solidFill>
              </a:rPr>
              <a:t>                  </a:t>
            </a:r>
            <a:r>
              <a:rPr lang="zh-CN" altLang="en-US" sz="3200" b="1" dirty="0">
                <a:solidFill>
                  <a:srgbClr val="0070C0"/>
                </a:solidFill>
              </a:rPr>
              <a:t>成果</a:t>
            </a:r>
            <a:r>
              <a:rPr lang="zh-CN" altLang="zh-CN" sz="3200" b="1" dirty="0">
                <a:solidFill>
                  <a:srgbClr val="0070C0"/>
                </a:solidFill>
              </a:rPr>
              <a:t>导向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SzPct val="80000"/>
            </a:pPr>
            <a:r>
              <a:rPr lang="en-US" altLang="zh-CN" sz="3200" b="1" dirty="0">
                <a:solidFill>
                  <a:srgbClr val="0070C0"/>
                </a:solidFill>
              </a:rPr>
              <a:t>                  </a:t>
            </a:r>
            <a:r>
              <a:rPr lang="zh-CN" altLang="zh-CN" sz="3200" b="1" dirty="0">
                <a:solidFill>
                  <a:srgbClr val="0070C0"/>
                </a:solidFill>
              </a:rPr>
              <a:t>持续改进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6D3939-6E96-4B38-B787-DA56C88DC46D}"/>
              </a:ext>
            </a:extLst>
          </p:cNvPr>
          <p:cNvSpPr/>
          <p:nvPr/>
        </p:nvSpPr>
        <p:spPr>
          <a:xfrm>
            <a:off x="274922" y="3533022"/>
            <a:ext cx="3518912" cy="1894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00"/>
                </a:solidFill>
              </a:rPr>
              <a:t>行动：</a:t>
            </a:r>
            <a:r>
              <a:rPr lang="zh-CN" altLang="zh-CN" sz="3200" b="1" dirty="0">
                <a:solidFill>
                  <a:srgbClr val="0070C0"/>
                </a:solidFill>
              </a:rPr>
              <a:t>以标促改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SzPct val="80000"/>
            </a:pPr>
            <a:r>
              <a:rPr lang="en-US" altLang="zh-CN" sz="3200" b="1" dirty="0">
                <a:solidFill>
                  <a:srgbClr val="0070C0"/>
                </a:solidFill>
              </a:rPr>
              <a:t>                  </a:t>
            </a:r>
            <a:r>
              <a:rPr lang="zh-CN" altLang="zh-CN" sz="3200" b="1" dirty="0">
                <a:solidFill>
                  <a:srgbClr val="0070C0"/>
                </a:solidFill>
              </a:rPr>
              <a:t>以标促建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SzPct val="80000"/>
            </a:pPr>
            <a:r>
              <a:rPr lang="en-US" altLang="zh-CN" sz="3200" b="1" dirty="0">
                <a:solidFill>
                  <a:srgbClr val="0070C0"/>
                </a:solidFill>
              </a:rPr>
              <a:t>                  </a:t>
            </a:r>
            <a:r>
              <a:rPr lang="zh-CN" altLang="zh-CN" sz="3200" b="1" dirty="0">
                <a:solidFill>
                  <a:srgbClr val="0070C0"/>
                </a:solidFill>
              </a:rPr>
              <a:t>以标促强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CE1DE86-E642-42D4-8BA7-2D5FCFA00085}"/>
              </a:ext>
            </a:extLst>
          </p:cNvPr>
          <p:cNvSpPr txBox="1">
            <a:spLocks/>
          </p:cNvSpPr>
          <p:nvPr/>
        </p:nvSpPr>
        <p:spPr>
          <a:xfrm>
            <a:off x="2136574" y="-41146"/>
            <a:ext cx="8536445" cy="8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落在实处：成果导向，明确举措</a:t>
            </a:r>
          </a:p>
        </p:txBody>
      </p:sp>
    </p:spTree>
    <p:extLst>
      <p:ext uri="{BB962C8B-B14F-4D97-AF65-F5344CB8AC3E}">
        <p14:creationId xmlns:p14="http://schemas.microsoft.com/office/powerpoint/2010/main" val="268265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5194</TotalTime>
  <Words>539</Words>
  <Application>Microsoft Office PowerPoint</Application>
  <PresentationFormat>宽屏</PresentationFormat>
  <Paragraphs>88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Wingdings</vt:lpstr>
      <vt:lpstr>Office 主题​​</vt:lpstr>
      <vt:lpstr>全校合力 提高人才培养质量  推进学校变轨超车见成效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Youqing Shen</dc:creator>
  <cp:lastModifiedBy>Youqing Shen</cp:lastModifiedBy>
  <cp:revision>254</cp:revision>
  <dcterms:created xsi:type="dcterms:W3CDTF">2020-05-06T01:03:12Z</dcterms:created>
  <dcterms:modified xsi:type="dcterms:W3CDTF">2020-06-03T06:01:57Z</dcterms:modified>
</cp:coreProperties>
</file>