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69" r:id="rId3"/>
    <p:sldId id="473" r:id="rId5"/>
    <p:sldId id="491" r:id="rId6"/>
    <p:sldId id="650" r:id="rId7"/>
    <p:sldId id="476" r:id="rId8"/>
    <p:sldId id="636" r:id="rId9"/>
    <p:sldId id="713" r:id="rId10"/>
    <p:sldId id="667" r:id="rId11"/>
    <p:sldId id="496" r:id="rId12"/>
    <p:sldId id="681" r:id="rId13"/>
    <p:sldId id="682" r:id="rId14"/>
    <p:sldId id="695" r:id="rId15"/>
    <p:sldId id="637" r:id="rId16"/>
    <p:sldId id="729" r:id="rId17"/>
    <p:sldId id="575" r:id="rId18"/>
    <p:sldId id="519" r:id="rId19"/>
    <p:sldId id="576" r:id="rId20"/>
    <p:sldId id="504" r:id="rId21"/>
    <p:sldId id="509" r:id="rId22"/>
    <p:sldId id="510" r:id="rId23"/>
    <p:sldId id="511" r:id="rId24"/>
    <p:sldId id="740" r:id="rId25"/>
    <p:sldId id="738" r:id="rId26"/>
    <p:sldId id="517" r:id="rId27"/>
  </p:sldIdLst>
  <p:sldSz cx="9144000" cy="6858000" type="screen4x3"/>
  <p:notesSz cx="6735445" cy="9869170"/>
  <p:custDataLst>
    <p:tags r:id="rId3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34" charset="-122"/>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366FF"/>
    <a:srgbClr val="00529C"/>
    <a:srgbClr val="800000"/>
    <a:srgbClr val="33CC33"/>
    <a:srgbClr val="00FF00"/>
    <a:srgbClr val="B2B2B2"/>
    <a:srgbClr val="FFFF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1506" y="-102"/>
      </p:cViewPr>
      <p:guideLst>
        <p:guide orient="horz" pos="2084"/>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6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1440" tIns="45720" rIns="91440" bIns="45720" numCol="1" anchor="t"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14763" y="0"/>
            <a:ext cx="2919413" cy="493713"/>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p:cNvSpPr>
          <p:nvPr>
            <p:ph type="sldImg"/>
          </p:nvPr>
        </p:nvSpPr>
        <p:spPr>
          <a:xfrm>
            <a:off x="900113" y="739775"/>
            <a:ext cx="4935537" cy="3702050"/>
          </a:xfrm>
          <a:prstGeom prst="rect">
            <a:avLst/>
          </a:prstGeom>
          <a:noFill/>
          <a:ln w="9525">
            <a:noFill/>
          </a:ln>
        </p:spPr>
      </p:sp>
      <p:sp>
        <p:nvSpPr>
          <p:cNvPr id="3077" name="Rectangle 5"/>
          <p:cNvSpPr>
            <a:spLocks noGrp="1" noRot="1" noChangeArrowheads="1"/>
          </p:cNvSpPr>
          <p:nvPr>
            <p:ph type="body" sz="quarter" idx="3"/>
          </p:nvPr>
        </p:nvSpPr>
        <p:spPr bwMode="auto">
          <a:xfrm>
            <a:off x="673100" y="4687888"/>
            <a:ext cx="5389563" cy="4441825"/>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9374188"/>
            <a:ext cx="2919413" cy="493713"/>
          </a:xfrm>
          <a:prstGeom prst="rect">
            <a:avLst/>
          </a:prstGeom>
          <a:noFill/>
          <a:ln w="9525">
            <a:noFill/>
            <a:miter lim="800000"/>
          </a:ln>
          <a:effectLst/>
        </p:spPr>
        <p:txBody>
          <a:bodyPr vert="horz" wrap="square" lIns="91440" tIns="45720" rIns="91440" bIns="45720" numCol="1" anchor="b"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14763" y="9374188"/>
            <a:ext cx="2919413" cy="493713"/>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5BF48-7191-4AF9-AF66-5971C45899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C9B631-81E8-4019-838E-748D95B683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2"/>
            </p:custDataLst>
          </p:nvPr>
        </p:nvSpPr>
        <p:spPr>
          <a:xfrm>
            <a:off x="1657347" y="3589773"/>
            <a:ext cx="5826161" cy="834014"/>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 name="标题 1"/>
          <p:cNvSpPr>
            <a:spLocks noGrp="1"/>
          </p:cNvSpPr>
          <p:nvPr>
            <p:ph type="ctrTitle" hasCustomPrompt="1"/>
            <p:custDataLst>
              <p:tags r:id="rId3"/>
            </p:custDataLst>
          </p:nvPr>
        </p:nvSpPr>
        <p:spPr>
          <a:xfrm>
            <a:off x="1657347" y="2279000"/>
            <a:ext cx="5826161" cy="1150000"/>
          </a:xfrm>
        </p:spPr>
        <p:txBody>
          <a:bodyPr anchor="b">
            <a:normAutofit/>
          </a:bodyPr>
          <a:lstStyle>
            <a:lvl1pPr algn="ctr">
              <a:defRPr sz="5400" b="1">
                <a:solidFill>
                  <a:schemeClr val="tx2"/>
                </a:solidFill>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657346" y="2147213"/>
            <a:ext cx="5826161" cy="1142307"/>
          </a:xfrm>
        </p:spPr>
        <p:txBody>
          <a:bodyPr anchor="b">
            <a:noAutofit/>
          </a:bodyPr>
          <a:lstStyle>
            <a:lvl1pPr algn="ctr">
              <a:defRPr sz="5400" b="1">
                <a:solidFill>
                  <a:schemeClr val="tx2"/>
                </a:solidFill>
              </a:defRPr>
            </a:lvl1pPr>
          </a:lstStyle>
          <a:p>
            <a:r>
              <a:rPr lang="zh-CN" altLang="en-US" dirty="0"/>
              <a:t>单击此处编辑标题</a:t>
            </a:r>
            <a:endParaRPr lang="zh-CN" altLang="en-US" dirty="0"/>
          </a:p>
        </p:txBody>
      </p:sp>
      <p:sp>
        <p:nvSpPr>
          <p:cNvPr id="13" name="文本占位符 12"/>
          <p:cNvSpPr>
            <a:spLocks noGrp="1"/>
          </p:cNvSpPr>
          <p:nvPr>
            <p:ph type="body" sz="quarter" idx="13" hasCustomPrompt="1"/>
            <p:custDataLst>
              <p:tags r:id="rId6"/>
            </p:custDataLst>
          </p:nvPr>
        </p:nvSpPr>
        <p:spPr>
          <a:xfrm>
            <a:off x="1657350" y="3451030"/>
            <a:ext cx="5825729" cy="833437"/>
          </a:xfrm>
        </p:spPr>
        <p:txBody>
          <a:bodyPr/>
          <a:lstStyle>
            <a:lvl1pPr marL="0" indent="0" algn="ctr">
              <a:buNone/>
              <a:defRPr sz="1800"/>
            </a:lvl1pPr>
            <a:lvl2pPr marL="457200" indent="0" algn="ctr">
              <a:buNone/>
              <a:defRPr/>
            </a:lvl2pPr>
            <a:lvl3pPr marL="914400" indent="0">
              <a:buNone/>
              <a:defRPr/>
            </a:lvl3pPr>
            <a:lvl4pPr marL="1371600" indent="0">
              <a:buNone/>
              <a:defRPr/>
            </a:lvl4pPr>
            <a:lvl5pPr marL="1828800" indent="0">
              <a:buNone/>
              <a:defRPr/>
            </a:lvl5pPr>
          </a:lstStyle>
          <a:p>
            <a:pPr lvl="0"/>
            <a:endParaRPr lang="zh-CN" altLang="en-US" dirty="0"/>
          </a:p>
          <a:p>
            <a:pPr lvl="1"/>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原创设计师QQ598969553          _1"/>
          <p:cNvSpPr/>
          <p:nvPr>
            <p:custDataLst>
              <p:tags r:id="rId2"/>
            </p:custDataLst>
          </p:nvPr>
        </p:nvSpPr>
        <p:spPr>
          <a:xfrm>
            <a:off x="1" y="2535212"/>
            <a:ext cx="9144000" cy="176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593903" y="2226111"/>
            <a:ext cx="1786409" cy="2381878"/>
          </a:xfrm>
          <a:prstGeom prst="rect">
            <a:avLst/>
          </a:prstGeom>
          <a:effectLst>
            <a:innerShdw blurRad="114300">
              <a:schemeClr val="bg1">
                <a:lumMod val="50000"/>
              </a:schemeClr>
            </a:innerShdw>
          </a:effectLst>
        </p:spPr>
      </p:pic>
      <p:sp>
        <p:nvSpPr>
          <p:cNvPr id="2" name="标题 1"/>
          <p:cNvSpPr>
            <a:spLocks noGrp="1"/>
          </p:cNvSpPr>
          <p:nvPr>
            <p:ph type="title" hasCustomPrompt="1"/>
            <p:custDataLst>
              <p:tags r:id="rId5"/>
            </p:custDataLst>
          </p:nvPr>
        </p:nvSpPr>
        <p:spPr>
          <a:xfrm>
            <a:off x="628650" y="2535212"/>
            <a:ext cx="5242100" cy="1764947"/>
          </a:xfrm>
        </p:spPr>
        <p:txBody>
          <a:bodyPr anchor="ctr">
            <a:normAutofit/>
          </a:bodyPr>
          <a:lstStyle>
            <a:lvl1pPr algn="ctr">
              <a:defRPr sz="5400">
                <a:solidFill>
                  <a:schemeClr val="bg1"/>
                </a:solidFill>
              </a:defRPr>
            </a:lvl1pPr>
          </a:lstStyle>
          <a:p>
            <a:r>
              <a:rPr lang="zh-CN" altLang="en-US" dirty="0"/>
              <a:t>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文本占位符 9"/>
          <p:cNvSpPr>
            <a:spLocks noGrp="1"/>
          </p:cNvSpPr>
          <p:nvPr>
            <p:ph type="body" sz="quarter" idx="13" hasCustomPrompt="1"/>
            <p:custDataLst>
              <p:tags r:id="rId9"/>
            </p:custDataLst>
          </p:nvPr>
        </p:nvSpPr>
        <p:spPr>
          <a:xfrm>
            <a:off x="6532849" y="2588688"/>
            <a:ext cx="1908517" cy="1656493"/>
          </a:xfrm>
        </p:spPr>
        <p:txBody>
          <a:bodyPr anchor="ctr">
            <a:normAutofit/>
          </a:bodyPr>
          <a:lstStyle>
            <a:lvl1pPr marL="0" indent="0" algn="ctr">
              <a:buNone/>
              <a:defRPr sz="72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文本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10" name="标题 9"/>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0" y="457200"/>
            <a:ext cx="31239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3888000" y="457200"/>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629840" y="20574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368363" y="365125"/>
            <a:ext cx="1146987"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50" y="365125"/>
            <a:ext cx="6659969"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147" name="Picture 4" descr="indexnew_03"/>
          <p:cNvPicPr>
            <a:picLocks noChangeAspect="1"/>
          </p:cNvPicPr>
          <p:nvPr userDrawn="1"/>
        </p:nvPicPr>
        <p:blipFill>
          <a:blip r:embed="rId18"/>
          <a:srcRect l="8173"/>
          <a:stretch>
            <a:fillRect/>
          </a:stretch>
        </p:blipFill>
        <p:spPr>
          <a:xfrm>
            <a:off x="36830" y="132715"/>
            <a:ext cx="4244975" cy="10287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2.jpeg"/><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image" Target="../media/image5.jpeg"/><Relationship Id="rId7" Type="http://schemas.openxmlformats.org/officeDocument/2006/relationships/tags" Target="../tags/tag124.xml"/><Relationship Id="rId6" Type="http://schemas.openxmlformats.org/officeDocument/2006/relationships/image" Target="../media/image4.jpeg"/><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0" Type="http://schemas.openxmlformats.org/officeDocument/2006/relationships/slideLayout" Target="../slideLayouts/slideLayout7.xml"/><Relationship Id="rId1" Type="http://schemas.openxmlformats.org/officeDocument/2006/relationships/tags" Target="../tags/tag11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7.jpe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9.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8.xm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notesSlide" Target="../notesSlides/notesSlide14.xml"/><Relationship Id="rId1" Type="http://schemas.openxmlformats.org/officeDocument/2006/relationships/tags" Target="../tags/tag132.xml"/></Relationships>
</file>

<file path=ppt/slides/_rels/slide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68.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0" Type="http://schemas.openxmlformats.org/officeDocument/2006/relationships/notesSlide" Target="../notesSlides/notesSlide16.xml"/><Relationship Id="rId1" Type="http://schemas.openxmlformats.org/officeDocument/2006/relationships/tags" Target="../tags/tag142.xml"/></Relationships>
</file>

<file path=ppt/slides/_rels/slide22.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tags" Target="../tags/tag151.xml"/><Relationship Id="rId10" Type="http://schemas.openxmlformats.org/officeDocument/2006/relationships/slideLayout" Target="../slideLayouts/slideLayout7.xml"/><Relationship Id="rId1" Type="http://schemas.openxmlformats.org/officeDocument/2006/relationships/tags" Target="../tags/tag150.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0.xml"/><Relationship Id="rId4" Type="http://schemas.openxmlformats.org/officeDocument/2006/relationships/image" Target="../media/image14.jpeg"/><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162.xml"/><Relationship Id="rId2" Type="http://schemas.openxmlformats.org/officeDocument/2006/relationships/image" Target="../media/image2.jpeg"/><Relationship Id="rId1" Type="http://schemas.openxmlformats.org/officeDocument/2006/relationships/tags" Target="../tags/tag16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101.xml"/><Relationship Id="rId1" Type="http://schemas.openxmlformats.org/officeDocument/2006/relationships/tags" Target="../tags/tag9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custDataLst>
              <p:tags r:id="rId1"/>
            </p:custDataLst>
          </p:nvPr>
        </p:nvSpPr>
        <p:spPr>
          <a:xfrm>
            <a:off x="1658620" y="4448175"/>
            <a:ext cx="5749290" cy="1174115"/>
          </a:xfrm>
        </p:spPr>
        <p:txBody>
          <a:bodyPr>
            <a:normAutofit lnSpcReduction="20000"/>
          </a:bodyPr>
          <a:lstStyle/>
          <a:p>
            <a:pPr fontAlgn="auto">
              <a:lnSpc>
                <a:spcPct val="150000"/>
              </a:lnSpc>
              <a:spcBef>
                <a:spcPts val="0"/>
              </a:spcBef>
            </a:pPr>
            <a:r>
              <a:rPr lang="zh-CN" altLang="en-US" sz="2400" b="1" dirty="0">
                <a:latin typeface="黑体" panose="02010609060101010101" pitchFamily="2" charset="-122"/>
                <a:ea typeface="黑体" panose="02010609060101010101" pitchFamily="2" charset="-122"/>
                <a:cs typeface="黑体" panose="02010609060101010101" pitchFamily="2" charset="-122"/>
                <a:sym typeface="+mn-lt"/>
              </a:rPr>
              <a:t>汇报人：林志红</a:t>
            </a:r>
            <a:endParaRPr lang="en-US" altLang="zh-CN" sz="2400" b="1" dirty="0">
              <a:latin typeface="黑体" panose="02010609060101010101" pitchFamily="2" charset="-122"/>
              <a:ea typeface="黑体" panose="02010609060101010101" pitchFamily="2" charset="-122"/>
              <a:cs typeface="黑体" panose="02010609060101010101" pitchFamily="2" charset="-122"/>
              <a:sym typeface="+mn-lt"/>
            </a:endParaRPr>
          </a:p>
          <a:p>
            <a:pPr fontAlgn="auto">
              <a:lnSpc>
                <a:spcPct val="150000"/>
              </a:lnSpc>
              <a:spcBef>
                <a:spcPts val="0"/>
              </a:spcBef>
            </a:pPr>
            <a:r>
              <a:rPr lang="en-US" altLang="zh-CN" sz="2400" b="1" dirty="0">
                <a:latin typeface="黑体" panose="02010609060101010101" pitchFamily="2" charset="-122"/>
                <a:ea typeface="黑体" panose="02010609060101010101" pitchFamily="2" charset="-122"/>
                <a:cs typeface="黑体" panose="02010609060101010101" pitchFamily="2" charset="-122"/>
                <a:sym typeface="+mn-lt"/>
              </a:rPr>
              <a:t>2019</a:t>
            </a:r>
            <a:r>
              <a:rPr lang="zh-CN" altLang="en-US" sz="2400" b="1" dirty="0">
                <a:latin typeface="黑体" panose="02010609060101010101" pitchFamily="2" charset="-122"/>
                <a:ea typeface="黑体" panose="02010609060101010101" pitchFamily="2" charset="-122"/>
                <a:cs typeface="黑体" panose="02010609060101010101" pitchFamily="2" charset="-122"/>
                <a:sym typeface="+mn-lt"/>
              </a:rPr>
              <a:t>年</a:t>
            </a:r>
            <a:r>
              <a:rPr lang="en-US" altLang="zh-CN" sz="2400" b="1" dirty="0">
                <a:latin typeface="黑体" panose="02010609060101010101" pitchFamily="2" charset="-122"/>
                <a:ea typeface="黑体" panose="02010609060101010101" pitchFamily="2" charset="-122"/>
                <a:cs typeface="黑体" panose="02010609060101010101" pitchFamily="2" charset="-122"/>
                <a:sym typeface="+mn-lt"/>
              </a:rPr>
              <a:t>7</a:t>
            </a:r>
            <a:r>
              <a:rPr lang="zh-CN" altLang="en-US" sz="2400" b="1" dirty="0">
                <a:latin typeface="黑体" panose="02010609060101010101" pitchFamily="2" charset="-122"/>
                <a:ea typeface="黑体" panose="02010609060101010101" pitchFamily="2" charset="-122"/>
                <a:cs typeface="黑体" panose="02010609060101010101" pitchFamily="2" charset="-122"/>
                <a:sym typeface="+mn-lt"/>
              </a:rPr>
              <a:t>月</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mn-lt"/>
            </a:endParaRPr>
          </a:p>
        </p:txBody>
      </p:sp>
      <p:sp>
        <p:nvSpPr>
          <p:cNvPr id="5" name="标题 4"/>
          <p:cNvSpPr>
            <a:spLocks noGrp="1"/>
          </p:cNvSpPr>
          <p:nvPr>
            <p:ph type="ctrTitle"/>
            <p:custDataLst>
              <p:tags r:id="rId2"/>
            </p:custDataLst>
          </p:nvPr>
        </p:nvSpPr>
        <p:spPr>
          <a:xfrm>
            <a:off x="1012825" y="1802765"/>
            <a:ext cx="7118985" cy="2501265"/>
          </a:xfrm>
        </p:spPr>
        <p:txBody>
          <a:bodyPr>
            <a:noAutofit/>
          </a:bodyPr>
          <a:lstStyle/>
          <a:p>
            <a:pPr>
              <a:lnSpc>
                <a:spcPct val="120000"/>
              </a:lnSpc>
            </a:pPr>
            <a:r>
              <a:rPr lang="zh-CN" altLang="en-US" sz="66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lt"/>
              </a:rPr>
              <a:t>坚持以学生为中心 促进学生全面发展</a:t>
            </a:r>
            <a:endParaRPr lang="zh-CN" altLang="en-US" sz="66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lt"/>
            </a:endParaRPr>
          </a:p>
        </p:txBody>
      </p:sp>
      <p:pic>
        <p:nvPicPr>
          <p:cNvPr id="6147" name="Picture 4" descr="indexnew_03"/>
          <p:cNvPicPr>
            <a:picLocks noChangeAspect="1"/>
          </p:cNvPicPr>
          <p:nvPr/>
        </p:nvPicPr>
        <p:blipFill>
          <a:blip r:embed="rId3"/>
          <a:srcRect l="8173"/>
          <a:stretch>
            <a:fillRect/>
          </a:stretch>
        </p:blipFill>
        <p:spPr>
          <a:xfrm>
            <a:off x="36830" y="132715"/>
            <a:ext cx="4244975" cy="1028700"/>
          </a:xfrm>
          <a:prstGeom prst="rect">
            <a:avLst/>
          </a:prstGeom>
          <a:noFill/>
          <a:ln w="9525">
            <a:noFill/>
          </a:ln>
        </p:spPr>
      </p:pic>
    </p:spTree>
    <p:custDataLst>
      <p:tags r:id="rId4"/>
    </p:custDataLst>
  </p:cSld>
  <p:clrMapOvr>
    <a:masterClrMapping/>
  </p:clrMapOvr>
  <p:transition spd="slow" advClick="0"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0065" y="1134745"/>
            <a:ext cx="7886700" cy="1325563"/>
          </a:xfrm>
        </p:spPr>
        <p:txBody>
          <a:bodyPr vert="horz" wrap="square" lIns="68580" tIns="34290" rIns="68580" bIns="34290" rtlCol="0" anchor="ctr"/>
          <a:lstStyle/>
          <a:p>
            <a:pPr algn="l">
              <a:lnSpc>
                <a:spcPct val="120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1.</a:t>
            </a:r>
            <a:r>
              <a:rPr lang="zh-CN" altLang="en-US" b="1">
                <a:latin typeface="黑体" panose="02010609060101010101" pitchFamily="2" charset="-122"/>
                <a:ea typeface="黑体" panose="02010609060101010101" pitchFamily="2" charset="-122"/>
                <a:cs typeface="黑体" panose="02010609060101010101" pitchFamily="2" charset="-122"/>
                <a:sym typeface="+mn-ea"/>
              </a:rPr>
              <a:t>本科教育的重要地位</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628650" y="2585720"/>
            <a:ext cx="8127365" cy="3591560"/>
          </a:xfrm>
        </p:spPr>
        <p:txBody>
          <a:bodyPr>
            <a:noAutofit/>
          </a:bodyPr>
          <a:lstStyle/>
          <a:p>
            <a:pPr marL="0" indent="0" algn="just">
              <a:lnSpc>
                <a:spcPct val="120000"/>
              </a:lnSpc>
              <a:spcBef>
                <a:spcPts val="0"/>
              </a:spcBef>
              <a:buNone/>
            </a:pPr>
            <a:r>
              <a:rPr lang="en-US" altLang="zh-CN" sz="3200" b="1" dirty="0">
                <a:latin typeface="楷体" panose="02010609060101010101" charset="-122"/>
                <a:ea typeface="楷体" panose="02010609060101010101" charset="-122"/>
                <a:cs typeface="楷体" panose="02010609060101010101" charset="-122"/>
                <a:sym typeface="+mn-ea"/>
              </a:rPr>
              <a:t>    </a:t>
            </a:r>
            <a:r>
              <a:rPr lang="zh-CN" altLang="en-US" sz="3200" b="1" dirty="0">
                <a:latin typeface="楷体" panose="02010609060101010101" charset="-122"/>
                <a:ea typeface="楷体" panose="02010609060101010101" charset="-122"/>
                <a:cs typeface="楷体" panose="02010609060101010101" charset="-122"/>
                <a:sym typeface="+mn-ea"/>
              </a:rPr>
              <a:t>本科阶段是学生世界观、人生观、价值观形成的</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关键阶段</a:t>
            </a:r>
            <a:r>
              <a:rPr lang="zh-CN" altLang="en-US" sz="3200" b="1" dirty="0">
                <a:latin typeface="楷体" panose="02010609060101010101" charset="-122"/>
                <a:ea typeface="楷体" panose="02010609060101010101" charset="-122"/>
                <a:cs typeface="楷体" panose="02010609060101010101" charset="-122"/>
                <a:sym typeface="+mn-ea"/>
              </a:rPr>
              <a:t>，本科教育是提高高等教育质量的</a:t>
            </a:r>
            <a:r>
              <a:rPr lang="zh-CN" altLang="en-US" sz="3200" b="1" dirty="0">
                <a:solidFill>
                  <a:srgbClr val="FF0000"/>
                </a:solidFill>
                <a:latin typeface="楷体" panose="02010609060101010101" charset="-122"/>
                <a:ea typeface="楷体" panose="02010609060101010101" charset="-122"/>
                <a:cs typeface="楷体" panose="02010609060101010101" charset="-122"/>
                <a:sym typeface="+mn-ea"/>
              </a:rPr>
              <a:t>最重要基础</a:t>
            </a:r>
            <a:r>
              <a:rPr lang="zh-CN" altLang="en-US" sz="3200" b="1" dirty="0">
                <a:latin typeface="楷体" panose="02010609060101010101" charset="-122"/>
                <a:ea typeface="楷体" panose="02010609060101010101" charset="-122"/>
                <a:cs typeface="楷体" panose="02010609060101010101" charset="-122"/>
                <a:sym typeface="+mn-ea"/>
              </a:rPr>
              <a:t>。</a:t>
            </a:r>
            <a:endParaRPr lang="zh-CN" altLang="en-US" sz="3200" b="1" dirty="0">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endParaRPr lang="zh-CN" altLang="en-US" sz="3200" b="1" dirty="0">
              <a:latin typeface="楷体" panose="02010609060101010101" charset="-122"/>
              <a:ea typeface="楷体" panose="02010609060101010101" charset="-122"/>
              <a:cs typeface="楷体" panose="02010609060101010101" charset="-122"/>
            </a:endParaRPr>
          </a:p>
          <a:p>
            <a:pPr marL="0" indent="0" algn="r">
              <a:lnSpc>
                <a:spcPct val="120000"/>
              </a:lnSpc>
              <a:spcBef>
                <a:spcPts val="0"/>
              </a:spcBef>
              <a:buNone/>
            </a:pPr>
            <a:r>
              <a:rPr lang="en-US" altLang="zh-CN" sz="2000" b="1" dirty="0">
                <a:latin typeface="楷体" panose="02010609060101010101" charset="-122"/>
                <a:ea typeface="楷体" panose="02010609060101010101" charset="-122"/>
                <a:cs typeface="楷体" panose="02010609060101010101" charset="-122"/>
                <a:sym typeface="微软雅黑" panose="020B0503020204020204" pitchFamily="34" charset="-122"/>
              </a:rPr>
              <a:t>——</a:t>
            </a:r>
            <a:r>
              <a:rPr lang="zh-CN" altLang="en-US" sz="2000" b="1" dirty="0">
                <a:latin typeface="楷体" panose="02010609060101010101" charset="-122"/>
                <a:ea typeface="楷体" panose="02010609060101010101" charset="-122"/>
                <a:cs typeface="楷体" panose="02010609060101010101" charset="-122"/>
                <a:sym typeface="微软雅黑" panose="020B0503020204020204" pitchFamily="34" charset="-122"/>
              </a:rPr>
              <a:t>教育部《关于加快建设高水平本科教育</a:t>
            </a:r>
            <a:endParaRPr lang="zh-CN" altLang="en-US" sz="2000" b="1" dirty="0">
              <a:latin typeface="楷体" panose="02010609060101010101" charset="-122"/>
              <a:ea typeface="楷体" panose="02010609060101010101" charset="-122"/>
              <a:cs typeface="楷体" panose="02010609060101010101" charset="-122"/>
              <a:sym typeface="微软雅黑" panose="020B0503020204020204" pitchFamily="34" charset="-122"/>
            </a:endParaRPr>
          </a:p>
          <a:p>
            <a:pPr marL="0" indent="0" algn="r">
              <a:lnSpc>
                <a:spcPct val="120000"/>
              </a:lnSpc>
              <a:spcBef>
                <a:spcPts val="0"/>
              </a:spcBef>
              <a:buNone/>
            </a:pPr>
            <a:r>
              <a:rPr lang="zh-CN" altLang="en-US" sz="2000" b="1" dirty="0">
                <a:latin typeface="楷体" panose="02010609060101010101" charset="-122"/>
                <a:ea typeface="楷体" panose="02010609060101010101" charset="-122"/>
                <a:cs typeface="楷体" panose="02010609060101010101" charset="-122"/>
                <a:sym typeface="微软雅黑" panose="020B0503020204020204" pitchFamily="34" charset="-122"/>
              </a:rPr>
              <a:t>全面提高人才培养能力的意见》</a:t>
            </a:r>
            <a:endParaRPr lang="zh-CN" altLang="en-US" sz="3200" b="1" dirty="0">
              <a:latin typeface="楷体" panose="02010609060101010101" charset="-122"/>
              <a:ea typeface="楷体" panose="02010609060101010101" charset="-122"/>
              <a:cs typeface="楷体" panose="02010609060101010101" charset="-122"/>
            </a:endParaRPr>
          </a:p>
          <a:p>
            <a:pPr marL="0" indent="0" algn="just">
              <a:lnSpc>
                <a:spcPct val="120000"/>
              </a:lnSpc>
              <a:spcBef>
                <a:spcPts val="0"/>
              </a:spcBef>
              <a:buNone/>
            </a:pPr>
            <a:endParaRPr lang="zh-CN" altLang="en-US" sz="3200" b="1" dirty="0">
              <a:latin typeface="楷体" panose="02010609060101010101" charset="-122"/>
              <a:ea typeface="楷体" panose="02010609060101010101" charset="-122"/>
              <a:cs typeface="楷体" panose="02010609060101010101" charset="-122"/>
              <a:sym typeface="+mn-lt"/>
            </a:endParaRPr>
          </a:p>
          <a:p>
            <a:pPr marL="0" indent="0" algn="just">
              <a:lnSpc>
                <a:spcPct val="120000"/>
              </a:lnSpc>
              <a:spcBef>
                <a:spcPts val="0"/>
              </a:spcBef>
              <a:buNone/>
            </a:pPr>
            <a:endParaRPr lang="zh-CN" altLang="en-US" sz="3200" b="1" dirty="0">
              <a:latin typeface="楷体" panose="02010609060101010101" charset="-122"/>
              <a:ea typeface="楷体" panose="02010609060101010101" charset="-122"/>
              <a:cs typeface="楷体" panose="02010609060101010101" charset="-122"/>
              <a:sym typeface="+mn-lt"/>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0065" y="1134745"/>
            <a:ext cx="7886700" cy="1325563"/>
          </a:xfrm>
        </p:spPr>
        <p:txBody>
          <a:bodyPr vert="horz" wrap="square" lIns="68580" tIns="34290" rIns="68580" bIns="34290" rtlCol="0" anchor="ctr">
            <a:normAutofit/>
          </a:bodyPr>
          <a:lstStyle/>
          <a:p>
            <a:pPr algn="l">
              <a:lnSpc>
                <a:spcPct val="120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2.</a:t>
            </a:r>
            <a:r>
              <a:rPr lang="zh-CN" altLang="en-US" b="1">
                <a:latin typeface="黑体" panose="02010609060101010101" pitchFamily="2" charset="-122"/>
                <a:ea typeface="黑体" panose="02010609060101010101" pitchFamily="2" charset="-122"/>
                <a:cs typeface="黑体" panose="02010609060101010101" pitchFamily="2" charset="-122"/>
                <a:sym typeface="+mn-ea"/>
              </a:rPr>
              <a:t>思想政治工作的落脚点</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589280" y="2141855"/>
            <a:ext cx="8127365" cy="3591560"/>
          </a:xfrm>
        </p:spPr>
        <p:txBody>
          <a:bodyPr>
            <a:noAutofit/>
          </a:bodyPr>
          <a:lstStyle/>
          <a:p>
            <a:pPr marL="0" indent="0" algn="just">
              <a:lnSpc>
                <a:spcPct val="120000"/>
              </a:lnSpc>
              <a:spcBef>
                <a:spcPts val="0"/>
              </a:spcBef>
              <a:buNone/>
            </a:pPr>
            <a:endParaRPr lang="zh-CN" altLang="en-US" sz="3200" b="1">
              <a:latin typeface="楷体" panose="02010609060101010101" charset="-122"/>
              <a:ea typeface="楷体" panose="02010609060101010101" charset="-122"/>
              <a:cs typeface="楷体" panose="02010609060101010101" charset="-122"/>
            </a:endParaRPr>
          </a:p>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    思想政治工作从根本上说是做人的工作，必须围绕学生、关照学生、服务学生。</a:t>
            </a:r>
            <a:endParaRPr lang="zh-CN" altLang="en-US" sz="3200" b="1">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 </a:t>
            </a:r>
            <a:endParaRPr lang="en-US" altLang="zh-CN" sz="2000" b="1">
              <a:latin typeface="楷体" panose="02010609060101010101" charset="-122"/>
              <a:ea typeface="楷体" panose="02010609060101010101" charset="-122"/>
              <a:cs typeface="楷体" panose="02010609060101010101" charset="-122"/>
              <a:sym typeface="+mn-ea"/>
            </a:endParaRPr>
          </a:p>
          <a:p>
            <a:pPr marL="0" indent="0" algn="r">
              <a:lnSpc>
                <a:spcPct val="120000"/>
              </a:lnSpc>
              <a:spcBef>
                <a:spcPts val="0"/>
              </a:spcBef>
              <a:buNone/>
            </a:pPr>
            <a:r>
              <a:rPr lang="en-US" altLang="zh-CN"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习近平在全国高校思想政治工作会议上的讲话</a:t>
            </a:r>
            <a:endParaRPr lang="zh-CN" altLang="en-US" sz="3200" b="1">
              <a:latin typeface="楷体" panose="02010609060101010101" charset="-122"/>
              <a:ea typeface="楷体" panose="02010609060101010101" charset="-122"/>
              <a:cs typeface="楷体" panose="02010609060101010101" charset="-122"/>
            </a:endParaRPr>
          </a:p>
          <a:p>
            <a:pPr marL="0" indent="0" algn="just">
              <a:lnSpc>
                <a:spcPct val="120000"/>
              </a:lnSpc>
              <a:spcBef>
                <a:spcPts val="0"/>
              </a:spcBef>
              <a:buNone/>
            </a:pPr>
            <a:endParaRPr lang="zh-CN" altLang="en-US" sz="3200" b="1">
              <a:latin typeface="楷体" panose="02010609060101010101" charset="-122"/>
              <a:ea typeface="楷体" panose="02010609060101010101" charset="-122"/>
              <a:cs typeface="楷体" panose="02010609060101010101" charset="-122"/>
            </a:endParaRPr>
          </a:p>
          <a:p>
            <a:pPr marL="0" indent="0" algn="just">
              <a:lnSpc>
                <a:spcPct val="120000"/>
              </a:lnSpc>
              <a:spcBef>
                <a:spcPts val="0"/>
              </a:spcBef>
              <a:buNone/>
            </a:pPr>
            <a:endParaRPr lang="zh-CN" altLang="en-US" sz="3200" b="1">
              <a:latin typeface="楷体" panose="02010609060101010101" charset="-122"/>
              <a:ea typeface="楷体" panose="02010609060101010101" charset="-122"/>
              <a:cs typeface="楷体" panose="02010609060101010101" charset="-122"/>
              <a:sym typeface="+mn-lt"/>
            </a:endParaRPr>
          </a:p>
          <a:p>
            <a:pPr marL="0" indent="0" algn="just">
              <a:lnSpc>
                <a:spcPct val="120000"/>
              </a:lnSpc>
              <a:spcBef>
                <a:spcPts val="0"/>
              </a:spcBef>
              <a:buNone/>
            </a:pPr>
            <a:endParaRPr lang="zh-CN" altLang="en-US" sz="3200" b="1">
              <a:latin typeface="楷体" panose="02010609060101010101" charset="-122"/>
              <a:ea typeface="楷体" panose="02010609060101010101" charset="-122"/>
              <a:cs typeface="楷体" panose="02010609060101010101" charset="-122"/>
              <a:sym typeface="+mn-lt"/>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0065" y="1134745"/>
            <a:ext cx="7886700" cy="1325563"/>
          </a:xfrm>
        </p:spPr>
        <p:txBody>
          <a:bodyPr vert="horz" wrap="square" lIns="68580" tIns="34290" rIns="68580" bIns="34290" rtlCol="0" anchor="ctr">
            <a:normAutofit/>
          </a:bodyPr>
          <a:lstStyle/>
          <a:p>
            <a:pPr algn="l">
              <a:lnSpc>
                <a:spcPct val="120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3.</a:t>
            </a:r>
            <a:r>
              <a:rPr lang="zh-CN" altLang="en-US" b="1">
                <a:latin typeface="黑体" panose="02010609060101010101" pitchFamily="2" charset="-122"/>
                <a:ea typeface="黑体" panose="02010609060101010101" pitchFamily="2" charset="-122"/>
                <a:cs typeface="黑体" panose="02010609060101010101" pitchFamily="2" charset="-122"/>
                <a:sym typeface="+mn-ea"/>
              </a:rPr>
              <a:t>构建</a:t>
            </a:r>
            <a:r>
              <a:rPr lang="zh-CN" altLang="en-US" b="1">
                <a:latin typeface="黑体" panose="02010609060101010101" pitchFamily="2" charset="-122"/>
                <a:ea typeface="黑体" panose="02010609060101010101" pitchFamily="2" charset="-122"/>
                <a:cs typeface="黑体" panose="02010609060101010101" pitchFamily="2" charset="-122"/>
                <a:sym typeface="+mn-ea"/>
              </a:rPr>
              <a:t>十大</a:t>
            </a:r>
            <a:r>
              <a:rPr lang="zh-CN" altLang="en-US" b="1">
                <a:latin typeface="黑体" panose="02010609060101010101" pitchFamily="2" charset="-122"/>
                <a:ea typeface="黑体" panose="02010609060101010101" pitchFamily="2" charset="-122"/>
                <a:cs typeface="黑体" panose="02010609060101010101" pitchFamily="2" charset="-122"/>
                <a:sym typeface="+mn-ea"/>
              </a:rPr>
              <a:t>育人体系</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589280" y="2141855"/>
            <a:ext cx="8127365" cy="3591560"/>
          </a:xfrm>
        </p:spPr>
        <p:txBody>
          <a:bodyPr>
            <a:noAutofit/>
          </a:bodyPr>
          <a:lstStyle/>
          <a:p>
            <a:pPr>
              <a:lnSpc>
                <a:spcPct val="120000"/>
              </a:lnSpc>
              <a:spcBef>
                <a:spcPts val="0"/>
              </a:spcBef>
            </a:pPr>
            <a:r>
              <a:rPr lang="en-US" altLang="zh-CN" sz="3200" b="1">
                <a:latin typeface="楷体" panose="02010609060101010101" charset="-122"/>
                <a:ea typeface="楷体" panose="02010609060101010101" charset="-122"/>
                <a:cs typeface="楷体" panose="02010609060101010101" charset="-122"/>
                <a:sym typeface="+mn-ea"/>
              </a:rPr>
              <a:t>   </a:t>
            </a:r>
            <a:r>
              <a:rPr lang="zh-CN" altLang="en-US" sz="3200" b="1">
                <a:latin typeface="楷体" panose="02010609060101010101" charset="-122"/>
                <a:ea typeface="楷体" panose="02010609060101010101" charset="-122"/>
                <a:cs typeface="楷体" panose="02010609060101010101" charset="-122"/>
                <a:sym typeface="+mn-ea"/>
              </a:rPr>
              <a:t>充分发挥课程、科研、实践、文化、网络、心理、管理、服务、资助、组织等方面工作的育人功能，挖掘育人要素，完善育人机制，优化评价激励，强化实施保障，切实构建“十大”育人体系。</a:t>
            </a:r>
            <a:endParaRPr lang="zh-CN" altLang="en-US" sz="3200" b="1">
              <a:latin typeface="楷体" panose="02010609060101010101" charset="-122"/>
              <a:ea typeface="楷体" panose="02010609060101010101" charset="-122"/>
              <a:cs typeface="楷体" panose="02010609060101010101" charset="-122"/>
            </a:endParaRPr>
          </a:p>
          <a:p>
            <a:pPr lvl="2" algn="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教育部《</a:t>
            </a:r>
            <a:r>
              <a:rPr lang="en-US" altLang="zh-CN" b="1">
                <a:latin typeface="楷体" panose="02010609060101010101" charset="-122"/>
                <a:ea typeface="楷体" panose="02010609060101010101" charset="-122"/>
                <a:cs typeface="楷体" panose="02010609060101010101" charset="-122"/>
                <a:sym typeface="+mn-ea"/>
              </a:rPr>
              <a:t>高校思想政治工作质量提升工程实施纲要</a:t>
            </a:r>
            <a:r>
              <a:rPr lang="zh-CN" altLang="en-US"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    </a:t>
            </a:r>
            <a:endParaRPr lang="zh-CN" altLang="en-US" sz="3200" b="1">
              <a:latin typeface="楷体" panose="02010609060101010101" charset="-122"/>
              <a:ea typeface="楷体" panose="02010609060101010101" charset="-122"/>
              <a:cs typeface="楷体" panose="02010609060101010101" charset="-122"/>
              <a:sym typeface="+mn-lt"/>
            </a:endParaRPr>
          </a:p>
          <a:p>
            <a:pPr marL="0" indent="0" algn="just">
              <a:lnSpc>
                <a:spcPct val="120000"/>
              </a:lnSpc>
              <a:spcBef>
                <a:spcPts val="0"/>
              </a:spcBef>
              <a:buNone/>
            </a:pPr>
            <a:endParaRPr lang="zh-CN" altLang="en-US" sz="3200" b="1">
              <a:latin typeface="楷体" panose="02010609060101010101" charset="-122"/>
              <a:ea typeface="楷体" panose="02010609060101010101" charset="-122"/>
              <a:cs typeface="楷体" panose="02010609060101010101" charset="-122"/>
              <a:sym typeface="+mn-lt"/>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290" y="1134745"/>
            <a:ext cx="7737475" cy="1567180"/>
          </a:xfrm>
        </p:spPr>
        <p:txBody>
          <a:bodyPr vert="horz" wrap="square" lIns="68580" tIns="34290" rIns="68580" bIns="34290" rtlCol="0" anchor="ctr">
            <a:normAutofit/>
          </a:bodyPr>
          <a:lstStyle/>
          <a:p>
            <a:pPr algn="l">
              <a:lnSpc>
                <a:spcPct val="120000"/>
              </a:lnSpc>
            </a:pPr>
            <a:r>
              <a:rPr lang="en-US" altLang="zh-CN" sz="3600" b="1">
                <a:latin typeface="黑体" panose="02010609060101010101" pitchFamily="2" charset="-122"/>
                <a:ea typeface="黑体" panose="02010609060101010101" pitchFamily="2" charset="-122"/>
                <a:cs typeface="黑体" panose="02010609060101010101" pitchFamily="2" charset="-122"/>
                <a:sym typeface="+mn-ea"/>
              </a:rPr>
              <a:t>4.</a:t>
            </a:r>
            <a:r>
              <a:rPr lang="zh-CN" altLang="en-US" sz="3600" b="1">
                <a:latin typeface="黑体" panose="02010609060101010101" pitchFamily="2" charset="-122"/>
                <a:ea typeface="黑体" panose="02010609060101010101" pitchFamily="2" charset="-122"/>
                <a:cs typeface="黑体" panose="02010609060101010101" pitchFamily="2" charset="-122"/>
                <a:sym typeface="+mn-ea"/>
              </a:rPr>
              <a:t>坚持学生中心，促进学生发展</a:t>
            </a:r>
            <a:endParaRPr lang="zh-CN" altLang="en-US" sz="3600"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5086350" y="2701925"/>
            <a:ext cx="2771775" cy="2435860"/>
          </a:xfrm>
        </p:spPr>
        <p:txBody>
          <a:bodyPr>
            <a:normAutofit/>
            <a:scene3d>
              <a:camera prst="orthographicFront"/>
              <a:lightRig rig="threePt" dir="t"/>
            </a:scene3d>
          </a:bodyPr>
          <a:lstStyle/>
          <a:p>
            <a:pPr marL="0" indent="0" algn="ctr">
              <a:lnSpc>
                <a:spcPct val="120000"/>
              </a:lnSpc>
              <a:spcBef>
                <a:spcPts val="0"/>
              </a:spcBef>
              <a:buNone/>
            </a:pPr>
            <a:r>
              <a:rPr lang="zh-CN" altLang="en-US" sz="32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坚持学生第一</a:t>
            </a:r>
            <a:endParaRPr lang="zh-CN" altLang="en-US" sz="32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endParaRPr>
          </a:p>
          <a:p>
            <a:pPr marL="0" indent="0" algn="ctr">
              <a:lnSpc>
                <a:spcPct val="120000"/>
              </a:lnSpc>
              <a:spcBef>
                <a:spcPts val="0"/>
              </a:spcBef>
              <a:buNone/>
            </a:pPr>
            <a:r>
              <a:rPr lang="zh-CN" altLang="en-US" sz="32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注重学生参与助推学生发展</a:t>
            </a:r>
            <a:endParaRPr lang="zh-CN" altLang="en-US" sz="32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endParaRPr>
          </a:p>
        </p:txBody>
      </p:sp>
      <p:sp>
        <p:nvSpPr>
          <p:cNvPr id="4" name="内容占位符 2"/>
          <p:cNvSpPr>
            <a:spLocks noGrp="1"/>
          </p:cNvSpPr>
          <p:nvPr>
            <p:custDataLst>
              <p:tags r:id="rId3"/>
            </p:custDataLst>
          </p:nvPr>
        </p:nvSpPr>
        <p:spPr>
          <a:xfrm>
            <a:off x="1184910" y="2701925"/>
            <a:ext cx="1917700" cy="2435860"/>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rPr>
              <a:t>学校统筹</a:t>
            </a:r>
            <a:endPar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rPr>
              <a:t>制度规范</a:t>
            </a:r>
            <a:endPar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rPr>
              <a:t>协同参与</a:t>
            </a:r>
            <a:endPar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endParaRPr lang="zh-CN" altLang="en-US" sz="3200" b="1">
              <a:solidFill>
                <a:schemeClr val="accent4"/>
              </a:solidFill>
              <a:effectLst/>
              <a:latin typeface="楷体" panose="02010609060101010101" charset="-122"/>
              <a:ea typeface="楷体" panose="02010609060101010101" charset="-122"/>
              <a:cs typeface="楷体" panose="02010609060101010101" charset="-122"/>
              <a:sym typeface="+mn-ea"/>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bwMode="auto">
          <a:xfrm>
            <a:off x="2847975" y="1336675"/>
            <a:ext cx="2851150" cy="3034665"/>
          </a:xfrm>
          <a:prstGeom prst="rect">
            <a:avLst/>
          </a:prstGeom>
          <a:solidFill>
            <a:srgbClr val="00529C"/>
          </a:solidFill>
          <a:ln>
            <a:noFill/>
            <a:headEnd type="none" w="med" len="med"/>
            <a:tailEnd type="none" w="med" len="med"/>
          </a:ln>
        </p:spPr>
        <p:style>
          <a:lnRef idx="1">
            <a:srgbClr val="75757A"/>
          </a:lnRef>
          <a:fillRef idx="3">
            <a:srgbClr val="75757A"/>
          </a:fillRef>
          <a:effectRef idx="2">
            <a:srgbClr val="75757A"/>
          </a:effectRef>
          <a:fontRef idx="minor">
            <a:srgbClr val="FFFFFF"/>
          </a:fontRef>
        </p:style>
        <p:txBody>
          <a:bodyPr rot="0" spcFirstLastPara="0" vertOverflow="overflow" horzOverflow="overflow" vert="horz" wrap="square" lIns="137160" tIns="109728" rIns="137160" bIns="109728" numCol="1" spcCol="0" rtlCol="0" fromWordArt="0" anchor="t" anchorCtr="0" forceAA="0" compatLnSpc="1">
            <a:noAutofit/>
          </a:bodyPr>
          <a:p>
            <a:pPr algn="ctr" defTabSz="932180" fontAlgn="base">
              <a:lnSpc>
                <a:spcPct val="90000"/>
              </a:lnSpc>
              <a:spcBef>
                <a:spcPct val="0"/>
              </a:spcBef>
              <a:spcAft>
                <a:spcPct val="0"/>
              </a:spcAft>
            </a:pPr>
            <a:endParaRPr lang="zh-CN" altLang="en-US" dirty="0" err="1">
              <a:solidFill>
                <a:srgbClr val="00529C"/>
              </a:solidFill>
              <a:ea typeface="Segoe UI" panose="020B0502040204020203" pitchFamily="34" charset="0"/>
              <a:cs typeface="Segoe UI" panose="020B0502040204020203" pitchFamily="34" charset="0"/>
            </a:endParaRPr>
          </a:p>
        </p:txBody>
      </p:sp>
      <p:sp>
        <p:nvSpPr>
          <p:cNvPr id="5" name="矩形 4"/>
          <p:cNvSpPr/>
          <p:nvPr>
            <p:custDataLst>
              <p:tags r:id="rId2"/>
            </p:custDataLst>
          </p:nvPr>
        </p:nvSpPr>
        <p:spPr bwMode="auto">
          <a:xfrm>
            <a:off x="-15875" y="1113790"/>
            <a:ext cx="2517140" cy="4591685"/>
          </a:xfrm>
          <a:prstGeom prst="rect">
            <a:avLst/>
          </a:prstGeom>
          <a:solidFill>
            <a:srgbClr val="00529C"/>
          </a:solidFill>
          <a:ln>
            <a:noFill/>
            <a:headEnd type="none" w="med" len="med"/>
            <a:tailEnd type="none" w="med" len="med"/>
          </a:ln>
        </p:spPr>
        <p:style>
          <a:lnRef idx="1">
            <a:srgbClr val="75757A"/>
          </a:lnRef>
          <a:fillRef idx="3">
            <a:srgbClr val="75757A"/>
          </a:fillRef>
          <a:effectRef idx="2">
            <a:srgbClr val="75757A"/>
          </a:effectRef>
          <a:fontRef idx="minor">
            <a:srgbClr val="FFFFFF"/>
          </a:fontRef>
        </p:style>
        <p:txBody>
          <a:bodyPr rot="0" spcFirstLastPara="0" vertOverflow="overflow" horzOverflow="overflow" vert="horz" wrap="square" lIns="137160" tIns="109728" rIns="137160" bIns="109728" numCol="1" spcCol="0" rtlCol="0" fromWordArt="0" anchor="t" anchorCtr="0" forceAA="0" compatLnSpc="1">
            <a:noAutofit/>
          </a:bodyPr>
          <a:lstStyle/>
          <a:p>
            <a:pPr algn="ctr" defTabSz="932180" fontAlgn="base">
              <a:lnSpc>
                <a:spcPct val="90000"/>
              </a:lnSpc>
              <a:spcBef>
                <a:spcPct val="0"/>
              </a:spcBef>
              <a:spcAft>
                <a:spcPct val="0"/>
              </a:spcAft>
            </a:pPr>
            <a:endParaRPr lang="zh-CN" altLang="en-US" dirty="0" err="1">
              <a:solidFill>
                <a:srgbClr val="00529C"/>
              </a:solidFill>
              <a:ea typeface="Segoe UI" panose="020B0502040204020203" pitchFamily="34" charset="0"/>
              <a:cs typeface="Segoe UI" panose="020B0502040204020203" pitchFamily="34" charset="0"/>
            </a:endParaRPr>
          </a:p>
        </p:txBody>
      </p:sp>
      <p:sp>
        <p:nvSpPr>
          <p:cNvPr id="16" name="Title 6"/>
          <p:cNvSpPr txBox="1"/>
          <p:nvPr>
            <p:custDataLst>
              <p:tags r:id="rId3"/>
            </p:custDataLst>
          </p:nvPr>
        </p:nvSpPr>
        <p:spPr>
          <a:xfrm>
            <a:off x="2569210" y="4556125"/>
            <a:ext cx="3129915" cy="843280"/>
          </a:xfrm>
          <a:prstGeom prst="rect">
            <a:avLst/>
          </a:prstGeom>
          <a:noFill/>
          <a:ln w="3175">
            <a:noFill/>
            <a:prstDash val="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algn="ctr">
              <a:lnSpc>
                <a:spcPct val="120000"/>
              </a:lnSpc>
            </a:pPr>
            <a:r>
              <a:rPr lang="zh-CN" altLang="en-US" sz="2000" b="1">
                <a:latin typeface="楷体" panose="02010609060101010101" charset="-122"/>
                <a:ea typeface="楷体" panose="02010609060101010101" charset="-122"/>
                <a:cs typeface="楷体" panose="02010609060101010101" charset="-122"/>
                <a:sym typeface="+mn-lt"/>
              </a:rPr>
              <a:t>高利 </a:t>
            </a:r>
            <a:r>
              <a:rPr altLang="zh-CN" sz="2000" b="1">
                <a:latin typeface="楷体" panose="02010609060101010101" charset="-122"/>
                <a:ea typeface="楷体" panose="02010609060101010101" charset="-122"/>
                <a:cs typeface="楷体" panose="02010609060101010101" charset="-122"/>
                <a:sym typeface="+mn-lt"/>
              </a:rPr>
              <a:t>2013</a:t>
            </a:r>
            <a:r>
              <a:rPr lang="zh-CN" altLang="en-US" sz="2000" b="1">
                <a:latin typeface="楷体" panose="02010609060101010101" charset="-122"/>
                <a:ea typeface="楷体" panose="02010609060101010101" charset="-122"/>
                <a:cs typeface="楷体" panose="02010609060101010101" charset="-122"/>
                <a:sym typeface="+mn-lt"/>
              </a:rPr>
              <a:t>级教育学专业 </a:t>
            </a:r>
            <a:endParaRPr lang="zh-CN" altLang="en-US" sz="2000" b="1" dirty="0" smtClean="0">
              <a:latin typeface="楷体" panose="02010609060101010101" charset="-122"/>
              <a:ea typeface="楷体" panose="02010609060101010101" charset="-122"/>
              <a:cs typeface="楷体" panose="02010609060101010101" charset="-122"/>
              <a:sym typeface="+mn-lt"/>
            </a:endParaRPr>
          </a:p>
          <a:p>
            <a:pPr algn="ctr">
              <a:lnSpc>
                <a:spcPct val="120000"/>
              </a:lnSpc>
            </a:pPr>
            <a:r>
              <a:rPr altLang="zh-CN" sz="2000" b="1">
                <a:latin typeface="楷体" panose="02010609060101010101" charset="-122"/>
                <a:ea typeface="楷体" panose="02010609060101010101" charset="-122"/>
                <a:cs typeface="楷体" panose="02010609060101010101" charset="-122"/>
                <a:sym typeface="+mn-lt"/>
              </a:rPr>
              <a:t>2017</a:t>
            </a:r>
            <a:r>
              <a:rPr lang="zh-CN" altLang="en-US" sz="2000" b="1">
                <a:latin typeface="楷体" panose="02010609060101010101" charset="-122"/>
                <a:ea typeface="楷体" panose="02010609060101010101" charset="-122"/>
                <a:cs typeface="楷体" panose="02010609060101010101" charset="-122"/>
                <a:sym typeface="+mn-lt"/>
              </a:rPr>
              <a:t>年考取华中师范大学特殊教育专业研究生</a:t>
            </a:r>
            <a:endParaRPr lang="zh-CN" altLang="en-US" sz="2000" b="1" spc="50" dirty="0">
              <a:ln w="3175">
                <a:noFill/>
                <a:prstDash val="dash"/>
              </a:ln>
              <a:solidFill>
                <a:srgbClr val="3C3C41">
                  <a:lumMod val="85000"/>
                  <a:lumOff val="15000"/>
                </a:srgbClr>
              </a:solidFill>
              <a:latin typeface="楷体" panose="02010609060101010101" charset="-122"/>
              <a:ea typeface="楷体" panose="02010609060101010101" charset="-122"/>
              <a:cs typeface="楷体" panose="02010609060101010101" charset="-122"/>
              <a:sym typeface="+mn-lt"/>
            </a:endParaRPr>
          </a:p>
        </p:txBody>
      </p:sp>
      <p:sp>
        <p:nvSpPr>
          <p:cNvPr id="17" name="Title 6"/>
          <p:cNvSpPr txBox="1"/>
          <p:nvPr>
            <p:custDataLst>
              <p:tags r:id="rId4"/>
            </p:custDataLst>
          </p:nvPr>
        </p:nvSpPr>
        <p:spPr>
          <a:xfrm>
            <a:off x="5699125" y="4556125"/>
            <a:ext cx="3096895" cy="868680"/>
          </a:xfrm>
          <a:prstGeom prst="rect">
            <a:avLst/>
          </a:prstGeom>
          <a:noFill/>
          <a:ln w="3175">
            <a:noFill/>
            <a:prstDash val="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algn="ctr">
              <a:lnSpc>
                <a:spcPct val="120000"/>
              </a:lnSpc>
            </a:pPr>
            <a:r>
              <a:rPr lang="zh-CN" altLang="en-US" sz="2000" b="1">
                <a:latin typeface="楷体" panose="02010609060101010101" charset="-122"/>
                <a:ea typeface="楷体" panose="02010609060101010101" charset="-122"/>
                <a:cs typeface="楷体" panose="02010609060101010101" charset="-122"/>
                <a:sym typeface="+mn-lt"/>
              </a:rPr>
              <a:t>余姣姣 </a:t>
            </a:r>
            <a:r>
              <a:rPr altLang="zh-CN" sz="2000" b="1">
                <a:latin typeface="楷体" panose="02010609060101010101" charset="-122"/>
                <a:ea typeface="楷体" panose="02010609060101010101" charset="-122"/>
                <a:cs typeface="楷体" panose="02010609060101010101" charset="-122"/>
                <a:sym typeface="+mn-lt"/>
              </a:rPr>
              <a:t>2015</a:t>
            </a:r>
            <a:r>
              <a:rPr lang="zh-CN" altLang="en-US" sz="2000" b="1">
                <a:latin typeface="楷体" panose="02010609060101010101" charset="-122"/>
                <a:ea typeface="楷体" panose="02010609060101010101" charset="-122"/>
                <a:cs typeface="楷体" panose="02010609060101010101" charset="-122"/>
                <a:sym typeface="+mn-lt"/>
              </a:rPr>
              <a:t>级教育学专业 </a:t>
            </a:r>
            <a:endParaRPr lang="zh-CN" altLang="en-US" sz="2000" b="1" dirty="0" smtClean="0">
              <a:latin typeface="楷体" panose="02010609060101010101" charset="-122"/>
              <a:ea typeface="楷体" panose="02010609060101010101" charset="-122"/>
              <a:cs typeface="楷体" panose="02010609060101010101" charset="-122"/>
              <a:sym typeface="+mn-lt"/>
            </a:endParaRPr>
          </a:p>
          <a:p>
            <a:pPr algn="ctr">
              <a:lnSpc>
                <a:spcPct val="120000"/>
              </a:lnSpc>
            </a:pPr>
            <a:r>
              <a:rPr altLang="zh-CN" sz="2000" b="1">
                <a:latin typeface="楷体" panose="02010609060101010101" charset="-122"/>
                <a:ea typeface="楷体" panose="02010609060101010101" charset="-122"/>
                <a:cs typeface="楷体" panose="02010609060101010101" charset="-122"/>
                <a:sym typeface="+mn-lt"/>
              </a:rPr>
              <a:t>2019</a:t>
            </a:r>
            <a:r>
              <a:rPr lang="zh-CN" altLang="en-US" sz="2000" b="1">
                <a:latin typeface="楷体" panose="02010609060101010101" charset="-122"/>
                <a:ea typeface="楷体" panose="02010609060101010101" charset="-122"/>
                <a:cs typeface="楷体" panose="02010609060101010101" charset="-122"/>
                <a:sym typeface="+mn-lt"/>
              </a:rPr>
              <a:t>年</a:t>
            </a:r>
            <a:r>
              <a:rPr lang="zh-CN" altLang="en-US" sz="2000" b="1">
                <a:latin typeface="楷体" panose="02010609060101010101" charset="-122"/>
                <a:ea typeface="楷体" panose="02010609060101010101" charset="-122"/>
                <a:cs typeface="楷体" panose="02010609060101010101" charset="-122"/>
                <a:sym typeface="+mn-lt"/>
              </a:rPr>
              <a:t>考取华中科技大学教育学原理专业研究生</a:t>
            </a:r>
            <a:endParaRPr lang="zh-CN" altLang="en-US" sz="2000" spc="50" dirty="0">
              <a:ln w="3175">
                <a:noFill/>
                <a:prstDash val="dash"/>
              </a:ln>
              <a:solidFill>
                <a:srgbClr val="3C3C41">
                  <a:lumMod val="85000"/>
                  <a:lumOff val="15000"/>
                </a:srgbClr>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8" name="标题 4"/>
          <p:cNvSpPr txBox="1"/>
          <p:nvPr>
            <p:custDataLst>
              <p:tags r:id="rId5"/>
            </p:custDataLst>
          </p:nvPr>
        </p:nvSpPr>
        <p:spPr>
          <a:xfrm>
            <a:off x="878205" y="1457960"/>
            <a:ext cx="729615" cy="372491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nSpc>
                <a:spcPct val="120000"/>
              </a:lnSpc>
            </a:pPr>
            <a:r>
              <a:rPr lang="zh-CN" altLang="en-US" b="1" dirty="0" smtClean="0">
                <a:solidFill>
                  <a:schemeClr val="bg1"/>
                </a:solidFill>
                <a:latin typeface="+mj-ea"/>
                <a:cs typeface="华文行楷" panose="02010800040101010101" charset="-122"/>
                <a:sym typeface="+mn-lt"/>
              </a:rPr>
              <a:t>学</a:t>
            </a:r>
            <a:endParaRPr lang="zh-CN" altLang="en-US" b="1" dirty="0" smtClean="0">
              <a:solidFill>
                <a:schemeClr val="bg1"/>
              </a:solidFill>
              <a:latin typeface="+mj-ea"/>
              <a:cs typeface="华文行楷" panose="02010800040101010101" charset="-122"/>
              <a:sym typeface="+mn-lt"/>
            </a:endParaRPr>
          </a:p>
          <a:p>
            <a:pPr>
              <a:lnSpc>
                <a:spcPct val="120000"/>
              </a:lnSpc>
            </a:pPr>
            <a:r>
              <a:rPr lang="zh-CN" altLang="en-US" b="1" dirty="0" smtClean="0">
                <a:solidFill>
                  <a:schemeClr val="bg1"/>
                </a:solidFill>
                <a:latin typeface="+mj-ea"/>
                <a:cs typeface="华文行楷" panose="02010800040101010101" charset="-122"/>
                <a:sym typeface="+mn-lt"/>
              </a:rPr>
              <a:t>友</a:t>
            </a:r>
            <a:endParaRPr lang="zh-CN" altLang="en-US" b="1" dirty="0" smtClean="0">
              <a:solidFill>
                <a:schemeClr val="bg1"/>
              </a:solidFill>
              <a:latin typeface="+mj-ea"/>
              <a:cs typeface="华文行楷" panose="02010800040101010101" charset="-122"/>
              <a:sym typeface="+mn-lt"/>
            </a:endParaRPr>
          </a:p>
          <a:p>
            <a:pPr>
              <a:lnSpc>
                <a:spcPct val="120000"/>
              </a:lnSpc>
            </a:pPr>
            <a:r>
              <a:rPr lang="zh-CN" altLang="en-US" b="1" dirty="0" smtClean="0">
                <a:solidFill>
                  <a:schemeClr val="bg1"/>
                </a:solidFill>
                <a:latin typeface="+mj-ea"/>
                <a:cs typeface="华文行楷" panose="02010800040101010101" charset="-122"/>
                <a:sym typeface="+mn-lt"/>
              </a:rPr>
              <a:t>讲</a:t>
            </a:r>
            <a:endParaRPr lang="zh-CN" altLang="en-US" b="1" dirty="0" smtClean="0">
              <a:solidFill>
                <a:schemeClr val="bg1"/>
              </a:solidFill>
              <a:latin typeface="+mj-ea"/>
              <a:cs typeface="华文行楷" panose="02010800040101010101" charset="-122"/>
              <a:sym typeface="+mn-lt"/>
            </a:endParaRPr>
          </a:p>
          <a:p>
            <a:pPr>
              <a:lnSpc>
                <a:spcPct val="120000"/>
              </a:lnSpc>
            </a:pPr>
            <a:r>
              <a:rPr lang="zh-CN" altLang="en-US" b="1" dirty="0" smtClean="0">
                <a:solidFill>
                  <a:schemeClr val="bg1"/>
                </a:solidFill>
                <a:latin typeface="+mj-ea"/>
                <a:cs typeface="华文行楷" panose="02010800040101010101" charset="-122"/>
                <a:sym typeface="+mn-lt"/>
              </a:rPr>
              <a:t>师</a:t>
            </a:r>
            <a:endParaRPr lang="zh-CN" altLang="en-US" b="1" dirty="0" smtClean="0">
              <a:solidFill>
                <a:schemeClr val="bg1"/>
              </a:solidFill>
              <a:latin typeface="+mj-ea"/>
              <a:cs typeface="华文行楷" panose="02010800040101010101" charset="-122"/>
              <a:sym typeface="+mn-lt"/>
            </a:endParaRPr>
          </a:p>
          <a:p>
            <a:pPr>
              <a:lnSpc>
                <a:spcPct val="120000"/>
              </a:lnSpc>
            </a:pPr>
            <a:r>
              <a:rPr lang="zh-CN" altLang="en-US" b="1" dirty="0" smtClean="0">
                <a:solidFill>
                  <a:schemeClr val="bg1"/>
                </a:solidFill>
                <a:latin typeface="+mj-ea"/>
                <a:cs typeface="华文行楷" panose="02010800040101010101" charset="-122"/>
                <a:sym typeface="+mn-lt"/>
              </a:rPr>
              <a:t>团</a:t>
            </a:r>
            <a:endParaRPr lang="zh-CN" altLang="en-US" b="1" dirty="0" smtClean="0">
              <a:solidFill>
                <a:schemeClr val="bg1"/>
              </a:solidFill>
              <a:latin typeface="+mj-ea"/>
              <a:cs typeface="华文行楷" panose="02010800040101010101" charset="-122"/>
              <a:sym typeface="+mn-lt"/>
            </a:endParaRPr>
          </a:p>
        </p:txBody>
      </p:sp>
      <p:pic>
        <p:nvPicPr>
          <p:cNvPr id="2" name="图片 3" descr="QQ图片20190412085204"/>
          <p:cNvPicPr>
            <a:picLocks noChangeAspect="1" noChangeArrowheads="1"/>
          </p:cNvPicPr>
          <p:nvPr/>
        </p:nvPicPr>
        <p:blipFill>
          <a:blip r:embed="rId6" cstate="print">
            <a:extLst>
              <a:ext uri="{28A0092B-C50C-407E-A947-70E740481C1C}">
                <a14:useLocalDpi xmlns:a14="http://schemas.microsoft.com/office/drawing/2010/main" val="0"/>
              </a:ext>
            </a:extLst>
          </a:blip>
          <a:srcRect t="11040" b="12785"/>
          <a:stretch>
            <a:fillRect/>
          </a:stretch>
        </p:blipFill>
        <p:spPr bwMode="auto">
          <a:xfrm>
            <a:off x="3163570" y="1313180"/>
            <a:ext cx="2219960" cy="30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7"/>
            </p:custDataLst>
          </p:nvPr>
        </p:nvSpPr>
        <p:spPr bwMode="auto">
          <a:xfrm>
            <a:off x="5928995" y="1336675"/>
            <a:ext cx="2851150" cy="3034665"/>
          </a:xfrm>
          <a:prstGeom prst="rect">
            <a:avLst/>
          </a:prstGeom>
          <a:solidFill>
            <a:srgbClr val="00529C"/>
          </a:solidFill>
          <a:ln>
            <a:noFill/>
            <a:headEnd type="none" w="med" len="med"/>
            <a:tailEnd type="none" w="med" len="med"/>
          </a:ln>
        </p:spPr>
        <p:style>
          <a:lnRef idx="1">
            <a:srgbClr val="75757A"/>
          </a:lnRef>
          <a:fillRef idx="3">
            <a:srgbClr val="75757A"/>
          </a:fillRef>
          <a:effectRef idx="2">
            <a:srgbClr val="75757A"/>
          </a:effectRef>
          <a:fontRef idx="minor">
            <a:srgbClr val="FFFFFF"/>
          </a:fontRef>
        </p:style>
        <p:txBody>
          <a:bodyPr rot="0" spcFirstLastPara="0" vertOverflow="overflow" horzOverflow="overflow" vert="horz" wrap="square" lIns="137160" tIns="109728" rIns="137160" bIns="109728" numCol="1" spcCol="0" rtlCol="0" fromWordArt="0" anchor="t" anchorCtr="0" forceAA="0" compatLnSpc="1">
            <a:noAutofit/>
          </a:bodyPr>
          <a:p>
            <a:pPr algn="ctr" defTabSz="932180" fontAlgn="base">
              <a:lnSpc>
                <a:spcPct val="90000"/>
              </a:lnSpc>
              <a:spcBef>
                <a:spcPct val="0"/>
              </a:spcBef>
              <a:spcAft>
                <a:spcPct val="0"/>
              </a:spcAft>
            </a:pPr>
            <a:endParaRPr lang="zh-CN" altLang="en-US" dirty="0" err="1">
              <a:solidFill>
                <a:srgbClr val="00529C"/>
              </a:solidFill>
              <a:ea typeface="Segoe UI" panose="020B0502040204020203" pitchFamily="34" charset="0"/>
              <a:cs typeface="Segoe UI" panose="020B0502040204020203" pitchFamily="34" charset="0"/>
            </a:endParaRPr>
          </a:p>
        </p:txBody>
      </p:sp>
      <p:pic>
        <p:nvPicPr>
          <p:cNvPr id="7" name="图片 4" descr="QQ图片20190412085616"/>
          <p:cNvPicPr>
            <a:picLocks noChangeAspect="1" noChangeArrowheads="1"/>
          </p:cNvPicPr>
          <p:nvPr/>
        </p:nvPicPr>
        <p:blipFill>
          <a:blip r:embed="rId8">
            <a:extLst>
              <a:ext uri="{28A0092B-C50C-407E-A947-70E740481C1C}">
                <a14:useLocalDpi xmlns:a14="http://schemas.microsoft.com/office/drawing/2010/main" val="0"/>
              </a:ext>
            </a:extLst>
          </a:blip>
          <a:srcRect l="7479" r="26894"/>
          <a:stretch>
            <a:fillRect/>
          </a:stretch>
        </p:blipFill>
        <p:spPr bwMode="auto">
          <a:xfrm>
            <a:off x="6279515" y="1336675"/>
            <a:ext cx="2150745" cy="303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图片20190415093710"/>
          <p:cNvPicPr>
            <a:picLocks noChangeAspect="1"/>
          </p:cNvPicPr>
          <p:nvPr/>
        </p:nvPicPr>
        <p:blipFill>
          <a:blip r:embed="rId1"/>
          <a:stretch>
            <a:fillRect/>
          </a:stretch>
        </p:blipFill>
        <p:spPr>
          <a:xfrm>
            <a:off x="1078865" y="1180465"/>
            <a:ext cx="3157220" cy="5613400"/>
          </a:xfrm>
          <a:prstGeom prst="rect">
            <a:avLst/>
          </a:prstGeom>
        </p:spPr>
      </p:pic>
      <p:pic>
        <p:nvPicPr>
          <p:cNvPr id="3" name="图片 2" descr="QQ图片20190415093719"/>
          <p:cNvPicPr>
            <a:picLocks noChangeAspect="1"/>
          </p:cNvPicPr>
          <p:nvPr/>
        </p:nvPicPr>
        <p:blipFill>
          <a:blip r:embed="rId2"/>
          <a:stretch>
            <a:fillRect/>
          </a:stretch>
        </p:blipFill>
        <p:spPr>
          <a:xfrm>
            <a:off x="4930140" y="1180465"/>
            <a:ext cx="3465195" cy="561340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Administrator\Documents\Tencent Files\1244531820\Image\C2C\38E315541A42BBF0B4C6C8F578719A95.jpg"/>
          <p:cNvPicPr>
            <a:picLocks noChangeAspect="1" noChangeArrowheads="1"/>
          </p:cNvPicPr>
          <p:nvPr/>
        </p:nvPicPr>
        <p:blipFill rotWithShape="1">
          <a:blip r:embed="rId1">
            <a:extLst>
              <a:ext uri="{28A0092B-C50C-407E-A947-70E740481C1C}">
                <a14:useLocalDpi xmlns:a14="http://schemas.microsoft.com/office/drawing/2010/main" val="0"/>
              </a:ext>
            </a:extLst>
          </a:blip>
          <a:srcRect t="4049" b="6314"/>
          <a:stretch>
            <a:fillRect/>
          </a:stretch>
        </p:blipFill>
        <p:spPr bwMode="auto">
          <a:xfrm>
            <a:off x="533506" y="1143060"/>
            <a:ext cx="3505108" cy="55855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ocuments\Tencent Files\1244531820\Image\C2C\0F6150B680B0B7E94683529D6C57385A.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6" b="5405"/>
          <a:stretch>
            <a:fillRect/>
          </a:stretch>
        </p:blipFill>
        <p:spPr bwMode="auto">
          <a:xfrm>
            <a:off x="4570095" y="1143000"/>
            <a:ext cx="3868420" cy="55854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图片20190415093731"/>
          <p:cNvPicPr>
            <a:picLocks noChangeAspect="1"/>
          </p:cNvPicPr>
          <p:nvPr/>
        </p:nvPicPr>
        <p:blipFill>
          <a:blip r:embed="rId1"/>
          <a:stretch>
            <a:fillRect/>
          </a:stretch>
        </p:blipFill>
        <p:spPr>
          <a:xfrm>
            <a:off x="1104900" y="1127760"/>
            <a:ext cx="3130550" cy="5568315"/>
          </a:xfrm>
          <a:prstGeom prst="rect">
            <a:avLst/>
          </a:prstGeom>
        </p:spPr>
      </p:pic>
      <p:pic>
        <p:nvPicPr>
          <p:cNvPr id="3" name="图片 2" descr="QQ图片20190415093737"/>
          <p:cNvPicPr>
            <a:picLocks noChangeAspect="1"/>
          </p:cNvPicPr>
          <p:nvPr/>
        </p:nvPicPr>
        <p:blipFill>
          <a:blip r:embed="rId2"/>
          <a:stretch>
            <a:fillRect/>
          </a:stretch>
        </p:blipFill>
        <p:spPr>
          <a:xfrm>
            <a:off x="5077460" y="1127760"/>
            <a:ext cx="3284220" cy="556831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1815" y="2546985"/>
            <a:ext cx="5764530" cy="1764665"/>
          </a:xfrm>
        </p:spPr>
        <p:txBody>
          <a:bodyPr>
            <a:noAutofit/>
          </a:bodyPr>
          <a:lstStyle/>
          <a:p>
            <a:pPr>
              <a:lnSpc>
                <a:spcPct val="120000"/>
              </a:lnSpc>
            </a:pPr>
            <a:r>
              <a:rPr lang="zh-CN" altLang="en-US" b="1">
                <a:latin typeface="黑体" panose="02010609060101010101" pitchFamily="2" charset="-122"/>
                <a:ea typeface="黑体" panose="02010609060101010101" pitchFamily="2" charset="-122"/>
                <a:sym typeface="+mn-ea"/>
              </a:rPr>
              <a:t>学工专业融合</a:t>
            </a:r>
            <a:endParaRPr lang="zh-CN" altLang="en-US" b="1">
              <a:latin typeface="+mj-ea"/>
              <a:sym typeface="+mn-ea"/>
            </a:endParaRPr>
          </a:p>
        </p:txBody>
      </p:sp>
      <p:sp>
        <p:nvSpPr>
          <p:cNvPr id="11" name="文本占位符 10"/>
          <p:cNvSpPr>
            <a:spLocks noGrp="1"/>
          </p:cNvSpPr>
          <p:nvPr>
            <p:ph type="body" sz="quarter" idx="13"/>
            <p:custDataLst>
              <p:tags r:id="rId2"/>
            </p:custDataLst>
          </p:nvPr>
        </p:nvSpPr>
        <p:spPr>
          <a:xfrm>
            <a:off x="6552534" y="2480103"/>
            <a:ext cx="1908517" cy="1656493"/>
          </a:xfrm>
        </p:spPr>
        <p:txBody>
          <a:bodyPr/>
          <a:lstStyle/>
          <a:p>
            <a:pPr>
              <a:lnSpc>
                <a:spcPct val="120000"/>
              </a:lnSpc>
              <a:spcBef>
                <a:spcPts val="0"/>
              </a:spcBef>
            </a:pPr>
            <a:r>
              <a:rPr lang="en-US" altLang="zh-CN">
                <a:sym typeface="+mn-lt"/>
              </a:rPr>
              <a:t>03</a:t>
            </a:r>
            <a:endParaRPr lang="en-US" altLang="zh-CN">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227944" y="2661748"/>
            <a:ext cx="2578185" cy="163255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3" name="矩形 12"/>
          <p:cNvSpPr/>
          <p:nvPr>
            <p:custDataLst>
              <p:tags r:id="rId2"/>
            </p:custDataLst>
          </p:nvPr>
        </p:nvSpPr>
        <p:spPr>
          <a:xfrm>
            <a:off x="406366" y="2811918"/>
            <a:ext cx="2221341" cy="132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学生工作项目化</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nvGrpSpPr>
          <p:cNvPr id="2" name="组合 1"/>
          <p:cNvGrpSpPr/>
          <p:nvPr/>
        </p:nvGrpSpPr>
        <p:grpSpPr>
          <a:xfrm>
            <a:off x="3092011" y="2661920"/>
            <a:ext cx="2578266" cy="1632651"/>
            <a:chOff x="5485" y="4314"/>
            <a:chExt cx="3430" cy="2172"/>
          </a:xfrm>
        </p:grpSpPr>
        <p:sp>
          <p:nvSpPr>
            <p:cNvPr id="9" name="矩形 8"/>
            <p:cNvSpPr/>
            <p:nvPr>
              <p:custDataLst>
                <p:tags r:id="rId3"/>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5" name="矩形 14"/>
            <p:cNvSpPr/>
            <p:nvPr>
              <p:custDataLst>
                <p:tags r:id="rId4"/>
              </p:custDataLst>
            </p:nvPr>
          </p:nvSpPr>
          <p:spPr>
            <a:xfrm>
              <a:off x="5722"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工作项目团队化</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sp>
        <p:nvSpPr>
          <p:cNvPr id="16" name="文本框 15"/>
          <p:cNvSpPr txBox="1"/>
          <p:nvPr>
            <p:custDataLst>
              <p:tags r:id="rId5"/>
            </p:custDataLst>
          </p:nvPr>
        </p:nvSpPr>
        <p:spPr>
          <a:xfrm>
            <a:off x="227965" y="1497965"/>
            <a:ext cx="4244975" cy="1016000"/>
          </a:xfrm>
          <a:prstGeom prst="rect">
            <a:avLst/>
          </a:prstGeom>
          <a:noFill/>
        </p:spPr>
        <p:txBody>
          <a:bodyPr wrap="square" rtlCol="0" anchor="ctr">
            <a:noAutofit/>
          </a:bodyPr>
          <a:lstStyle/>
          <a:p>
            <a:pPr algn="ctr">
              <a:lnSpc>
                <a:spcPct val="120000"/>
              </a:lnSpc>
            </a:pPr>
            <a:r>
              <a:rPr lang="en-US" altLang="zh-CN" sz="4000" b="1">
                <a:latin typeface="黑体" panose="02010609060101010101" pitchFamily="2" charset="-122"/>
                <a:ea typeface="黑体" panose="02010609060101010101" pitchFamily="2" charset="-122"/>
                <a:cs typeface="黑体" panose="02010609060101010101" pitchFamily="2" charset="-122"/>
                <a:sym typeface="+mn-lt"/>
              </a:rPr>
              <a:t>1.</a:t>
            </a:r>
            <a:r>
              <a:rPr lang="zh-CN" altLang="en-US" sz="4000" b="1">
                <a:latin typeface="黑体" panose="02010609060101010101" pitchFamily="2" charset="-122"/>
                <a:ea typeface="黑体" panose="02010609060101010101" pitchFamily="2" charset="-122"/>
                <a:cs typeface="黑体" panose="02010609060101010101" pitchFamily="2" charset="-122"/>
                <a:sym typeface="+mn-lt"/>
              </a:rPr>
              <a:t>基本思路</a:t>
            </a:r>
            <a:endParaRPr lang="zh-CN" altLang="en-US" sz="4000" b="1">
              <a:latin typeface="黑体" panose="02010609060101010101" pitchFamily="2" charset="-122"/>
              <a:ea typeface="黑体" panose="02010609060101010101" pitchFamily="2" charset="-122"/>
              <a:cs typeface="黑体" panose="02010609060101010101" pitchFamily="2" charset="-122"/>
              <a:sym typeface="+mn-lt"/>
            </a:endParaRPr>
          </a:p>
        </p:txBody>
      </p:sp>
      <p:sp>
        <p:nvSpPr>
          <p:cNvPr id="17" name="矩形 16"/>
          <p:cNvSpPr/>
          <p:nvPr>
            <p:custDataLst>
              <p:tags r:id="rId6"/>
            </p:custDataLst>
          </p:nvPr>
        </p:nvSpPr>
        <p:spPr>
          <a:xfrm>
            <a:off x="5955030" y="2661920"/>
            <a:ext cx="2578100" cy="1632585"/>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6" name="矩形 5"/>
          <p:cNvSpPr/>
          <p:nvPr>
            <p:custDataLst>
              <p:tags r:id="rId7"/>
            </p:custDataLst>
          </p:nvPr>
        </p:nvSpPr>
        <p:spPr>
          <a:xfrm>
            <a:off x="6133374" y="2813760"/>
            <a:ext cx="2221218" cy="1328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团队指导专业化</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custDataLst>
              <p:tags r:id="rId1"/>
            </p:custDataLst>
          </p:nvPr>
        </p:nvSpPr>
        <p:spPr>
          <a:xfrm>
            <a:off x="2789555" y="1793875"/>
            <a:ext cx="5607685" cy="729615"/>
          </a:xfrm>
          <a:prstGeom prst="rect">
            <a:avLst/>
          </a:prstGeom>
          <a:noFill/>
        </p:spPr>
        <p:txBody>
          <a:bodyPr wrap="square" lIns="0" tIns="0" rIns="0" bIns="0" rtlCol="0" anchor="ctr" anchorCtr="0"/>
          <a:lstStyle/>
          <a:p>
            <a:pPr>
              <a:lnSpc>
                <a:spcPct val="120000"/>
              </a:lnSpc>
            </a:pPr>
            <a:r>
              <a:rPr lang="zh-CN" altLang="en-US" sz="3600" b="1">
                <a:latin typeface="+mj-ea"/>
                <a:ea typeface="+mj-ea"/>
                <a:sym typeface="+mn-ea"/>
              </a:rPr>
              <a:t>强化办学定位</a:t>
            </a:r>
            <a:endParaRPr lang="zh-CN" altLang="en-US" sz="3600" b="1">
              <a:latin typeface="+mj-ea"/>
              <a:ea typeface="+mj-ea"/>
              <a:sym typeface="+mn-ea"/>
            </a:endParaRPr>
          </a:p>
        </p:txBody>
      </p:sp>
      <p:sp>
        <p:nvSpPr>
          <p:cNvPr id="67" name="矩形 66"/>
          <p:cNvSpPr/>
          <p:nvPr>
            <p:custDataLst>
              <p:tags r:id="rId2"/>
            </p:custDataLst>
          </p:nvPr>
        </p:nvSpPr>
        <p:spPr>
          <a:xfrm>
            <a:off x="1965960" y="1871980"/>
            <a:ext cx="823848" cy="574279"/>
          </a:xfrm>
          <a:prstGeom prst="rect">
            <a:avLst/>
          </a:prstGeom>
        </p:spPr>
        <p:txBody>
          <a:bodyPr wrap="square" lIns="0" tIns="0" rIns="0" bIns="0" anchor="ctr" anchorCtr="0">
            <a:noAutofit/>
          </a:bodyPr>
          <a:lstStyle/>
          <a:p>
            <a:pPr>
              <a:lnSpc>
                <a:spcPct val="120000"/>
              </a:lnSpc>
            </a:pPr>
            <a:r>
              <a:rPr lang="en-US" altLang="zh-CN" sz="2800" b="1" dirty="0">
                <a:solidFill>
                  <a:schemeClr val="accent1"/>
                </a:solidFill>
                <a:sym typeface="+mn-lt"/>
              </a:rPr>
              <a:t>01</a:t>
            </a:r>
            <a:r>
              <a:rPr lang="zh-CN" altLang="en-US" sz="2800" dirty="0">
                <a:solidFill>
                  <a:schemeClr val="accent1"/>
                </a:solidFill>
                <a:sym typeface="+mn-lt"/>
              </a:rPr>
              <a:t> </a:t>
            </a:r>
            <a:endParaRPr lang="zh-CN" altLang="en-US" sz="2800" dirty="0">
              <a:solidFill>
                <a:schemeClr val="accent1"/>
              </a:solidFill>
              <a:sym typeface="+mn-lt"/>
            </a:endParaRPr>
          </a:p>
        </p:txBody>
      </p:sp>
      <p:sp>
        <p:nvSpPr>
          <p:cNvPr id="106" name="文本框 105"/>
          <p:cNvSpPr txBox="1"/>
          <p:nvPr>
            <p:custDataLst>
              <p:tags r:id="rId3"/>
            </p:custDataLst>
          </p:nvPr>
        </p:nvSpPr>
        <p:spPr>
          <a:xfrm>
            <a:off x="2789555" y="2819400"/>
            <a:ext cx="5386705" cy="621030"/>
          </a:xfrm>
          <a:prstGeom prst="rect">
            <a:avLst/>
          </a:prstGeom>
          <a:noFill/>
        </p:spPr>
        <p:txBody>
          <a:bodyPr wrap="square" lIns="0" tIns="0" rIns="0" bIns="0" rtlCol="0" anchor="ctr" anchorCtr="0">
            <a:noAutofit/>
          </a:bodyPr>
          <a:lstStyle/>
          <a:p>
            <a:pPr>
              <a:lnSpc>
                <a:spcPct val="120000"/>
              </a:lnSpc>
            </a:pPr>
            <a:r>
              <a:rPr lang="zh-CN" altLang="en-US" sz="3600" b="1">
                <a:latin typeface="黑体" panose="02010609060101010101" pitchFamily="2" charset="-122"/>
                <a:ea typeface="黑体" panose="02010609060101010101" pitchFamily="2" charset="-122"/>
                <a:sym typeface="+mn-ea"/>
              </a:rPr>
              <a:t>坚持学生中心</a:t>
            </a:r>
            <a:endParaRPr lang="zh-CN" altLang="en-US" sz="3600" b="1">
              <a:latin typeface="黑体" panose="02010609060101010101" pitchFamily="2" charset="-122"/>
              <a:ea typeface="黑体" panose="02010609060101010101" pitchFamily="2" charset="-122"/>
              <a:sym typeface="+mn-ea"/>
            </a:endParaRPr>
          </a:p>
        </p:txBody>
      </p:sp>
      <p:sp>
        <p:nvSpPr>
          <p:cNvPr id="109" name="矩形 108"/>
          <p:cNvSpPr/>
          <p:nvPr>
            <p:custDataLst>
              <p:tags r:id="rId4"/>
            </p:custDataLst>
          </p:nvPr>
        </p:nvSpPr>
        <p:spPr>
          <a:xfrm>
            <a:off x="1965960" y="2918154"/>
            <a:ext cx="710245" cy="423106"/>
          </a:xfrm>
          <a:prstGeom prst="rect">
            <a:avLst/>
          </a:prstGeom>
        </p:spPr>
        <p:txBody>
          <a:bodyPr wrap="square" lIns="0" tIns="0" rIns="0" bIns="0" anchor="ctr" anchorCtr="0">
            <a:noAutofit/>
          </a:bodyPr>
          <a:lstStyle/>
          <a:p>
            <a:pPr>
              <a:lnSpc>
                <a:spcPct val="120000"/>
              </a:lnSpc>
            </a:pPr>
            <a:r>
              <a:rPr lang="en-US" altLang="zh-CN" sz="2800" b="1">
                <a:solidFill>
                  <a:schemeClr val="accent1"/>
                </a:solidFill>
                <a:sym typeface="+mn-lt"/>
              </a:rPr>
              <a:t>02</a:t>
            </a:r>
            <a:endParaRPr lang="en-US" altLang="zh-CN" sz="2800" b="1" dirty="0">
              <a:solidFill>
                <a:schemeClr val="accent1"/>
              </a:solidFill>
              <a:sym typeface="+mn-lt"/>
            </a:endParaRPr>
          </a:p>
        </p:txBody>
      </p:sp>
      <p:sp>
        <p:nvSpPr>
          <p:cNvPr id="111" name="文本框 110"/>
          <p:cNvSpPr txBox="1"/>
          <p:nvPr>
            <p:custDataLst>
              <p:tags r:id="rId5"/>
            </p:custDataLst>
          </p:nvPr>
        </p:nvSpPr>
        <p:spPr>
          <a:xfrm>
            <a:off x="2789555" y="3769360"/>
            <a:ext cx="5386705" cy="649605"/>
          </a:xfrm>
          <a:prstGeom prst="rect">
            <a:avLst/>
          </a:prstGeom>
          <a:noFill/>
        </p:spPr>
        <p:txBody>
          <a:bodyPr wrap="square" lIns="0" tIns="0" rIns="0" bIns="0" rtlCol="0" anchor="ctr" anchorCtr="0">
            <a:noAutofit/>
          </a:bodyPr>
          <a:lstStyle/>
          <a:p>
            <a:pPr>
              <a:lnSpc>
                <a:spcPct val="120000"/>
              </a:lnSpc>
            </a:pPr>
            <a:r>
              <a:rPr lang="zh-CN" altLang="en-US" sz="3600" b="1">
                <a:latin typeface="黑体" panose="02010609060101010101" pitchFamily="2" charset="-122"/>
                <a:ea typeface="黑体" panose="02010609060101010101" pitchFamily="2" charset="-122"/>
                <a:sym typeface="+mn-ea"/>
              </a:rPr>
              <a:t>学工专业融合</a:t>
            </a:r>
            <a:endParaRPr lang="zh-CN" altLang="en-US" sz="3600" b="1">
              <a:latin typeface="黑体" panose="02010609060101010101" pitchFamily="2" charset="-122"/>
              <a:ea typeface="黑体" panose="02010609060101010101" pitchFamily="2" charset="-122"/>
              <a:sym typeface="+mn-ea"/>
            </a:endParaRPr>
          </a:p>
        </p:txBody>
      </p:sp>
      <p:sp>
        <p:nvSpPr>
          <p:cNvPr id="114" name="矩形 113"/>
          <p:cNvSpPr/>
          <p:nvPr>
            <p:custDataLst>
              <p:tags r:id="rId6"/>
            </p:custDataLst>
          </p:nvPr>
        </p:nvSpPr>
        <p:spPr>
          <a:xfrm>
            <a:off x="1951990" y="3883025"/>
            <a:ext cx="553085" cy="422910"/>
          </a:xfrm>
          <a:prstGeom prst="rect">
            <a:avLst/>
          </a:prstGeom>
        </p:spPr>
        <p:txBody>
          <a:bodyPr wrap="square" lIns="0" tIns="0" rIns="0" bIns="0" anchor="ctr" anchorCtr="0">
            <a:noAutofit/>
          </a:bodyPr>
          <a:lstStyle/>
          <a:p>
            <a:pPr>
              <a:lnSpc>
                <a:spcPct val="120000"/>
              </a:lnSpc>
            </a:pPr>
            <a:r>
              <a:rPr lang="en-US" altLang="zh-CN" sz="2800" b="1">
                <a:solidFill>
                  <a:schemeClr val="accent1"/>
                </a:solidFill>
                <a:sym typeface="+mn-lt"/>
              </a:rPr>
              <a:t>03</a:t>
            </a:r>
            <a:endParaRPr lang="en-US" altLang="zh-CN" sz="2800" b="1" dirty="0">
              <a:solidFill>
                <a:schemeClr val="accent1"/>
              </a:solidFill>
              <a:sym typeface="+mn-lt"/>
            </a:endParaRPr>
          </a:p>
        </p:txBody>
      </p:sp>
      <p:sp>
        <p:nvSpPr>
          <p:cNvPr id="26" name="文本框 25"/>
          <p:cNvSpPr txBox="1"/>
          <p:nvPr>
            <p:custDataLst>
              <p:tags r:id="rId7"/>
            </p:custDataLst>
          </p:nvPr>
        </p:nvSpPr>
        <p:spPr>
          <a:xfrm>
            <a:off x="7236460" y="688975"/>
            <a:ext cx="1256665" cy="1933575"/>
          </a:xfrm>
          <a:prstGeom prst="rect">
            <a:avLst/>
          </a:prstGeom>
        </p:spPr>
        <p:txBody>
          <a:bodyPr vert="horz" lIns="68580" tIns="34290" rIns="68580" bIns="34290" rtlCol="0" anchor="ctr">
            <a:noAutofit/>
          </a:bodyPr>
          <a:lstStyle>
            <a:lvl1pPr>
              <a:lnSpc>
                <a:spcPct val="90000"/>
              </a:lnSpc>
              <a:spcBef>
                <a:spcPct val="0"/>
              </a:spcBef>
              <a:buNone/>
              <a:defRPr sz="3200">
                <a:latin typeface="+mj-lt"/>
                <a:ea typeface="+mj-ea"/>
                <a:cs typeface="+mj-cs"/>
              </a:defRPr>
            </a:lvl1pPr>
          </a:lstStyle>
          <a:p>
            <a:pPr>
              <a:lnSpc>
                <a:spcPct val="120000"/>
              </a:lnSpc>
            </a:pPr>
            <a:r>
              <a:rPr lang="zh-CN" altLang="en-US" sz="6600" b="1">
                <a:latin typeface="楷体" panose="02010609060101010101" charset="-122"/>
                <a:ea typeface="楷体" panose="02010609060101010101" charset="-122"/>
                <a:sym typeface="+mn-lt"/>
              </a:rPr>
              <a:t>目</a:t>
            </a:r>
            <a:endParaRPr lang="zh-CN" altLang="en-US" sz="6600" b="1">
              <a:latin typeface="楷体" panose="02010609060101010101" charset="-122"/>
              <a:ea typeface="楷体" panose="02010609060101010101" charset="-122"/>
              <a:sym typeface="+mn-lt"/>
            </a:endParaRPr>
          </a:p>
          <a:p>
            <a:pPr>
              <a:lnSpc>
                <a:spcPct val="120000"/>
              </a:lnSpc>
            </a:pPr>
            <a:r>
              <a:rPr lang="zh-CN" altLang="en-US" sz="6600" b="1">
                <a:latin typeface="楷体" panose="02010609060101010101" charset="-122"/>
                <a:ea typeface="楷体" panose="02010609060101010101" charset="-122"/>
                <a:sym typeface="+mn-lt"/>
              </a:rPr>
              <a:t>录</a:t>
            </a:r>
            <a:endParaRPr lang="zh-CN" altLang="en-US" sz="6600" b="1">
              <a:latin typeface="楷体" panose="02010609060101010101" charset="-122"/>
              <a:ea typeface="楷体" panose="02010609060101010101" charset="-122"/>
              <a:sym typeface="+mn-lt"/>
            </a:endParaRPr>
          </a:p>
        </p:txBody>
      </p:sp>
      <p:sp>
        <p:nvSpPr>
          <p:cNvPr id="20" name="任意多边形 19"/>
          <p:cNvSpPr/>
          <p:nvPr>
            <p:custDataLst>
              <p:tags r:id="rId8"/>
            </p:custDataLst>
          </p:nvPr>
        </p:nvSpPr>
        <p:spPr>
          <a:xfrm>
            <a:off x="0" y="4010333"/>
            <a:ext cx="2864820" cy="2840600"/>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sz="1400">
              <a:cs typeface="+mn-ea"/>
              <a:sym typeface="+mn-lt"/>
            </a:endParaRPr>
          </a:p>
        </p:txBody>
      </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custDataLst>
              <p:tags r:id="rId1"/>
            </p:custDataLst>
          </p:nvPr>
        </p:nvSpPr>
        <p:spPr>
          <a:xfrm>
            <a:off x="0" y="4571365"/>
            <a:ext cx="1958340" cy="2279015"/>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sz="1400">
              <a:cs typeface="+mn-ea"/>
              <a:sym typeface="+mn-lt"/>
            </a:endParaRPr>
          </a:p>
        </p:txBody>
      </p:sp>
      <p:graphicFrame>
        <p:nvGraphicFramePr>
          <p:cNvPr id="4" name="表格 3"/>
          <p:cNvGraphicFramePr/>
          <p:nvPr/>
        </p:nvGraphicFramePr>
        <p:xfrm>
          <a:off x="638810" y="1233805"/>
          <a:ext cx="8293735" cy="5100955"/>
        </p:xfrm>
        <a:graphic>
          <a:graphicData uri="http://schemas.openxmlformats.org/drawingml/2006/table">
            <a:tbl>
              <a:tblPr firstRow="1" bandRow="1">
                <a:tableStyleId>{5C22544A-7EE6-4342-B048-85BDC9FD1C3A}</a:tableStyleId>
              </a:tblPr>
              <a:tblGrid>
                <a:gridCol w="613410"/>
                <a:gridCol w="1889125"/>
                <a:gridCol w="1209040"/>
                <a:gridCol w="1098550"/>
                <a:gridCol w="3483610"/>
              </a:tblGrid>
              <a:tr h="443230">
                <a:tc gridSpan="5">
                  <a:txBody>
                    <a:bodyPr/>
                    <a:lstStyle/>
                    <a:p>
                      <a:pPr indent="0" algn="ctr">
                        <a:buNone/>
                      </a:pPr>
                      <a:r>
                        <a:rPr lang="zh-CN" sz="2000" b="1">
                          <a:solidFill>
                            <a:srgbClr val="000000"/>
                          </a:solidFill>
                          <a:latin typeface="黑体" panose="02010609060101010101" pitchFamily="2" charset="-122"/>
                          <a:ea typeface="黑体" panose="02010609060101010101" pitchFamily="2" charset="-122"/>
                          <a:cs typeface="黑体" panose="02010609060101010101" pitchFamily="2" charset="-122"/>
                        </a:rPr>
                        <a:t>学生工作项目团队（筹建）</a:t>
                      </a:r>
                      <a:endParaRPr lang="zh-CN" altLang="en-US" sz="20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615950">
                <a:tc>
                  <a:txBody>
                    <a:bodyPr/>
                    <a:lstStyle/>
                    <a:p>
                      <a:pPr indent="0" algn="ctr">
                        <a:buNone/>
                      </a:pPr>
                      <a:r>
                        <a:rPr lang="zh-CN" sz="1800" b="1">
                          <a:solidFill>
                            <a:srgbClr val="000000"/>
                          </a:solidFill>
                          <a:ea typeface="宋体" panose="02010600030101010101" pitchFamily="2" charset="-122"/>
                        </a:rPr>
                        <a:t>序号</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学生工作项目</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指导团队</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负责人</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工作职责</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8940">
                <a:tc>
                  <a:txBody>
                    <a:bodyPr/>
                    <a:lstStyle/>
                    <a:p>
                      <a:pPr indent="0" algn="ctr">
                        <a:buNone/>
                      </a:pPr>
                      <a:r>
                        <a:rPr lang="en-US" sz="1800" b="1">
                          <a:solidFill>
                            <a:srgbClr val="000000"/>
                          </a:solidFill>
                          <a:latin typeface="宋体" panose="02010600030101010101" pitchFamily="2" charset="-122"/>
                        </a:rPr>
                        <a:t>1</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挑战杯</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0">
                  <a:txBody>
                    <a:bodyPr/>
                    <a:lstStyle/>
                    <a:p>
                      <a:pPr indent="0" algn="ctr">
                        <a:buNone/>
                      </a:pPr>
                      <a:r>
                        <a:rPr lang="zh-CN" sz="1800" b="1">
                          <a:solidFill>
                            <a:srgbClr val="000000"/>
                          </a:solidFill>
                          <a:ea typeface="宋体" panose="02010600030101010101" pitchFamily="2" charset="-122"/>
                        </a:rPr>
                        <a:t>1.指导学生熟悉相关国家政策；</a:t>
                      </a:r>
                      <a:endParaRPr lang="zh-CN" sz="1800" b="1">
                        <a:solidFill>
                          <a:srgbClr val="000000"/>
                        </a:solidFill>
                        <a:ea typeface="宋体" panose="02010600030101010101" pitchFamily="2" charset="-122"/>
                      </a:endParaRPr>
                    </a:p>
                    <a:p>
                      <a:pPr indent="0" algn="ctr">
                        <a:buNone/>
                      </a:pPr>
                      <a:r>
                        <a:rPr lang="zh-CN" sz="1800" b="1">
                          <a:solidFill>
                            <a:srgbClr val="000000"/>
                          </a:solidFill>
                          <a:ea typeface="宋体" panose="02010600030101010101" pitchFamily="2" charset="-122"/>
                        </a:rPr>
                        <a:t>2.指导学生制定项目管理办法；</a:t>
                      </a:r>
                      <a:endParaRPr lang="zh-CN" sz="1800" b="1">
                        <a:solidFill>
                          <a:srgbClr val="000000"/>
                        </a:solidFill>
                        <a:ea typeface="宋体" panose="02010600030101010101" pitchFamily="2" charset="-122"/>
                      </a:endParaRPr>
                    </a:p>
                    <a:p>
                      <a:pPr indent="0" algn="ctr">
                        <a:buNone/>
                      </a:pPr>
                      <a:r>
                        <a:rPr lang="zh-CN" sz="1800" b="1">
                          <a:solidFill>
                            <a:srgbClr val="000000"/>
                          </a:solidFill>
                          <a:ea typeface="宋体" panose="02010600030101010101" pitchFamily="2" charset="-122"/>
                        </a:rPr>
                        <a:t>3.指导学生制定年度活动规划；</a:t>
                      </a:r>
                      <a:endParaRPr lang="zh-CN" sz="1800" b="1">
                        <a:solidFill>
                          <a:srgbClr val="000000"/>
                        </a:solidFill>
                        <a:ea typeface="宋体" panose="02010600030101010101" pitchFamily="2" charset="-122"/>
                      </a:endParaRPr>
                    </a:p>
                    <a:p>
                      <a:pPr indent="0" algn="ctr">
                        <a:buNone/>
                      </a:pPr>
                      <a:r>
                        <a:rPr lang="zh-CN" sz="1800" b="1">
                          <a:solidFill>
                            <a:srgbClr val="000000"/>
                          </a:solidFill>
                          <a:ea typeface="宋体" panose="02010600030101010101" pitchFamily="2" charset="-122"/>
                        </a:rPr>
                        <a:t>4.指导培训学生开展具体活动；</a:t>
                      </a:r>
                      <a:endParaRPr lang="zh-CN" sz="1800" b="1">
                        <a:solidFill>
                          <a:srgbClr val="000000"/>
                        </a:solidFill>
                        <a:ea typeface="宋体" panose="02010600030101010101" pitchFamily="2" charset="-122"/>
                      </a:endParaRPr>
                    </a:p>
                    <a:p>
                      <a:pPr indent="0" algn="ctr">
                        <a:buNone/>
                      </a:pPr>
                      <a:r>
                        <a:rPr lang="zh-CN" sz="1800" b="1">
                          <a:solidFill>
                            <a:srgbClr val="000000"/>
                          </a:solidFill>
                          <a:ea typeface="宋体" panose="02010600030101010101" pitchFamily="2" charset="-122"/>
                        </a:rPr>
                        <a:t>   5.指导形成活动成果和工作总结。</a:t>
                      </a:r>
                      <a:r>
                        <a:rPr lang="en-US" sz="1800" b="1">
                          <a:solidFill>
                            <a:srgbClr val="000000"/>
                          </a:solidFill>
                          <a:latin typeface="宋体" panose="02010600030101010101" pitchFamily="2" charset="-122"/>
                        </a:rPr>
                        <a:t> </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8145">
                <a:tc>
                  <a:txBody>
                    <a:bodyPr/>
                    <a:lstStyle/>
                    <a:p>
                      <a:pPr indent="0" algn="ctr">
                        <a:buNone/>
                      </a:pPr>
                      <a:r>
                        <a:rPr lang="en-US" sz="1800" b="1">
                          <a:solidFill>
                            <a:srgbClr val="000000"/>
                          </a:solidFill>
                          <a:latin typeface="宋体" panose="02010600030101010101" pitchFamily="2" charset="-122"/>
                        </a:rPr>
                        <a:t>2</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创青春</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445770">
                <a:tc>
                  <a:txBody>
                    <a:bodyPr/>
                    <a:lstStyle/>
                    <a:p>
                      <a:pPr indent="0" algn="ctr">
                        <a:buNone/>
                      </a:pPr>
                      <a:r>
                        <a:rPr lang="en-US" sz="1800" b="1">
                          <a:solidFill>
                            <a:srgbClr val="000000"/>
                          </a:solidFill>
                          <a:latin typeface="宋体" panose="02010600030101010101" pitchFamily="2" charset="-122"/>
                        </a:rPr>
                        <a:t>3</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互联网+创新创业</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8145">
                <a:tc>
                  <a:txBody>
                    <a:bodyPr/>
                    <a:lstStyle/>
                    <a:p>
                      <a:pPr indent="0" algn="ctr">
                        <a:buNone/>
                      </a:pPr>
                      <a:r>
                        <a:rPr lang="en-US" sz="1800" b="1">
                          <a:solidFill>
                            <a:srgbClr val="000000"/>
                          </a:solidFill>
                          <a:latin typeface="宋体" panose="02010600030101010101" pitchFamily="2" charset="-122"/>
                        </a:rPr>
                        <a:t>4</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素质修炼</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9415">
                <a:tc>
                  <a:txBody>
                    <a:bodyPr/>
                    <a:lstStyle/>
                    <a:p>
                      <a:pPr indent="0" algn="ctr">
                        <a:buNone/>
                      </a:pPr>
                      <a:r>
                        <a:rPr lang="en-US" sz="1800" b="1">
                          <a:solidFill>
                            <a:srgbClr val="000000"/>
                          </a:solidFill>
                          <a:latin typeface="宋体" panose="02010600030101010101" pitchFamily="2" charset="-122"/>
                        </a:rPr>
                        <a:t>5</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学生社团</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7510">
                <a:tc>
                  <a:txBody>
                    <a:bodyPr/>
                    <a:lstStyle/>
                    <a:p>
                      <a:pPr indent="0" algn="ctr">
                        <a:buNone/>
                      </a:pPr>
                      <a:r>
                        <a:rPr lang="en-US" sz="1800" b="1">
                          <a:solidFill>
                            <a:srgbClr val="000000"/>
                          </a:solidFill>
                          <a:latin typeface="宋体" panose="02010600030101010101" pitchFamily="2" charset="-122"/>
                        </a:rPr>
                        <a:t>6</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心理健康</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9415">
                <a:tc>
                  <a:txBody>
                    <a:bodyPr/>
                    <a:lstStyle/>
                    <a:p>
                      <a:pPr indent="0" algn="ctr">
                        <a:buNone/>
                      </a:pPr>
                      <a:r>
                        <a:rPr lang="en-US" sz="1800" b="1">
                          <a:solidFill>
                            <a:srgbClr val="000000"/>
                          </a:solidFill>
                          <a:latin typeface="宋体" panose="02010600030101010101" pitchFamily="2" charset="-122"/>
                        </a:rPr>
                        <a:t>7</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暑期社会实践</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7510">
                <a:tc>
                  <a:txBody>
                    <a:bodyPr/>
                    <a:lstStyle/>
                    <a:p>
                      <a:pPr indent="0" algn="ctr">
                        <a:buNone/>
                      </a:pPr>
                      <a:r>
                        <a:rPr lang="en-US" sz="1800" b="1">
                          <a:solidFill>
                            <a:srgbClr val="000000"/>
                          </a:solidFill>
                          <a:latin typeface="宋体" panose="02010600030101010101" pitchFamily="2" charset="-122"/>
                        </a:rPr>
                        <a:t>8</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心灵信使计划</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8780">
                <a:tc>
                  <a:txBody>
                    <a:bodyPr/>
                    <a:lstStyle/>
                    <a:p>
                      <a:pPr indent="0" algn="ctr">
                        <a:buNone/>
                      </a:pPr>
                      <a:r>
                        <a:rPr lang="en-US" sz="1800" b="1">
                          <a:solidFill>
                            <a:srgbClr val="000000"/>
                          </a:solidFill>
                          <a:latin typeface="宋体" panose="02010600030101010101" pitchFamily="2" charset="-122"/>
                        </a:rPr>
                        <a:t>9</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学友讲师团</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398145">
                <a:tc>
                  <a:txBody>
                    <a:bodyPr/>
                    <a:lstStyle/>
                    <a:p>
                      <a:pPr indent="0" algn="ctr">
                        <a:buNone/>
                      </a:pPr>
                      <a:r>
                        <a:rPr lang="en-US" sz="1800" b="1">
                          <a:solidFill>
                            <a:srgbClr val="000000"/>
                          </a:solidFill>
                          <a:latin typeface="宋体" panose="02010600030101010101" pitchFamily="2" charset="-122"/>
                        </a:rPr>
                        <a:t>10</a:t>
                      </a: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000000"/>
                          </a:solidFill>
                          <a:ea typeface="宋体" panose="02010600030101010101" pitchFamily="2" charset="-122"/>
                        </a:rPr>
                        <a:t>考研辅导</a:t>
                      </a:r>
                      <a:endParaRPr lang="zh-CN" altLang="en-US" sz="1800" b="1">
                        <a:solidFill>
                          <a:srgbClr val="000000"/>
                        </a:solidFill>
                        <a:latin typeface="宋体" panose="02010600030101010101" pitchFamily="2" charset="-122"/>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227944" y="2661748"/>
            <a:ext cx="2578185" cy="163255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3" name="矩形 12"/>
          <p:cNvSpPr/>
          <p:nvPr>
            <p:custDataLst>
              <p:tags r:id="rId2"/>
            </p:custDataLst>
          </p:nvPr>
        </p:nvSpPr>
        <p:spPr>
          <a:xfrm>
            <a:off x="406366" y="2811918"/>
            <a:ext cx="2221341" cy="132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学生成长平台</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nvGrpSpPr>
          <p:cNvPr id="2" name="组合 1"/>
          <p:cNvGrpSpPr/>
          <p:nvPr/>
        </p:nvGrpSpPr>
        <p:grpSpPr>
          <a:xfrm>
            <a:off x="3092011" y="2661920"/>
            <a:ext cx="2578266" cy="1632651"/>
            <a:chOff x="5485" y="4314"/>
            <a:chExt cx="3430" cy="2172"/>
          </a:xfrm>
        </p:grpSpPr>
        <p:sp>
          <p:nvSpPr>
            <p:cNvPr id="9" name="矩形 8"/>
            <p:cNvSpPr/>
            <p:nvPr>
              <p:custDataLst>
                <p:tags r:id="rId3"/>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5" name="矩形 14"/>
            <p:cNvSpPr/>
            <p:nvPr>
              <p:custDataLst>
                <p:tags r:id="rId4"/>
              </p:custDataLst>
            </p:nvPr>
          </p:nvSpPr>
          <p:spPr>
            <a:xfrm>
              <a:off x="5722"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教师教研平台</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sp>
        <p:nvSpPr>
          <p:cNvPr id="16" name="文本框 15"/>
          <p:cNvSpPr txBox="1"/>
          <p:nvPr>
            <p:custDataLst>
              <p:tags r:id="rId5"/>
            </p:custDataLst>
          </p:nvPr>
        </p:nvSpPr>
        <p:spPr>
          <a:xfrm>
            <a:off x="1831340" y="1497965"/>
            <a:ext cx="5245100" cy="1016000"/>
          </a:xfrm>
          <a:prstGeom prst="rect">
            <a:avLst/>
          </a:prstGeom>
          <a:noFill/>
        </p:spPr>
        <p:txBody>
          <a:bodyPr wrap="square" rtlCol="0" anchor="ctr">
            <a:noAutofit/>
          </a:bodyPr>
          <a:lstStyle/>
          <a:p>
            <a:pPr algn="ctr">
              <a:lnSpc>
                <a:spcPct val="120000"/>
              </a:lnSpc>
            </a:pPr>
            <a:r>
              <a:rPr lang="en-US" sz="4000" b="1">
                <a:latin typeface="黑体" panose="02010609060101010101" pitchFamily="2" charset="-122"/>
                <a:ea typeface="黑体" panose="02010609060101010101" pitchFamily="2" charset="-122"/>
                <a:cs typeface="黑体" panose="02010609060101010101" pitchFamily="2" charset="-122"/>
                <a:sym typeface="+mn-lt"/>
              </a:rPr>
              <a:t>2.</a:t>
            </a:r>
            <a:r>
              <a:rPr lang="zh-CN" altLang="en-US" sz="4000" b="1">
                <a:latin typeface="黑体" panose="02010609060101010101" pitchFamily="2" charset="-122"/>
                <a:ea typeface="黑体" panose="02010609060101010101" pitchFamily="2" charset="-122"/>
                <a:cs typeface="黑体" panose="02010609060101010101" pitchFamily="2" charset="-122"/>
                <a:sym typeface="+mn-lt"/>
              </a:rPr>
              <a:t>目标追求</a:t>
            </a:r>
            <a:endParaRPr lang="zh-CN" altLang="en-US" sz="4000" b="1">
              <a:latin typeface="黑体" panose="02010609060101010101" pitchFamily="2" charset="-122"/>
              <a:ea typeface="黑体" panose="02010609060101010101" pitchFamily="2" charset="-122"/>
              <a:cs typeface="黑体" panose="02010609060101010101" pitchFamily="2" charset="-122"/>
              <a:sym typeface="+mn-lt"/>
            </a:endParaRPr>
          </a:p>
        </p:txBody>
      </p:sp>
      <p:sp>
        <p:nvSpPr>
          <p:cNvPr id="17" name="矩形 16"/>
          <p:cNvSpPr/>
          <p:nvPr>
            <p:custDataLst>
              <p:tags r:id="rId6"/>
            </p:custDataLst>
          </p:nvPr>
        </p:nvSpPr>
        <p:spPr>
          <a:xfrm>
            <a:off x="5955030" y="2661920"/>
            <a:ext cx="2578100" cy="1632585"/>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6" name="矩形 5"/>
          <p:cNvSpPr/>
          <p:nvPr>
            <p:custDataLst>
              <p:tags r:id="rId7"/>
            </p:custDataLst>
          </p:nvPr>
        </p:nvSpPr>
        <p:spPr>
          <a:xfrm>
            <a:off x="6133374" y="2813760"/>
            <a:ext cx="2221218" cy="1328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3200" b="1">
                <a:latin typeface="楷体" panose="02010609060101010101" charset="-122"/>
                <a:ea typeface="楷体" panose="02010609060101010101" charset="-122"/>
                <a:sym typeface="+mn-ea"/>
              </a:rPr>
              <a:t>师生融合平台</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772160" y="2565400"/>
            <a:ext cx="7649210" cy="2232025"/>
          </a:xfrm>
          <a:prstGeom prst="rect">
            <a:avLst/>
          </a:prstGeom>
          <a:solidFill>
            <a:srgbClr val="00529C"/>
          </a:solidFill>
          <a:ln>
            <a:noFill/>
          </a:ln>
        </p:spPr>
        <p:style>
          <a:lnRef idx="2">
            <a:srgbClr val="A5A5A5"/>
          </a:lnRef>
          <a:fillRef idx="1">
            <a:srgbClr val="FFFFFF"/>
          </a:fillRef>
          <a:effectRef idx="0">
            <a:srgbClr val="A5A5A5"/>
          </a:effectRef>
          <a:fontRef idx="minor">
            <a:srgbClr val="000000"/>
          </a:fontRef>
        </p:style>
        <p:txBody>
          <a:bodyPr rtlCol="0" anchor="ctr"/>
          <a:p>
            <a:pPr algn="ctr">
              <a:lnSpc>
                <a:spcPct val="120000"/>
              </a:lnSpc>
            </a:pPr>
            <a:endParaRPr lang="zh-CN" altLang="en-US" sz="1350">
              <a:cs typeface="微软雅黑" panose="020B0503020204020204" pitchFamily="34" charset="-122"/>
              <a:sym typeface="Arial" panose="020B0604020202020204" pitchFamily="34" charset="0"/>
            </a:endParaRPr>
          </a:p>
        </p:txBody>
      </p:sp>
      <p:sp>
        <p:nvSpPr>
          <p:cNvPr id="7" name="副标题 6"/>
          <p:cNvSpPr>
            <a:spLocks noGrp="1"/>
          </p:cNvSpPr>
          <p:nvPr>
            <p:custDataLst>
              <p:tags r:id="rId2"/>
            </p:custDataLst>
          </p:nvPr>
        </p:nvSpPr>
        <p:spPr>
          <a:xfrm>
            <a:off x="2578894" y="1574483"/>
            <a:ext cx="3986689" cy="474821"/>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Arial" panose="020B0604020202020204" pitchFamily="34" charset="0"/>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微软雅黑"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spcBef>
                <a:spcPts val="0"/>
              </a:spcBef>
              <a:buSzPct val="25000"/>
            </a:pPr>
            <a:r>
              <a:rPr lang="zh-CN" altLang="en-US" sz="28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心灵信使计划</a:t>
            </a:r>
            <a:endParaRPr lang="zh-CN" altLang="en-US" sz="28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1" descr="IMG_4321"/>
          <p:cNvPicPr>
            <a:picLocks noChangeAspect="1" noChangeArrowheads="1"/>
          </p:cNvPicPr>
          <p:nvPr/>
        </p:nvPicPr>
        <p:blipFill>
          <a:blip r:embed="rId3" cstate="print">
            <a:extLst>
              <a:ext uri="{28A0092B-C50C-407E-A947-70E740481C1C}">
                <a14:useLocalDpi xmlns:a14="http://schemas.microsoft.com/office/drawing/2010/main" val="0"/>
              </a:ext>
            </a:extLst>
          </a:blip>
          <a:srcRect l="10526"/>
          <a:stretch>
            <a:fillRect/>
          </a:stretch>
        </p:blipFill>
        <p:spPr bwMode="auto">
          <a:xfrm>
            <a:off x="772160" y="2564130"/>
            <a:ext cx="3632835" cy="241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3" descr="QQ图片20190412085058"/>
          <p:cNvPicPr>
            <a:picLocks noChangeAspect="1" noChangeArrowheads="1"/>
          </p:cNvPicPr>
          <p:nvPr/>
        </p:nvPicPr>
        <p:blipFill>
          <a:blip r:embed="rId4">
            <a:extLst>
              <a:ext uri="{28A0092B-C50C-407E-A947-70E740481C1C}">
                <a14:useLocalDpi xmlns:a14="http://schemas.microsoft.com/office/drawing/2010/main" val="0"/>
              </a:ext>
            </a:extLst>
          </a:blip>
          <a:srcRect l="8878" r="9512"/>
          <a:stretch>
            <a:fillRect/>
          </a:stretch>
        </p:blipFill>
        <p:spPr bwMode="auto">
          <a:xfrm>
            <a:off x="4880610" y="2564130"/>
            <a:ext cx="3633470" cy="241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343535" y="4147140"/>
            <a:ext cx="728980" cy="1143000"/>
            <a:chOff x="852" y="7385"/>
            <a:chExt cx="1008" cy="1008"/>
          </a:xfrm>
        </p:grpSpPr>
        <p:sp>
          <p:nvSpPr>
            <p:cNvPr id="4" name="矩形 3"/>
            <p:cNvSpPr/>
            <p:nvPr>
              <p:custDataLst>
                <p:tags r:id="rId5"/>
              </p:custDataLst>
            </p:nvPr>
          </p:nvSpPr>
          <p:spPr>
            <a:xfrm flipV="1">
              <a:off x="852" y="8290"/>
              <a:ext cx="1008" cy="103"/>
            </a:xfrm>
            <a:prstGeom prst="rect">
              <a:avLst/>
            </a:prstGeom>
            <a:solidFill>
              <a:srgbClr val="00529C"/>
            </a:solidFill>
            <a:ln>
              <a:noFill/>
            </a:ln>
          </p:spPr>
          <p:style>
            <a:lnRef idx="2">
              <a:srgbClr val="A5A5A5"/>
            </a:lnRef>
            <a:fillRef idx="1">
              <a:srgbClr val="FFFFFF"/>
            </a:fillRef>
            <a:effectRef idx="0">
              <a:srgbClr val="A5A5A5"/>
            </a:effectRef>
            <a:fontRef idx="minor">
              <a:srgbClr val="000000"/>
            </a:fontRef>
          </p:style>
          <p:txBody>
            <a:bodyPr rtlCol="0" anchor="ctr"/>
            <a:p>
              <a:pPr algn="ctr">
                <a:lnSpc>
                  <a:spcPct val="120000"/>
                </a:lnSpc>
              </a:pPr>
              <a:endParaRPr lang="zh-CN" altLang="en-US" sz="1350">
                <a:cs typeface="微软雅黑" panose="020B0503020204020204" pitchFamily="34" charset="-122"/>
                <a:sym typeface="Arial" panose="020B0604020202020204" pitchFamily="34" charset="0"/>
              </a:endParaRPr>
            </a:p>
          </p:txBody>
        </p:sp>
        <p:sp>
          <p:nvSpPr>
            <p:cNvPr id="5" name="矩形 4"/>
            <p:cNvSpPr/>
            <p:nvPr>
              <p:custDataLst>
                <p:tags r:id="rId6"/>
              </p:custDataLst>
            </p:nvPr>
          </p:nvSpPr>
          <p:spPr>
            <a:xfrm rot="16200000" flipV="1">
              <a:off x="438" y="7798"/>
              <a:ext cx="1008" cy="181"/>
            </a:xfrm>
            <a:prstGeom prst="rect">
              <a:avLst/>
            </a:prstGeom>
            <a:solidFill>
              <a:srgbClr val="00529C"/>
            </a:solidFill>
            <a:ln>
              <a:noFill/>
            </a:ln>
          </p:spPr>
          <p:style>
            <a:lnRef idx="2">
              <a:srgbClr val="A5A5A5"/>
            </a:lnRef>
            <a:fillRef idx="1">
              <a:srgbClr val="FFFFFF"/>
            </a:fillRef>
            <a:effectRef idx="0">
              <a:srgbClr val="A5A5A5"/>
            </a:effectRef>
            <a:fontRef idx="minor">
              <a:srgbClr val="000000"/>
            </a:fontRef>
          </p:style>
          <p:txBody>
            <a:bodyPr rtlCol="0" anchor="ctr"/>
            <a:p>
              <a:pPr algn="ctr">
                <a:lnSpc>
                  <a:spcPct val="120000"/>
                </a:lnSpc>
              </a:pPr>
              <a:endParaRPr lang="zh-CN" altLang="en-US" sz="1350">
                <a:cs typeface="微软雅黑" panose="020B0503020204020204" pitchFamily="34" charset="-122"/>
                <a:sym typeface="Arial" panose="020B0604020202020204" pitchFamily="34" charset="0"/>
              </a:endParaRPr>
            </a:p>
          </p:txBody>
        </p:sp>
      </p:grpSp>
      <p:grpSp>
        <p:nvGrpSpPr>
          <p:cNvPr id="9" name="组合 8"/>
          <p:cNvGrpSpPr/>
          <p:nvPr/>
        </p:nvGrpSpPr>
        <p:grpSpPr>
          <a:xfrm rot="10800000">
            <a:off x="7999730" y="2049100"/>
            <a:ext cx="728980" cy="1143000"/>
            <a:chOff x="852" y="7385"/>
            <a:chExt cx="1008" cy="1008"/>
          </a:xfrm>
        </p:grpSpPr>
        <p:sp>
          <p:nvSpPr>
            <p:cNvPr id="11" name="矩形 10"/>
            <p:cNvSpPr/>
            <p:nvPr>
              <p:custDataLst>
                <p:tags r:id="rId7"/>
              </p:custDataLst>
            </p:nvPr>
          </p:nvSpPr>
          <p:spPr>
            <a:xfrm flipV="1">
              <a:off x="852" y="8290"/>
              <a:ext cx="1008" cy="103"/>
            </a:xfrm>
            <a:prstGeom prst="rect">
              <a:avLst/>
            </a:prstGeom>
            <a:solidFill>
              <a:srgbClr val="00529C"/>
            </a:solidFill>
            <a:ln>
              <a:noFill/>
            </a:ln>
          </p:spPr>
          <p:style>
            <a:lnRef idx="2">
              <a:srgbClr val="A5A5A5"/>
            </a:lnRef>
            <a:fillRef idx="1">
              <a:srgbClr val="FFFFFF"/>
            </a:fillRef>
            <a:effectRef idx="0">
              <a:srgbClr val="A5A5A5"/>
            </a:effectRef>
            <a:fontRef idx="minor">
              <a:srgbClr val="000000"/>
            </a:fontRef>
          </p:style>
          <p:txBody>
            <a:bodyPr rtlCol="0" anchor="ctr"/>
            <a:p>
              <a:pPr algn="ctr">
                <a:lnSpc>
                  <a:spcPct val="120000"/>
                </a:lnSpc>
              </a:pPr>
              <a:endParaRPr lang="zh-CN" altLang="en-US" sz="1350">
                <a:cs typeface="微软雅黑" panose="020B0503020204020204" pitchFamily="34" charset="-122"/>
                <a:sym typeface="Arial" panose="020B0604020202020204" pitchFamily="34" charset="0"/>
              </a:endParaRPr>
            </a:p>
          </p:txBody>
        </p:sp>
        <p:sp>
          <p:nvSpPr>
            <p:cNvPr id="12" name="矩形 11"/>
            <p:cNvSpPr/>
            <p:nvPr>
              <p:custDataLst>
                <p:tags r:id="rId8"/>
              </p:custDataLst>
            </p:nvPr>
          </p:nvSpPr>
          <p:spPr>
            <a:xfrm rot="16200000" flipV="1">
              <a:off x="438" y="7798"/>
              <a:ext cx="1008" cy="181"/>
            </a:xfrm>
            <a:prstGeom prst="rect">
              <a:avLst/>
            </a:prstGeom>
            <a:solidFill>
              <a:srgbClr val="00529C"/>
            </a:solidFill>
            <a:ln>
              <a:noFill/>
            </a:ln>
          </p:spPr>
          <p:style>
            <a:lnRef idx="2">
              <a:srgbClr val="A5A5A5"/>
            </a:lnRef>
            <a:fillRef idx="1">
              <a:srgbClr val="FFFFFF"/>
            </a:fillRef>
            <a:effectRef idx="0">
              <a:srgbClr val="A5A5A5"/>
            </a:effectRef>
            <a:fontRef idx="minor">
              <a:srgbClr val="000000"/>
            </a:fontRef>
          </p:style>
          <p:txBody>
            <a:bodyPr rtlCol="0" anchor="ctr"/>
            <a:p>
              <a:pPr algn="ctr">
                <a:lnSpc>
                  <a:spcPct val="120000"/>
                </a:lnSpc>
              </a:pPr>
              <a:endParaRPr lang="zh-CN" altLang="en-US" sz="1350">
                <a:cs typeface="微软雅黑" panose="020B0503020204020204" pitchFamily="34" charset="-122"/>
                <a:sym typeface="Arial" panose="020B0604020202020204" pitchFamily="34" charset="0"/>
              </a:endParaRPr>
            </a:p>
          </p:txBody>
        </p:sp>
      </p:gr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6283500" y="2394423"/>
            <a:ext cx="2860501" cy="3141750"/>
          </a:xfrm>
          <a:prstGeom prst="rect">
            <a:avLst/>
          </a:prstGeom>
          <a:solidFill>
            <a:srgbClr val="00529C"/>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lang="zh-CN" altLang="en-US" sz="1350"/>
          </a:p>
        </p:txBody>
      </p:sp>
      <p:sp>
        <p:nvSpPr>
          <p:cNvPr id="46" name="文本框 45"/>
          <p:cNvSpPr txBox="1"/>
          <p:nvPr>
            <p:custDataLst>
              <p:tags r:id="rId2"/>
            </p:custDataLst>
          </p:nvPr>
        </p:nvSpPr>
        <p:spPr>
          <a:xfrm>
            <a:off x="7371080" y="2713355"/>
            <a:ext cx="685800" cy="2505710"/>
          </a:xfrm>
          <a:prstGeom prst="rect">
            <a:avLst/>
          </a:prstGeom>
          <a:noFill/>
        </p:spPr>
        <p:txBody>
          <a:bodyPr wrap="square" lIns="76200" tIns="28575" rIns="57150" bIns="28575"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r>
              <a:rPr lang="zh-CN" altLang="en-US" sz="4000" b="1" dirty="0">
                <a:solidFill>
                  <a:srgbClr val="FFFFFF"/>
                </a:solidFill>
                <a:latin typeface="Arial" panose="020B0604020202020204" pitchFamily="34" charset="0"/>
              </a:rPr>
              <a:t>现场活动</a:t>
            </a:r>
            <a:endParaRPr lang="zh-CN" altLang="en-US" sz="4000" b="1" dirty="0">
              <a:solidFill>
                <a:srgbClr val="FFFFFF"/>
              </a:solidFill>
              <a:latin typeface="Arial" panose="020B0604020202020204" pitchFamily="34" charset="0"/>
            </a:endParaRPr>
          </a:p>
        </p:txBody>
      </p:sp>
      <p:sp>
        <p:nvSpPr>
          <p:cNvPr id="4" name="文本框 3"/>
          <p:cNvSpPr txBox="1"/>
          <p:nvPr>
            <p:custDataLst>
              <p:tags r:id="rId3"/>
            </p:custDataLst>
          </p:nvPr>
        </p:nvSpPr>
        <p:spPr>
          <a:xfrm>
            <a:off x="609821" y="1324791"/>
            <a:ext cx="7924800" cy="468630"/>
          </a:xfrm>
          <a:prstGeom prst="rect">
            <a:avLst/>
          </a:prstGeom>
          <a:noFill/>
        </p:spPr>
        <p:txBody>
          <a:bodyPr wrap="square" lIns="76200" tIns="28575" rIns="47625" bIns="28575" rtlCol="0">
            <a:noAutofit/>
          </a:bodyPr>
          <a:lstStyle/>
          <a:p>
            <a:pPr algn="ctr"/>
            <a:r>
              <a:rPr lang="zh-CN" altLang="en-US" sz="2700" b="1" spc="3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pitchFamily="34" charset="-122"/>
              </a:rPr>
              <a:t>心灵信使计划</a:t>
            </a:r>
            <a:endParaRPr lang="zh-CN" altLang="en-US" sz="2700" b="1" spc="3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pitchFamily="34" charset="-122"/>
            </a:endParaRPr>
          </a:p>
        </p:txBody>
      </p:sp>
      <p:pic>
        <p:nvPicPr>
          <p:cNvPr id="3" name="内容占位符 3" descr="QQ图片2019041208502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1" r="3564"/>
          <a:stretch>
            <a:fillRect/>
          </a:stretch>
        </p:blipFill>
        <p:spPr bwMode="auto">
          <a:xfrm>
            <a:off x="-12700" y="2395220"/>
            <a:ext cx="6295390" cy="314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012825" y="1802765"/>
            <a:ext cx="7118985" cy="3311525"/>
          </a:xfrm>
        </p:spPr>
        <p:txBody>
          <a:bodyPr>
            <a:noAutofit/>
          </a:bodyPr>
          <a:lstStyle/>
          <a:p>
            <a:pPr marL="0" indent="0">
              <a:lnSpc>
                <a:spcPct val="120000"/>
              </a:lnSpc>
              <a:buFont typeface="Arial" panose="020B0604020202020204" pitchFamily="34" charset="0"/>
            </a:pPr>
            <a:r>
              <a:rPr lang="zh-CN" altLang="en-US" sz="4000" dirty="0">
                <a:latin typeface="华文行楷" panose="02010800040101010101" charset="-122"/>
                <a:ea typeface="华文行楷" panose="02010800040101010101" charset="-122"/>
                <a:cs typeface="华文行楷" panose="02010800040101010101" charset="-122"/>
                <a:sym typeface="+mn-lt"/>
              </a:rPr>
              <a:t>山再高，往上攀，总能登顶；路再长，走下去，定能到达。</a:t>
            </a:r>
            <a:br>
              <a:rPr lang="zh-CN" altLang="en-US" sz="4000" dirty="0">
                <a:latin typeface="华文行楷" panose="02010800040101010101" charset="-122"/>
                <a:ea typeface="华文行楷" panose="02010800040101010101" charset="-122"/>
                <a:cs typeface="华文行楷" panose="02010800040101010101" charset="-122"/>
                <a:sym typeface="+mn-lt"/>
              </a:rPr>
            </a:br>
            <a:r>
              <a:rPr lang="zh-CN" altLang="en-US" sz="4000" dirty="0">
                <a:latin typeface="华文行楷" panose="02010800040101010101" charset="-122"/>
                <a:ea typeface="华文行楷" panose="02010800040101010101" charset="-122"/>
                <a:cs typeface="华文行楷" panose="02010800040101010101" charset="-122"/>
                <a:sym typeface="+mn-lt"/>
              </a:rPr>
              <a:t> </a:t>
            </a:r>
            <a:br>
              <a:rPr lang="zh-CN" altLang="en-US" sz="4000" dirty="0">
                <a:latin typeface="华文行楷" panose="02010800040101010101" charset="-122"/>
                <a:ea typeface="华文行楷" panose="02010800040101010101" charset="-122"/>
                <a:cs typeface="华文行楷" panose="02010800040101010101" charset="-122"/>
                <a:sym typeface="+mn-lt"/>
              </a:rPr>
            </a:br>
            <a:r>
              <a:rPr lang="zh-CN" altLang="en-US" sz="4000" dirty="0">
                <a:latin typeface="华文行楷" panose="02010800040101010101" charset="-122"/>
                <a:ea typeface="华文行楷" panose="02010800040101010101" charset="-122"/>
                <a:cs typeface="华文行楷" panose="02010800040101010101" charset="-122"/>
                <a:sym typeface="+mn-lt"/>
              </a:rPr>
              <a:t>       </a:t>
            </a:r>
            <a:r>
              <a:rPr lang="en-US" altLang="zh-CN" sz="4000" dirty="0">
                <a:latin typeface="华文行楷" panose="02010800040101010101" charset="-122"/>
                <a:ea typeface="华文行楷" panose="02010800040101010101" charset="-122"/>
                <a:cs typeface="华文行楷" panose="02010800040101010101" charset="-122"/>
                <a:sym typeface="+mn-lt"/>
              </a:rPr>
              <a:t>——</a:t>
            </a:r>
            <a:r>
              <a:rPr lang="zh-CN" altLang="en-US" sz="4000" dirty="0">
                <a:latin typeface="华文行楷" panose="02010800040101010101" charset="-122"/>
                <a:ea typeface="华文行楷" panose="02010800040101010101" charset="-122"/>
                <a:cs typeface="华文行楷" panose="02010800040101010101" charset="-122"/>
                <a:sym typeface="+mn-lt"/>
              </a:rPr>
              <a:t>习近平</a:t>
            </a:r>
            <a:endParaRPr lang="zh-CN" altLang="en-US" sz="4000" dirty="0">
              <a:latin typeface="华文行楷" panose="02010800040101010101" charset="-122"/>
              <a:ea typeface="华文行楷" panose="02010800040101010101" charset="-122"/>
              <a:cs typeface="华文行楷" panose="02010800040101010101" charset="-122"/>
              <a:sym typeface="+mn-lt"/>
            </a:endParaRPr>
          </a:p>
        </p:txBody>
      </p:sp>
      <p:pic>
        <p:nvPicPr>
          <p:cNvPr id="6147" name="Picture 4" descr="indexnew_03"/>
          <p:cNvPicPr>
            <a:picLocks noChangeAspect="1"/>
          </p:cNvPicPr>
          <p:nvPr/>
        </p:nvPicPr>
        <p:blipFill>
          <a:blip r:embed="rId2"/>
          <a:srcRect l="8173"/>
          <a:stretch>
            <a:fillRect/>
          </a:stretch>
        </p:blipFill>
        <p:spPr>
          <a:xfrm>
            <a:off x="36830" y="132715"/>
            <a:ext cx="4244975" cy="1028700"/>
          </a:xfrm>
          <a:prstGeom prst="rect">
            <a:avLst/>
          </a:prstGeom>
          <a:noFill/>
          <a:ln w="9525">
            <a:noFill/>
          </a:ln>
        </p:spPr>
      </p:pic>
    </p:spTree>
    <p:custDataLst>
      <p:tags r:id="rId3"/>
    </p:custDataLst>
  </p:cSld>
  <p:clrMapOvr>
    <a:masterClrMapping/>
  </p:clrMapOvr>
  <p:transition spd="slow" advClick="0"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1815" y="2546985"/>
            <a:ext cx="5764530" cy="1764665"/>
          </a:xfrm>
        </p:spPr>
        <p:txBody>
          <a:bodyPr>
            <a:noAutofit/>
          </a:bodyPr>
          <a:lstStyle/>
          <a:p>
            <a:pPr>
              <a:lnSpc>
                <a:spcPct val="120000"/>
              </a:lnSpc>
            </a:pPr>
            <a:r>
              <a:rPr lang="zh-CN" altLang="en-US" b="1">
                <a:latin typeface="+mj-ea"/>
                <a:sym typeface="+mn-ea"/>
              </a:rPr>
              <a:t>强化办学定位</a:t>
            </a:r>
            <a:endParaRPr lang="zh-CN" altLang="en-US" b="1">
              <a:latin typeface="+mj-ea"/>
              <a:sym typeface="+mn-ea"/>
            </a:endParaRPr>
          </a:p>
        </p:txBody>
      </p:sp>
      <p:sp>
        <p:nvSpPr>
          <p:cNvPr id="11" name="文本占位符 10"/>
          <p:cNvSpPr>
            <a:spLocks noGrp="1"/>
          </p:cNvSpPr>
          <p:nvPr>
            <p:ph type="body" sz="quarter" idx="13"/>
            <p:custDataLst>
              <p:tags r:id="rId2"/>
            </p:custDataLst>
          </p:nvPr>
        </p:nvSpPr>
        <p:spPr>
          <a:xfrm>
            <a:off x="6552534" y="2480103"/>
            <a:ext cx="1908517" cy="1656493"/>
          </a:xfrm>
        </p:spPr>
        <p:txBody>
          <a:bodyPr/>
          <a:lstStyle/>
          <a:p>
            <a:pPr>
              <a:lnSpc>
                <a:spcPct val="120000"/>
              </a:lnSpc>
              <a:spcBef>
                <a:spcPts val="0"/>
              </a:spcBef>
            </a:pPr>
            <a:r>
              <a:rPr lang="en-US" altLang="zh-CN">
                <a:sym typeface="+mn-lt"/>
              </a:rPr>
              <a:t>01</a:t>
            </a:r>
            <a:endParaRPr lang="en-US" altLang="zh-CN">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0065" y="1134745"/>
            <a:ext cx="7886700" cy="1095375"/>
          </a:xfrm>
        </p:spPr>
        <p:txBody>
          <a:bodyPr vert="horz" wrap="square" lIns="68580" tIns="34290" rIns="68580" bIns="34290" rtlCol="0" anchor="ctr">
            <a:normAutofit/>
          </a:bodyPr>
          <a:lstStyle/>
          <a:p>
            <a:pPr algn="l">
              <a:lnSpc>
                <a:spcPct val="120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1.</a:t>
            </a:r>
            <a:r>
              <a:rPr lang="zh-CN" altLang="en-US" b="1">
                <a:latin typeface="黑体" panose="02010609060101010101" pitchFamily="2" charset="-122"/>
                <a:ea typeface="黑体" panose="02010609060101010101" pitchFamily="2" charset="-122"/>
                <a:cs typeface="黑体" panose="02010609060101010101" pitchFamily="2" charset="-122"/>
                <a:sym typeface="+mn-ea"/>
              </a:rPr>
              <a:t>高校</a:t>
            </a:r>
            <a:r>
              <a:rPr lang="zh-CN" altLang="en-US" b="1">
                <a:latin typeface="黑体" panose="02010609060101010101" pitchFamily="2" charset="-122"/>
                <a:ea typeface="黑体" panose="02010609060101010101" pitchFamily="2" charset="-122"/>
                <a:cs typeface="黑体" panose="02010609060101010101" pitchFamily="2" charset="-122"/>
                <a:sym typeface="+mn-ea"/>
              </a:rPr>
              <a:t>人才培养任务</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628650" y="2361565"/>
            <a:ext cx="7886700" cy="4168775"/>
          </a:xfrm>
        </p:spPr>
        <p:txBody>
          <a:bodyPr>
            <a:normAutofit/>
          </a:bodyPr>
          <a:lstStyle/>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a:t>
            </a:r>
            <a:r>
              <a:rPr lang="en-US" altLang="zh-CN" sz="3200" b="1">
                <a:latin typeface="楷体" panose="02010609060101010101" charset="-122"/>
                <a:ea typeface="楷体" panose="02010609060101010101" charset="-122"/>
                <a:cs typeface="楷体" panose="02010609060101010101" charset="-122"/>
                <a:sym typeface="+mn-ea"/>
              </a:rPr>
              <a:t>1</a:t>
            </a:r>
            <a:r>
              <a:rPr lang="zh-CN" altLang="en-US" sz="3200" b="1">
                <a:latin typeface="楷体" panose="02010609060101010101" charset="-122"/>
                <a:ea typeface="楷体" panose="02010609060101010101" charset="-122"/>
                <a:cs typeface="楷体" panose="02010609060101010101" charset="-122"/>
                <a:sym typeface="+mn-ea"/>
              </a:rPr>
              <a:t>）办学方向</a:t>
            </a:r>
            <a:endParaRPr lang="zh-CN" altLang="en-US" sz="3200" b="1">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    我国高等教育肩负着培养德智体美全面发展的社会主义事业建设者和接班人的重大任务，必须坚持</a:t>
            </a:r>
            <a:r>
              <a:rPr lang="zh-CN" altLang="en-US" sz="3200" b="1">
                <a:solidFill>
                  <a:schemeClr val="tx1"/>
                </a:solidFill>
                <a:latin typeface="楷体" panose="02010609060101010101" charset="-122"/>
                <a:ea typeface="楷体" panose="02010609060101010101" charset="-122"/>
                <a:cs typeface="楷体" panose="02010609060101010101" charset="-122"/>
                <a:sym typeface="+mn-ea"/>
              </a:rPr>
              <a:t>正确</a:t>
            </a:r>
            <a:r>
              <a:rPr lang="zh-CN" altLang="en-US" sz="32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政治方向</a:t>
            </a:r>
            <a:r>
              <a:rPr lang="zh-CN" altLang="en-US" sz="3200" b="1">
                <a:latin typeface="楷体" panose="02010609060101010101" charset="-122"/>
                <a:ea typeface="楷体" panose="02010609060101010101" charset="-122"/>
                <a:cs typeface="楷体" panose="02010609060101010101" charset="-122"/>
                <a:sym typeface="+mn-ea"/>
              </a:rPr>
              <a:t>。</a:t>
            </a:r>
            <a:endParaRPr lang="zh-CN" altLang="en-US" sz="3200" b="1">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          </a:t>
            </a:r>
            <a:r>
              <a:rPr lang="en-US" altLang="zh-CN"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习近平在全国高校思想政治工作会议上的讲话</a:t>
            </a:r>
            <a:endParaRPr lang="zh-CN" altLang="en-US" sz="1800" b="1">
              <a:latin typeface="楷体" panose="02010609060101010101" charset="-122"/>
              <a:ea typeface="楷体" panose="02010609060101010101" charset="-122"/>
              <a:cs typeface="楷体" panose="02010609060101010101" charset="-122"/>
              <a:sym typeface="+mn-lt"/>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0065" y="1134745"/>
            <a:ext cx="7886700" cy="1095375"/>
          </a:xfrm>
        </p:spPr>
        <p:txBody>
          <a:bodyPr vert="horz" wrap="square" lIns="68580" tIns="34290" rIns="68580" bIns="34290" rtlCol="0" anchor="ctr">
            <a:normAutofit/>
          </a:bodyPr>
          <a:lstStyle/>
          <a:p>
            <a:pPr algn="l">
              <a:lnSpc>
                <a:spcPct val="120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1.</a:t>
            </a:r>
            <a:r>
              <a:rPr lang="zh-CN" altLang="en-US" b="1">
                <a:latin typeface="黑体" panose="02010609060101010101" pitchFamily="2" charset="-122"/>
                <a:ea typeface="黑体" panose="02010609060101010101" pitchFamily="2" charset="-122"/>
                <a:cs typeface="黑体" panose="02010609060101010101" pitchFamily="2" charset="-122"/>
                <a:sym typeface="+mn-ea"/>
              </a:rPr>
              <a:t>高校人才培养任务</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内容占位符 2"/>
          <p:cNvSpPr>
            <a:spLocks noGrp="1"/>
          </p:cNvSpPr>
          <p:nvPr>
            <p:ph idx="1"/>
            <p:custDataLst>
              <p:tags r:id="rId2"/>
            </p:custDataLst>
          </p:nvPr>
        </p:nvSpPr>
        <p:spPr>
          <a:xfrm>
            <a:off x="628650" y="2361565"/>
            <a:ext cx="7886700" cy="4168775"/>
          </a:xfrm>
        </p:spPr>
        <p:txBody>
          <a:bodyPr>
            <a:normAutofit fontScale="90000"/>
          </a:bodyPr>
          <a:lstStyle/>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a:t>
            </a:r>
            <a:r>
              <a:rPr lang="en-US" altLang="zh-CN" sz="3200" b="1">
                <a:latin typeface="楷体" panose="02010609060101010101" charset="-122"/>
                <a:ea typeface="楷体" panose="02010609060101010101" charset="-122"/>
                <a:cs typeface="楷体" panose="02010609060101010101" charset="-122"/>
                <a:sym typeface="+mn-ea"/>
              </a:rPr>
              <a:t>2</a:t>
            </a:r>
            <a:r>
              <a:rPr lang="zh-CN" altLang="en-US" sz="3200" b="1">
                <a:latin typeface="楷体" panose="02010609060101010101" charset="-122"/>
                <a:ea typeface="楷体" panose="02010609060101010101" charset="-122"/>
                <a:cs typeface="楷体" panose="02010609060101010101" charset="-122"/>
                <a:sym typeface="+mn-ea"/>
              </a:rPr>
              <a:t>）提高人才培养能力</a:t>
            </a:r>
            <a:endParaRPr lang="zh-CN" altLang="en-US" sz="3200" b="1">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zh-CN" altLang="en-US" sz="3200" b="1">
                <a:latin typeface="楷体" panose="02010609060101010101" charset="-122"/>
                <a:ea typeface="楷体" panose="02010609060101010101" charset="-122"/>
                <a:cs typeface="楷体" panose="02010609060101010101" charset="-122"/>
                <a:sym typeface="+mn-ea"/>
              </a:rPr>
              <a:t>   以促进学生全面发展为中心，既注重“</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教得好</a:t>
            </a:r>
            <a:r>
              <a:rPr lang="zh-CN" altLang="en-US" sz="3200" b="1">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更</a:t>
            </a:r>
            <a:r>
              <a:rPr lang="zh-CN" altLang="en-US" sz="3200" b="1">
                <a:latin typeface="楷体" panose="02010609060101010101" charset="-122"/>
                <a:ea typeface="楷体" panose="02010609060101010101" charset="-122"/>
                <a:cs typeface="楷体" panose="02010609060101010101" charset="-122"/>
                <a:sym typeface="+mn-ea"/>
              </a:rPr>
              <a:t>注重“</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学得好</a:t>
            </a:r>
            <a:r>
              <a:rPr lang="zh-CN" altLang="en-US" sz="3200" b="1">
                <a:latin typeface="楷体" panose="02010609060101010101" charset="-122"/>
                <a:ea typeface="楷体" panose="02010609060101010101" charset="-122"/>
                <a:cs typeface="楷体" panose="02010609060101010101" charset="-122"/>
                <a:sym typeface="+mn-ea"/>
              </a:rPr>
              <a:t>”，激发学生学习兴趣和潜能，激励学生爱国、励志、求真、力行，增强学生的社会责任感、创新精神和实践能力。</a:t>
            </a:r>
            <a:endParaRPr lang="zh-CN" altLang="en-US" sz="3200" b="1">
              <a:latin typeface="楷体" panose="02010609060101010101" charset="-122"/>
              <a:ea typeface="楷体" panose="02010609060101010101" charset="-122"/>
              <a:cs typeface="楷体" panose="02010609060101010101" charset="-122"/>
              <a:sym typeface="+mn-ea"/>
            </a:endParaRPr>
          </a:p>
          <a:p>
            <a:pPr marL="0" indent="0" algn="just">
              <a:lnSpc>
                <a:spcPct val="120000"/>
              </a:lnSpc>
              <a:spcBef>
                <a:spcPts val="0"/>
              </a:spcBef>
              <a:buNone/>
            </a:pPr>
            <a:r>
              <a:rPr lang="en-US" altLang="zh-CN" sz="1800" b="1">
                <a:latin typeface="楷体" panose="02010609060101010101" charset="-122"/>
                <a:ea typeface="楷体" panose="02010609060101010101" charset="-122"/>
                <a:cs typeface="楷体" panose="02010609060101010101" charset="-122"/>
                <a:sym typeface="微软雅黑" panose="020B0503020204020204" pitchFamily="34" charset="-122"/>
              </a:rPr>
              <a:t>                            ——</a:t>
            </a:r>
            <a:r>
              <a:rPr lang="zh-CN" altLang="en-US" sz="1800" b="1">
                <a:latin typeface="楷体" panose="02010609060101010101" charset="-122"/>
                <a:ea typeface="楷体" panose="02010609060101010101" charset="-122"/>
                <a:cs typeface="楷体" panose="02010609060101010101" charset="-122"/>
                <a:sym typeface="微软雅黑" panose="020B0503020204020204" pitchFamily="34" charset="-122"/>
              </a:rPr>
              <a:t>教育部《关于加快建设高水平本科教育全面提高人才培养能力的意见》</a:t>
            </a:r>
            <a:endParaRPr lang="zh-CN" altLang="en-US" sz="1800" b="1">
              <a:latin typeface="楷体" panose="02010609060101010101" charset="-122"/>
              <a:ea typeface="楷体" panose="02010609060101010101" charset="-122"/>
              <a:cs typeface="楷体" panose="02010609060101010101" charset="-122"/>
              <a:sym typeface="+mn-l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367769" y="2950882"/>
            <a:ext cx="2889667" cy="1829788"/>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3" name="矩形 12"/>
          <p:cNvSpPr/>
          <p:nvPr>
            <p:custDataLst>
              <p:tags r:id="rId2"/>
            </p:custDataLst>
          </p:nvPr>
        </p:nvSpPr>
        <p:spPr>
          <a:xfrm>
            <a:off x="1567747" y="3119195"/>
            <a:ext cx="2489711" cy="1489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应用型高校</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nvGrpSpPr>
          <p:cNvPr id="2" name="组合 1"/>
          <p:cNvGrpSpPr/>
          <p:nvPr/>
        </p:nvGrpSpPr>
        <p:grpSpPr>
          <a:xfrm>
            <a:off x="4848987" y="2950845"/>
            <a:ext cx="2889758" cy="1829899"/>
            <a:chOff x="5485" y="4314"/>
            <a:chExt cx="3430" cy="2172"/>
          </a:xfrm>
        </p:grpSpPr>
        <p:sp>
          <p:nvSpPr>
            <p:cNvPr id="9" name="矩形 8"/>
            <p:cNvSpPr/>
            <p:nvPr>
              <p:custDataLst>
                <p:tags r:id="rId3"/>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5" name="矩形 14"/>
            <p:cNvSpPr/>
            <p:nvPr>
              <p:custDataLst>
                <p:tags r:id="rId4"/>
              </p:custDataLst>
            </p:nvPr>
          </p:nvSpPr>
          <p:spPr>
            <a:xfrm>
              <a:off x="5722"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教师教育特色</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sp>
        <p:nvSpPr>
          <p:cNvPr id="16" name="文本框 15"/>
          <p:cNvSpPr txBox="1"/>
          <p:nvPr>
            <p:custDataLst>
              <p:tags r:id="rId5"/>
            </p:custDataLst>
          </p:nvPr>
        </p:nvSpPr>
        <p:spPr>
          <a:xfrm>
            <a:off x="498475" y="1529080"/>
            <a:ext cx="5278120" cy="1016000"/>
          </a:xfrm>
          <a:prstGeom prst="rect">
            <a:avLst/>
          </a:prstGeom>
          <a:noFill/>
        </p:spPr>
        <p:txBody>
          <a:bodyPr wrap="square" rtlCol="0" anchor="ctr">
            <a:noAutofit/>
          </a:bodyPr>
          <a:lstStyle/>
          <a:p>
            <a:pPr algn="ctr">
              <a:lnSpc>
                <a:spcPct val="120000"/>
              </a:lnSpc>
            </a:pPr>
            <a:r>
              <a:rPr lang="en-US" altLang="zh-CN" sz="4000" b="1">
                <a:latin typeface="黑体" panose="02010609060101010101" pitchFamily="2" charset="-122"/>
                <a:ea typeface="黑体" panose="02010609060101010101" pitchFamily="2" charset="-122"/>
                <a:cs typeface="黑体" panose="02010609060101010101" pitchFamily="2" charset="-122"/>
                <a:sym typeface="+mn-lt"/>
              </a:rPr>
              <a:t>2.</a:t>
            </a:r>
            <a:r>
              <a:rPr lang="zh-CN" altLang="en-US" sz="4000" b="1">
                <a:latin typeface="黑体" panose="02010609060101010101" pitchFamily="2" charset="-122"/>
                <a:ea typeface="黑体" panose="02010609060101010101" pitchFamily="2" charset="-122"/>
                <a:cs typeface="黑体" panose="02010609060101010101" pitchFamily="2" charset="-122"/>
                <a:sym typeface="+mn-lt"/>
              </a:rPr>
              <a:t>学校办学定位</a:t>
            </a:r>
            <a:endParaRPr lang="zh-CN" altLang="en-US" sz="4000" b="1">
              <a:latin typeface="黑体" panose="02010609060101010101" pitchFamily="2" charset="-122"/>
              <a:ea typeface="黑体" panose="02010609060101010101" pitchFamily="2" charset="-122"/>
              <a:cs typeface="黑体" panose="02010609060101010101" pitchFamily="2" charset="-122"/>
              <a:sym typeface="+mn-lt"/>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313159" y="1941232"/>
            <a:ext cx="2889667" cy="1829788"/>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3" name="矩形 12"/>
          <p:cNvSpPr/>
          <p:nvPr>
            <p:custDataLst>
              <p:tags r:id="rId2"/>
            </p:custDataLst>
          </p:nvPr>
        </p:nvSpPr>
        <p:spPr>
          <a:xfrm>
            <a:off x="1513137" y="2109545"/>
            <a:ext cx="2489711" cy="1489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能力培养</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nvGrpSpPr>
          <p:cNvPr id="2" name="组合 1"/>
          <p:cNvGrpSpPr/>
          <p:nvPr/>
        </p:nvGrpSpPr>
        <p:grpSpPr>
          <a:xfrm>
            <a:off x="4794377" y="1941195"/>
            <a:ext cx="2889758" cy="1829899"/>
            <a:chOff x="5485" y="4314"/>
            <a:chExt cx="3430" cy="2172"/>
          </a:xfrm>
        </p:grpSpPr>
        <p:sp>
          <p:nvSpPr>
            <p:cNvPr id="9" name="矩形 8"/>
            <p:cNvSpPr/>
            <p:nvPr>
              <p:custDataLst>
                <p:tags r:id="rId3"/>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5" name="矩形 14"/>
            <p:cNvSpPr/>
            <p:nvPr>
              <p:custDataLst>
                <p:tags r:id="rId4"/>
              </p:custDataLst>
            </p:nvPr>
          </p:nvSpPr>
          <p:spPr>
            <a:xfrm>
              <a:off x="5722"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分类培养</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sp>
        <p:nvSpPr>
          <p:cNvPr id="16" name="文本框 15"/>
          <p:cNvSpPr txBox="1"/>
          <p:nvPr>
            <p:custDataLst>
              <p:tags r:id="rId5"/>
            </p:custDataLst>
          </p:nvPr>
        </p:nvSpPr>
        <p:spPr>
          <a:xfrm>
            <a:off x="695960" y="925195"/>
            <a:ext cx="6671310" cy="1016000"/>
          </a:xfrm>
          <a:prstGeom prst="rect">
            <a:avLst/>
          </a:prstGeom>
          <a:noFill/>
        </p:spPr>
        <p:txBody>
          <a:bodyPr wrap="square" rtlCol="0" anchor="ctr">
            <a:noAutofit/>
          </a:bodyPr>
          <a:lstStyle/>
          <a:p>
            <a:pPr algn="ctr">
              <a:lnSpc>
                <a:spcPct val="120000"/>
              </a:lnSpc>
            </a:pPr>
            <a:r>
              <a:rPr lang="en-US" altLang="zh-CN" sz="2800" b="1">
                <a:latin typeface="黑体" panose="02010609060101010101" pitchFamily="2" charset="-122"/>
                <a:ea typeface="黑体" panose="02010609060101010101" pitchFamily="2" charset="-122"/>
                <a:cs typeface="黑体" panose="02010609060101010101" pitchFamily="2" charset="-122"/>
                <a:sym typeface="+mn-lt"/>
              </a:rPr>
              <a:t>3.</a:t>
            </a:r>
            <a:r>
              <a:rPr lang="zh-CN" altLang="en-US" sz="2800" b="1">
                <a:latin typeface="黑体" panose="02010609060101010101" pitchFamily="2" charset="-122"/>
                <a:ea typeface="黑体" panose="02010609060101010101" pitchFamily="2" charset="-122"/>
                <a:cs typeface="黑体" panose="02010609060101010101" pitchFamily="2" charset="-122"/>
                <a:sym typeface="+mn-lt"/>
              </a:rPr>
              <a:t>强化办学定位，提高人才培养能力</a:t>
            </a:r>
            <a:endParaRPr lang="zh-CN" altLang="en-US" sz="2800" b="1">
              <a:latin typeface="黑体" panose="02010609060101010101" pitchFamily="2" charset="-122"/>
              <a:ea typeface="黑体" panose="02010609060101010101" pitchFamily="2" charset="-122"/>
              <a:cs typeface="黑体" panose="02010609060101010101" pitchFamily="2" charset="-122"/>
              <a:sym typeface="+mn-lt"/>
            </a:endParaRPr>
          </a:p>
        </p:txBody>
      </p:sp>
      <p:grpSp>
        <p:nvGrpSpPr>
          <p:cNvPr id="3" name="组合 2"/>
          <p:cNvGrpSpPr/>
          <p:nvPr/>
        </p:nvGrpSpPr>
        <p:grpSpPr>
          <a:xfrm>
            <a:off x="1313187" y="4150217"/>
            <a:ext cx="2889758" cy="1829899"/>
            <a:chOff x="5485" y="4314"/>
            <a:chExt cx="3430" cy="2172"/>
          </a:xfrm>
        </p:grpSpPr>
        <p:sp>
          <p:nvSpPr>
            <p:cNvPr id="4" name="矩形 3"/>
            <p:cNvSpPr/>
            <p:nvPr>
              <p:custDataLst>
                <p:tags r:id="rId6"/>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5" name="矩形 4"/>
            <p:cNvSpPr/>
            <p:nvPr>
              <p:custDataLst>
                <p:tags r:id="rId7"/>
              </p:custDataLst>
            </p:nvPr>
          </p:nvSpPr>
          <p:spPr>
            <a:xfrm>
              <a:off x="5723"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20000"/>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双一流</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（一流师资，一流教学）</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grpSp>
        <p:nvGrpSpPr>
          <p:cNvPr id="12" name="组合 11"/>
          <p:cNvGrpSpPr/>
          <p:nvPr/>
        </p:nvGrpSpPr>
        <p:grpSpPr>
          <a:xfrm>
            <a:off x="4794257" y="4150217"/>
            <a:ext cx="2889758" cy="1829899"/>
            <a:chOff x="5485" y="4314"/>
            <a:chExt cx="3430" cy="2172"/>
          </a:xfrm>
        </p:grpSpPr>
        <p:sp>
          <p:nvSpPr>
            <p:cNvPr id="17" name="矩形 16"/>
            <p:cNvSpPr/>
            <p:nvPr>
              <p:custDataLst>
                <p:tags r:id="rId8"/>
              </p:custDataLst>
            </p:nvPr>
          </p:nvSpPr>
          <p:spPr>
            <a:xfrm>
              <a:off x="5485" y="4314"/>
              <a:ext cx="3430" cy="2172"/>
            </a:xfrm>
            <a:prstGeom prst="rect">
              <a:avLst/>
            </a:prstGeom>
            <a:solidFill>
              <a:schemeClr val="bg2"/>
            </a:solidFill>
            <a:ln w="38100">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cs typeface="+mn-ea"/>
                <a:sym typeface="+mn-lt"/>
              </a:endParaRPr>
            </a:p>
          </p:txBody>
        </p:sp>
        <p:sp>
          <p:nvSpPr>
            <p:cNvPr id="18" name="矩形 17"/>
            <p:cNvSpPr/>
            <p:nvPr>
              <p:custDataLst>
                <p:tags r:id="rId9"/>
              </p:custDataLst>
            </p:nvPr>
          </p:nvSpPr>
          <p:spPr>
            <a:xfrm>
              <a:off x="5723" y="4516"/>
              <a:ext cx="2955" cy="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20000"/>
            </a:bodyPr>
            <a:lstStyle/>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两高</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a:lnSpc>
                  <a:spcPct val="12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（高水平人才，高质量就业）</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gr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pic>
        <p:nvPicPr>
          <p:cNvPr id="3" name="图片 2" descr="HD4D(}422F(~WBP{0~`T@~W"/>
          <p:cNvPicPr>
            <a:picLocks noChangeAspect="1"/>
          </p:cNvPicPr>
          <p:nvPr/>
        </p:nvPicPr>
        <p:blipFill>
          <a:blip r:embed="rId1"/>
          <a:stretch>
            <a:fillRect/>
          </a:stretch>
        </p:blipFill>
        <p:spPr>
          <a:xfrm>
            <a:off x="156210" y="2264410"/>
            <a:ext cx="8780145" cy="234442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1815" y="2546985"/>
            <a:ext cx="5764530" cy="1764665"/>
          </a:xfrm>
        </p:spPr>
        <p:txBody>
          <a:bodyPr>
            <a:noAutofit/>
          </a:bodyPr>
          <a:lstStyle/>
          <a:p>
            <a:pPr>
              <a:lnSpc>
                <a:spcPct val="120000"/>
              </a:lnSpc>
            </a:pPr>
            <a:r>
              <a:rPr lang="zh-CN" altLang="en-US" b="1">
                <a:latin typeface="+mj-ea"/>
                <a:sym typeface="+mn-ea"/>
              </a:rPr>
              <a:t>坚持学生中心</a:t>
            </a:r>
            <a:endParaRPr lang="zh-CN" altLang="en-US" b="1">
              <a:latin typeface="+mj-ea"/>
              <a:sym typeface="+mn-ea"/>
            </a:endParaRPr>
          </a:p>
        </p:txBody>
      </p:sp>
      <p:sp>
        <p:nvSpPr>
          <p:cNvPr id="11" name="文本占位符 10"/>
          <p:cNvSpPr>
            <a:spLocks noGrp="1"/>
          </p:cNvSpPr>
          <p:nvPr>
            <p:ph type="body" sz="quarter" idx="13"/>
            <p:custDataLst>
              <p:tags r:id="rId2"/>
            </p:custDataLst>
          </p:nvPr>
        </p:nvSpPr>
        <p:spPr>
          <a:xfrm>
            <a:off x="6552534" y="2480103"/>
            <a:ext cx="1908517" cy="1656493"/>
          </a:xfrm>
        </p:spPr>
        <p:txBody>
          <a:bodyPr/>
          <a:lstStyle/>
          <a:p>
            <a:pPr>
              <a:lnSpc>
                <a:spcPct val="120000"/>
              </a:lnSpc>
              <a:spcBef>
                <a:spcPts val="0"/>
              </a:spcBef>
            </a:pPr>
            <a:r>
              <a:rPr lang="en-US" altLang="zh-CN">
                <a:sym typeface="+mn-lt"/>
              </a:rPr>
              <a:t>02</a:t>
            </a:r>
            <a:endParaRPr lang="en-US" altLang="zh-CN">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TEMPLATE_CATEGORY" val="custom"/>
  <p:tag name="KSO_WM_TEMPLATE_INDEX" val="20184546"/>
  <p:tag name="KSO_WM_TAG_VERSION" val="1.0"/>
  <p:tag name="KSO_WM_SLIDE_ID" val="custom20184546_13"/>
  <p:tag name="KSO_WM_SLIDE_INDEX" val="13"/>
  <p:tag name="KSO_WM_SLIDE_ITEM_CNT" val="3"/>
  <p:tag name="KSO_WM_SLIDE_LAYOUT" val="a_l"/>
  <p:tag name="KSO_WM_SLIDE_LAYOUT_CNT" val="1_1"/>
  <p:tag name="KSO_WM_SLIDE_TYPE" val="text"/>
  <p:tag name="KSO_WM_BEAUTIFY_FLAG" val="#wm#"/>
  <p:tag name="KSO_WM_SLIDE_POSITION" val="90.1978*197.604"/>
  <p:tag name="KSO_WM_SLIDE_SIZE" val="779.604*144.923"/>
  <p:tag name="KSO_WM_DIAGRAM_GROUP_CODE" val="l1-2"/>
  <p:tag name="KSO_WM_TEMPLATE_SUBCATEGORY" val="0"/>
  <p:tag name="KSO_WM_SLIDE_DIAGTYPE" val="l"/>
  <p:tag name="KSO_WM_SLIDE_SUBTYPE" val="diag"/>
</p:tagLst>
</file>

<file path=ppt/tags/tag102.xml><?xml version="1.0" encoding="utf-8"?>
<p:tagLst xmlns:p="http://schemas.openxmlformats.org/presentationml/2006/main">
  <p:tag name="KSO_WM_BEAUTIFY_FLAG" val="#wm#"/>
  <p:tag name="KSO_WM_TEMPLATE_CATEGORY" val="custom"/>
  <p:tag name="KSO_WM_TEMPLATE_INDEX" val="20184546"/>
</p:tagLst>
</file>

<file path=ppt/tags/tag103.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2*a*1"/>
  <p:tag name="KSO_WM_UNIT_LAYERLEVEL" val="1"/>
  <p:tag name="KSO_WM_UNIT_VALUE" val="11"/>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UNIT_PRESET_TEXT" val="请在此输入您的标题"/>
</p:tagLst>
</file>

<file path=ppt/tags/tag104.xml><?xml version="1.0" encoding="utf-8"?>
<p:tagLst xmlns:p="http://schemas.openxmlformats.org/presentationml/2006/main">
  <p:tag name="KSO_WM_TEMPLATE_CATEGORY" val="custom"/>
  <p:tag name="KSO_WM_TEMPLATE_INDEX" val="20184546"/>
  <p:tag name="KSO_WM_UNIT_TYPE" val="e"/>
  <p:tag name="KSO_WM_UNIT_INDEX" val="1"/>
  <p:tag name="KSO_WM_UNIT_ID" val="custom20184546_12*e*1"/>
  <p:tag name="KSO_WM_UNIT_LAYERLEVEL" val="1"/>
  <p:tag name="KSO_WM_UNIT_VALUE" val="2"/>
  <p:tag name="KSO_WM_UNIT_HIGHLIGHT" val="0"/>
  <p:tag name="KSO_WM_UNIT_COMPATIBLE" val="1"/>
  <p:tag name="KSO_WM_UNIT_PRESET_TEXT" val="01"/>
  <p:tag name="KSO_WM_BEAUTIFY_FLAG" val="#wm#"/>
  <p:tag name="KSO_WM_TAG_VERSION" val="1.0"/>
  <p:tag name="KSO_WM_UNIT_NOCLEAR" val="0"/>
  <p:tag name="KSO_WM_UNIT_DIAGRAM_ISNUMVISUAL" val="0"/>
  <p:tag name="KSO_WM_UNIT_DIAGRAM_ISREFERUNIT" val="0"/>
</p:tagLst>
</file>

<file path=ppt/tags/tag105.xml><?xml version="1.0" encoding="utf-8"?>
<p:tagLst xmlns:p="http://schemas.openxmlformats.org/presentationml/2006/main">
  <p:tag name="KSO_WM_TEMPLATE_CATEGORY" val="custom"/>
  <p:tag name="KSO_WM_TEMPLATE_INDEX" val="20184546"/>
  <p:tag name="KSO_WM_TAG_VERSION" val="1.0"/>
  <p:tag name="KSO_WM_SLIDE_ID" val="custom20184546_12"/>
  <p:tag name="KSO_WM_SLIDE_INDEX" val="12"/>
  <p:tag name="KSO_WM_SLIDE_ITEM_CNT" val="0"/>
  <p:tag name="KSO_WM_SLIDE_LAYOUT" val="a_e"/>
  <p:tag name="KSO_WM_SLIDE_LAYOUT_CNT" val="1_1"/>
  <p:tag name="KSO_WM_SLIDE_TYPE" val="sectionTitle"/>
  <p:tag name="KSO_WM_BEAUTIFY_FLAG" val="#wm#"/>
  <p:tag name="KSO_WM_TEMPLATE_SUBCATEGORY" val="0"/>
  <p:tag name="KSO_WM_SLIDE_SUBTYPE" val="pureTxt"/>
</p:tagLst>
</file>

<file path=ppt/tags/tag106.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107.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10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109.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111.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112.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113.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11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115.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116.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117.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118.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00447_1*i*1"/>
  <p:tag name="KSO_WM_TEMPLATE_CATEGORY" val="diagram"/>
  <p:tag name="KSO_WM_TEMPLATE_INDEX" val="20200447"/>
  <p:tag name="KSO_WM_UNIT_LAYERLEVEL" val="1"/>
  <p:tag name="KSO_WM_TAG_VERSION" val="1.0"/>
  <p:tag name="KSO_WM_BEAUTIFY_FLAG" val="#wm#"/>
  <p:tag name="KSO_WM_UNIT_FILL_FORE_SCHEMECOLOR_INDEX" val="16"/>
  <p:tag name="KSO_WM_UNI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00447_1*i*1"/>
  <p:tag name="KSO_WM_TEMPLATE_CATEGORY" val="diagram"/>
  <p:tag name="KSO_WM_TEMPLATE_INDEX" val="20200447"/>
  <p:tag name="KSO_WM_UNIT_LAYERLEVEL" val="1"/>
  <p:tag name="KSO_WM_TAG_VERSION" val="1.0"/>
  <p:tag name="KSO_WM_BEAUTIFY_FLAG" val="#wm#"/>
  <p:tag name="KSO_WM_UNIT_FILL_FORE_SCHEMECOLOR_INDEX" val="16"/>
  <p:tag name="KSO_WM_UNIT_FILL_TYPE" val="1"/>
  <p:tag name="KSO_WM_UNIT_USESOURCEFORMAT_APPLY" val="1"/>
</p:tagLst>
</file>

<file path=ppt/tags/tag121.xml><?xml version="1.0" encoding="utf-8"?>
<p:tagLst xmlns:p="http://schemas.openxmlformats.org/presentationml/2006/main">
  <p:tag name="KSO_WM_UNIT_PRESET_TEXT" val="点击输入正文"/>
  <p:tag name="KSO_WM_UNIT_NOCLEAR" val="0"/>
  <p:tag name="KSO_WM_UNIT_SHOW_EDIT_AREA_INDICATION" val="1"/>
  <p:tag name="KSO_WM_UNIT_VALUE" val="6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0447_1*l_h_f*1_1_1"/>
  <p:tag name="KSO_WM_TEMPLATE_CATEGORY" val="diagram"/>
  <p:tag name="KSO_WM_TEMPLATE_INDEX" val="2020044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PRESET_TEXT" val="点击输入正文"/>
  <p:tag name="KSO_WM_UNIT_NOCLEAR" val="0"/>
  <p:tag name="KSO_WM_UNIT_SHOW_EDIT_AREA_INDICATION" val="1"/>
  <p:tag name="KSO_WM_UNIT_VALUE" val="6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0447_1*l_h_f*1_2_1"/>
  <p:tag name="KSO_WM_TEMPLATE_CATEGORY" val="diagram"/>
  <p:tag name="KSO_WM_TEMPLATE_INDEX" val="2020044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a*1"/>
  <p:tag name="KSO_WM_UNIT_LAYERLEVEL" val="1"/>
  <p:tag name="KSO_WM_UNIT_VALUE" val="12"/>
  <p:tag name="KSO_WM_UNIT_ISCONTENTSTITLE" val="0"/>
  <p:tag name="KSO_WM_UNIT_HIGHLIGHT" val="0"/>
  <p:tag name="KSO_WM_UNIT_COMPATIBLE" val="0"/>
  <p:tag name="KSO_WM_UNIT_PRESET_TEXT" val="简约商业计划书"/>
  <p:tag name="KSO_WM_BEAUTIFY_FLAG" val="#wm#"/>
  <p:tag name="KSO_WM_TAG_VERSION" val="1.0"/>
  <p:tag name="KSO_WM_UNIT_NOCLEAR" val="0"/>
  <p:tag name="KSO_WM_UNIT_DIAGRAM_ISNUMVISUAL" val="0"/>
  <p:tag name="KSO_WM_UNIT_DIAGRAM_ISREFERUNIT"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00447_1*i*1"/>
  <p:tag name="KSO_WM_TEMPLATE_CATEGORY" val="diagram"/>
  <p:tag name="KSO_WM_TEMPLATE_INDEX" val="20200447"/>
  <p:tag name="KSO_WM_UNIT_LAYERLEVEL" val="1"/>
  <p:tag name="KSO_WM_TAG_VERSION" val="1.0"/>
  <p:tag name="KSO_WM_BEAUTIFY_FLAG" val="#wm#"/>
  <p:tag name="KSO_WM_UNIT_FILL_FORE_SCHEMECOLOR_INDEX" val="16"/>
  <p:tag name="KSO_WM_UNIT_FILL_TYPE" val="1"/>
  <p:tag name="KSO_WM_UNIT_USESOURCEFORMAT_APPLY" val="1"/>
</p:tagLst>
</file>

<file path=ppt/tags/tag125.xml><?xml version="1.0" encoding="utf-8"?>
<p:tagLst xmlns:p="http://schemas.openxmlformats.org/presentationml/2006/main">
  <p:tag name="KSO_WM_BEAUTIFY_FLAG" val="#wm#"/>
  <p:tag name="KSO_WM_TEMPLATE_CATEGORY" val="diagram"/>
  <p:tag name="KSO_WM_TEMPLATE_INDEX" val="20200447"/>
  <p:tag name="KSO_WM_SLIDE_ID" val="diagram20200447_1"/>
  <p:tag name="KSO_WM_TEMPLATE_SUBCATEGORY" val="0"/>
  <p:tag name="KSO_WM_SLIDE_TYPE" val="text"/>
  <p:tag name="KSO_WM_SLIDE_SUBTYPE" val="picTxt"/>
  <p:tag name="KSO_WM_SLIDE_ITEM_CNT" val="2"/>
  <p:tag name="KSO_WM_SLIDE_INDEX" val="1"/>
  <p:tag name="KSO_WM_UNIT_SHOW_EDIT_AREA_INDICATION" val="1"/>
  <p:tag name="KSO_WM_SLIDE_SIZE" val="622.816*459.468"/>
  <p:tag name="KSO_WM_SLIDE_POSITION" val="299.026*47.8691"/>
  <p:tag name="KSO_WM_DIAGRAM_GROUP_CODE" val="l1-1"/>
  <p:tag name="KSO_WM_SLIDE_DIAGTYPE" val="l"/>
  <p:tag name="KSO_WM_TAG_VERSION" val="1.0"/>
  <p:tag name="KSO_WM_SLIDE_LAYOUT" val="a_f_l"/>
  <p:tag name="KSO_WM_SLIDE_LAYOUT_CNT" val="1_1_1"/>
</p:tagLst>
</file>

<file path=ppt/tags/tag126.xml><?xml version="1.0" encoding="utf-8"?>
<p:tagLst xmlns:p="http://schemas.openxmlformats.org/presentationml/2006/main">
  <p:tag name="KSO_WM_BEAUTIFY_FLAG" val="#wm#"/>
  <p:tag name="KSO_WM_TEMPLATE_CATEGORY" val="custom"/>
  <p:tag name="KSO_WM_TEMPLATE_INDEX" val="20184546"/>
</p:tagLst>
</file>

<file path=ppt/tags/tag127.xml><?xml version="1.0" encoding="utf-8"?>
<p:tagLst xmlns:p="http://schemas.openxmlformats.org/presentationml/2006/main">
  <p:tag name="KSO_WM_BEAUTIFY_FLAG" val="#wm#"/>
  <p:tag name="KSO_WM_TEMPLATE_CATEGORY" val="custom"/>
  <p:tag name="KSO_WM_TEMPLATE_INDEX" val="20184546"/>
</p:tagLst>
</file>

<file path=ppt/tags/tag128.xml><?xml version="1.0" encoding="utf-8"?>
<p:tagLst xmlns:p="http://schemas.openxmlformats.org/presentationml/2006/main">
  <p:tag name="KSO_WM_BEAUTIFY_FLAG" val="#wm#"/>
  <p:tag name="KSO_WM_TEMPLATE_CATEGORY" val="custom"/>
  <p:tag name="KSO_WM_TEMPLATE_INDEX" val="20184546"/>
</p:tagLst>
</file>

<file path=ppt/tags/tag129.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2*a*1"/>
  <p:tag name="KSO_WM_UNIT_LAYERLEVEL" val="1"/>
  <p:tag name="KSO_WM_UNIT_VALUE" val="11"/>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UNIT_PRESET_TEXT" val="请在此输入您的标题"/>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184546"/>
  <p:tag name="KSO_WM_UNIT_TYPE" val="e"/>
  <p:tag name="KSO_WM_UNIT_INDEX" val="1"/>
  <p:tag name="KSO_WM_UNIT_ID" val="custom20184546_12*e*1"/>
  <p:tag name="KSO_WM_UNIT_LAYERLEVEL" val="1"/>
  <p:tag name="KSO_WM_UNIT_VALUE" val="2"/>
  <p:tag name="KSO_WM_UNIT_HIGHLIGHT" val="0"/>
  <p:tag name="KSO_WM_UNIT_COMPATIBLE" val="1"/>
  <p:tag name="KSO_WM_UNIT_PRESET_TEXT" val="01"/>
  <p:tag name="KSO_WM_BEAUTIFY_FLAG" val="#wm#"/>
  <p:tag name="KSO_WM_TAG_VERSION" val="1.0"/>
  <p:tag name="KSO_WM_UNIT_NOCLEAR" val="0"/>
  <p:tag name="KSO_WM_UNIT_DIAGRAM_ISNUMVISUAL" val="0"/>
  <p:tag name="KSO_WM_UNIT_DIAGRAM_ISREFERUNIT" val="0"/>
</p:tagLst>
</file>

<file path=ppt/tags/tag131.xml><?xml version="1.0" encoding="utf-8"?>
<p:tagLst xmlns:p="http://schemas.openxmlformats.org/presentationml/2006/main">
  <p:tag name="KSO_WM_TEMPLATE_CATEGORY" val="custom"/>
  <p:tag name="KSO_WM_TEMPLATE_INDEX" val="20184546"/>
  <p:tag name="KSO_WM_TAG_VERSION" val="1.0"/>
  <p:tag name="KSO_WM_SLIDE_ID" val="custom20184546_12"/>
  <p:tag name="KSO_WM_SLIDE_INDEX" val="12"/>
  <p:tag name="KSO_WM_SLIDE_ITEM_CNT" val="0"/>
  <p:tag name="KSO_WM_SLIDE_LAYOUT" val="a_e"/>
  <p:tag name="KSO_WM_SLIDE_LAYOUT_CNT" val="1_1"/>
  <p:tag name="KSO_WM_SLIDE_TYPE" val="sectionTitle"/>
  <p:tag name="KSO_WM_BEAUTIFY_FLAG" val="#wm#"/>
  <p:tag name="KSO_WM_TEMPLATE_SUBCATEGORY" val="0"/>
  <p:tag name="KSO_WM_SLIDE_SUBTYPE" val="pureTxt"/>
</p:tagLst>
</file>

<file path=ppt/tags/tag132.xml><?xml version="1.0" encoding="utf-8"?>
<p:tagLst xmlns:p="http://schemas.openxmlformats.org/presentationml/2006/main">
  <p:tag name="KSO_WM_TAG_VERSION" val="1.0"/>
  <p:tag name="KSO_WM_BEAUTIFY_FLAG" val="#wm#"/>
  <p:tag name="KSO_WM_UNIT_TYPE" val="l_h_i"/>
  <p:tag name="KSO_WM_UNIT_ID" val="custom20184546_13*l_h_i*1_1_1"/>
  <p:tag name="KSO_WM_TEMPLATE_CATEGORY" val="custom"/>
  <p:tag name="KSO_WM_TEMPLATE_INDEX" val="20184546"/>
  <p:tag name="KSO_WM_UNIT_INDEX" val="1_1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33.xml><?xml version="1.0" encoding="utf-8"?>
<p:tagLst xmlns:p="http://schemas.openxmlformats.org/presentationml/2006/main">
  <p:tag name="KSO_WM_TEMPLATE_CATEGORY" val="custom"/>
  <p:tag name="KSO_WM_TEMPLATE_INDEX" val="20184546"/>
  <p:tag name="KSO_WM_UNIT_TYPE" val="l_h_f"/>
  <p:tag name="KSO_WM_UNIT_INDEX" val="1_1_1"/>
  <p:tag name="KSO_WM_UNIT_ID" val="custom20184546_13*l_h_f*1_1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35.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3*a*1"/>
  <p:tag name="KSO_WM_UNIT_LAYERLEVEL" val="1"/>
  <p:tag name="KSO_WM_UNIT_VALUE" val="19"/>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DIAGRAM_GROUP_CODE" val="l1-2"/>
  <p:tag name="KSO_WM_UNIT_PRESET_TEXT" val="请在此输入您的标题"/>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38.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9.xml><?xml version="1.0" encoding="utf-8"?>
<p:tagLst xmlns:p="http://schemas.openxmlformats.org/presentationml/2006/main">
  <p:tag name="KSO_WM_TEMPLATE_CATEGORY" val="custom"/>
  <p:tag name="KSO_WM_TEMPLATE_INDEX" val="20184546"/>
  <p:tag name="KSO_WM_TAG_VERSION" val="1.0"/>
  <p:tag name="KSO_WM_SLIDE_ID" val="custom20184546_13"/>
  <p:tag name="KSO_WM_SLIDE_INDEX" val="13"/>
  <p:tag name="KSO_WM_SLIDE_ITEM_CNT" val="3"/>
  <p:tag name="KSO_WM_SLIDE_LAYOUT" val="a_l"/>
  <p:tag name="KSO_WM_SLIDE_LAYOUT_CNT" val="1_1"/>
  <p:tag name="KSO_WM_SLIDE_TYPE" val="text"/>
  <p:tag name="KSO_WM_BEAUTIFY_FLAG" val="#wm#"/>
  <p:tag name="KSO_WM_SLIDE_POSITION" val="90.1978*197.604"/>
  <p:tag name="KSO_WM_SLIDE_SIZE" val="779.604*144.923"/>
  <p:tag name="KSO_WM_DIAGRAM_GROUP_CODE" val="l1-2"/>
  <p:tag name="KSO_WM_TEMPLATE_SUBCATEGORY" val="0"/>
  <p:tag name="KSO_WM_SLIDE_DIAGTYPE" val="l"/>
  <p:tag name="KSO_WM_SLIDE_SUBTYPE" val="diag"/>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TYPE" val="i"/>
  <p:tag name="KSO_WM_UNIT_ID" val="custom20184546_5*i*18"/>
  <p:tag name="KSO_WM_TEMPLATE_CATEGORY" val="custom"/>
  <p:tag name="KSO_WM_TEMPLATE_INDEX" val="20184546"/>
  <p:tag name="KSO_WM_UNIT_INDEX" val="18"/>
  <p:tag name="KSO_WM_UNIT_HIGHLIGHT" val="0"/>
  <p:tag name="KSO_WM_UNIT_COMPATIBLE" val="0"/>
  <p:tag name="KSO_WM_UNIT_DIAGRAM_ISNUMVISUAL" val="0"/>
  <p:tag name="KSO_WM_UNIT_DIAGRAM_ISREFERUNIT" val="0"/>
  <p:tag name="KSO_WM_DIAGRAM_GROUP_CODE" val="l1-1"/>
  <p:tag name="KSO_WM_UNIT_LAYERLEVEL" val="1"/>
  <p:tag name="KSO_WM_UNIT_FILL_FORE_SCHEMECOLOR_INDEX" val="5"/>
  <p:tag name="KSO_WM_UNIT_FILL_TYPE" val="1"/>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TAG_VERSION" val="1.0"/>
  <p:tag name="KSO_WM_SLIDE_ITEM_CNT" val="4"/>
  <p:tag name="KSO_WM_SLIDE_LAYOUT" val="a_b_l"/>
  <p:tag name="KSO_WM_SLIDE_LAYOUT_CNT" val="1_1_1"/>
  <p:tag name="KSO_WM_SLIDE_TYPE" val="contents"/>
  <p:tag name="KSO_WM_BEAUTIFY_FLAG" val="#wm#"/>
  <p:tag name="KSO_WM_TEMPLATE_CATEGORY" val="custom"/>
  <p:tag name="KSO_WM_TEMPLATE_INDEX" val="20184546"/>
  <p:tag name="KSO_WM_SLIDE_ID" val="custom20184546_5"/>
  <p:tag name="KSO_WM_SLIDE_INDEX" val="5"/>
  <p:tag name="KSO_WM_DIAGRAM_GROUP_CODE" val="l1-1"/>
  <p:tag name="KSO_WM_TEMPLATE_SUBCATEGORY" val="0"/>
  <p:tag name="KSO_WM_SLIDE_SUBTYPE" val="diag"/>
  <p:tag name="KSO_WM_SLIDE_DIAGTYPE" val="l"/>
</p:tagLst>
</file>

<file path=ppt/tags/tag142.xml><?xml version="1.0" encoding="utf-8"?>
<p:tagLst xmlns:p="http://schemas.openxmlformats.org/presentationml/2006/main">
  <p:tag name="KSO_WM_TAG_VERSION" val="1.0"/>
  <p:tag name="KSO_WM_BEAUTIFY_FLAG" val="#wm#"/>
  <p:tag name="KSO_WM_UNIT_TYPE" val="l_h_i"/>
  <p:tag name="KSO_WM_UNIT_ID" val="custom20184546_13*l_h_i*1_1_1"/>
  <p:tag name="KSO_WM_TEMPLATE_CATEGORY" val="custom"/>
  <p:tag name="KSO_WM_TEMPLATE_INDEX" val="20184546"/>
  <p:tag name="KSO_WM_UNIT_INDEX" val="1_1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43.xml><?xml version="1.0" encoding="utf-8"?>
<p:tagLst xmlns:p="http://schemas.openxmlformats.org/presentationml/2006/main">
  <p:tag name="KSO_WM_TEMPLATE_CATEGORY" val="custom"/>
  <p:tag name="KSO_WM_TEMPLATE_INDEX" val="20184546"/>
  <p:tag name="KSO_WM_UNIT_TYPE" val="l_h_f"/>
  <p:tag name="KSO_WM_UNIT_INDEX" val="1_1_1"/>
  <p:tag name="KSO_WM_UNIT_ID" val="custom20184546_13*l_h_f*1_1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44.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45.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3*a*1"/>
  <p:tag name="KSO_WM_UNIT_LAYERLEVEL" val="1"/>
  <p:tag name="KSO_WM_UNIT_VALUE" val="19"/>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DIAGRAM_GROUP_CODE" val="l1-2"/>
  <p:tag name="KSO_WM_UNIT_PRESET_TEXT" val="请在此输入您的标题"/>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148.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49.xml><?xml version="1.0" encoding="utf-8"?>
<p:tagLst xmlns:p="http://schemas.openxmlformats.org/presentationml/2006/main">
  <p:tag name="KSO_WM_TEMPLATE_CATEGORY" val="custom"/>
  <p:tag name="KSO_WM_TEMPLATE_INDEX" val="20184546"/>
  <p:tag name="KSO_WM_TAG_VERSION" val="1.0"/>
  <p:tag name="KSO_WM_SLIDE_ID" val="custom20184546_13"/>
  <p:tag name="KSO_WM_SLIDE_INDEX" val="13"/>
  <p:tag name="KSO_WM_SLIDE_ITEM_CNT" val="3"/>
  <p:tag name="KSO_WM_SLIDE_LAYOUT" val="a_l"/>
  <p:tag name="KSO_WM_SLIDE_LAYOUT_CNT" val="1_1"/>
  <p:tag name="KSO_WM_SLIDE_TYPE" val="text"/>
  <p:tag name="KSO_WM_BEAUTIFY_FLAG" val="#wm#"/>
  <p:tag name="KSO_WM_SLIDE_POSITION" val="90.1978*197.604"/>
  <p:tag name="KSO_WM_SLIDE_SIZE" val="779.604*144.923"/>
  <p:tag name="KSO_WM_DIAGRAM_GROUP_CODE" val="l1-2"/>
  <p:tag name="KSO_WM_TEMPLATE_SUBCATEGORY" val="0"/>
  <p:tag name="KSO_WM_SLIDE_DIAGTYPE" val="l"/>
  <p:tag name="KSO_WM_SLIDE_SUBTYPE" val="diag"/>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UNIT_TYPE" val="i"/>
  <p:tag name="KSO_WM_UNIT_ID" val="diagram30177858_1*i*0"/>
  <p:tag name="KSO_WM_TEMPLATE_CATEGORY" val="diagram"/>
  <p:tag name="KSO_WM_TEMPLATE_INDEX" val="30177858"/>
  <p:tag name="KSO_WM_UNIT_INDEX" val="0"/>
</p:tagLst>
</file>

<file path=ppt/tags/tag151.xml><?xml version="1.0" encoding="utf-8"?>
<p:tagLst xmlns:p="http://schemas.openxmlformats.org/presentationml/2006/main">
  <p:tag name="KSO_WM_TAG_VERSION" val="1.0"/>
  <p:tag name="KSO_WM_TEMPLATE_CATEGORY" val="diagram"/>
  <p:tag name="KSO_WM_TEMPLATE_INDEX" val="30177858"/>
  <p:tag name="KSO_WM_UNIT_TYPE" val="a"/>
  <p:tag name="KSO_WM_UNIT_INDEX" val="1"/>
  <p:tag name="KSO_WM_UNIT_ID" val="diagram30177858_1*a*1"/>
  <p:tag name="KSO_WM_UNIT_LAYERLEVEL" val="1"/>
  <p:tag name="KSO_WM_UNIT_VALUE" val="14"/>
  <p:tag name="KSO_WM_UNIT_ISCONTENTSTITLE" val="0"/>
  <p:tag name="KSO_WM_UNIT_HIGHLIGHT" val="0"/>
  <p:tag name="KSO_WM_UNIT_COMPATIBLE" val="0"/>
  <p:tag name="KSO_WM_UNIT_CLEAR" val="0"/>
  <p:tag name="KSO_WM_BEAUTIFY_FLAG" val="#wm#"/>
  <p:tag name="KSO_WM_UNIT_PRESET_TEXT" val="世界那么大，我想去看看"/>
</p:tagLst>
</file>

<file path=ppt/tags/tag152.xml><?xml version="1.0" encoding="utf-8"?>
<p:tagLst xmlns:p="http://schemas.openxmlformats.org/presentationml/2006/main">
  <p:tag name="KSO_WM_TAG_VERSION" val="1.0"/>
  <p:tag name="KSO_WM_BEAUTIFY_FLAG" val="#wm#"/>
  <p:tag name="KSO_WM_UNIT_TYPE" val="i"/>
  <p:tag name="KSO_WM_UNIT_ID" val="diagram30177858_1*i*4"/>
  <p:tag name="KSO_WM_TEMPLATE_CATEGORY" val="diagram"/>
  <p:tag name="KSO_WM_TEMPLATE_INDEX" val="30177858"/>
  <p:tag name="KSO_WM_UNIT_INDEX" val="4"/>
</p:tagLst>
</file>

<file path=ppt/tags/tag153.xml><?xml version="1.0" encoding="utf-8"?>
<p:tagLst xmlns:p="http://schemas.openxmlformats.org/presentationml/2006/main">
  <p:tag name="KSO_WM_TAG_VERSION" val="1.0"/>
  <p:tag name="KSO_WM_BEAUTIFY_FLAG" val="#wm#"/>
  <p:tag name="KSO_WM_UNIT_TYPE" val="i"/>
  <p:tag name="KSO_WM_UNIT_ID" val="diagram30177858_1*i*4"/>
  <p:tag name="KSO_WM_TEMPLATE_CATEGORY" val="diagram"/>
  <p:tag name="KSO_WM_TEMPLATE_INDEX" val="30177858"/>
  <p:tag name="KSO_WM_UNIT_INDEX" val="4"/>
</p:tagLst>
</file>

<file path=ppt/tags/tag154.xml><?xml version="1.0" encoding="utf-8"?>
<p:tagLst xmlns:p="http://schemas.openxmlformats.org/presentationml/2006/main">
  <p:tag name="KSO_WM_TAG_VERSION" val="1.0"/>
  <p:tag name="KSO_WM_BEAUTIFY_FLAG" val="#wm#"/>
  <p:tag name="KSO_WM_UNIT_TYPE" val="i"/>
  <p:tag name="KSO_WM_UNIT_ID" val="diagram30177858_1*i*4"/>
  <p:tag name="KSO_WM_TEMPLATE_CATEGORY" val="diagram"/>
  <p:tag name="KSO_WM_TEMPLATE_INDEX" val="30177858"/>
  <p:tag name="KSO_WM_UNIT_INDEX" val="4"/>
</p:tagLst>
</file>

<file path=ppt/tags/tag155.xml><?xml version="1.0" encoding="utf-8"?>
<p:tagLst xmlns:p="http://schemas.openxmlformats.org/presentationml/2006/main">
  <p:tag name="KSO_WM_TAG_VERSION" val="1.0"/>
  <p:tag name="KSO_WM_BEAUTIFY_FLAG" val="#wm#"/>
  <p:tag name="KSO_WM_UNIT_TYPE" val="i"/>
  <p:tag name="KSO_WM_UNIT_ID" val="diagram30177858_1*i*4"/>
  <p:tag name="KSO_WM_TEMPLATE_CATEGORY" val="diagram"/>
  <p:tag name="KSO_WM_TEMPLATE_INDEX" val="30177858"/>
  <p:tag name="KSO_WM_UNIT_INDEX" val="4"/>
</p:tagLst>
</file>

<file path=ppt/tags/tag156.xml><?xml version="1.0" encoding="utf-8"?>
<p:tagLst xmlns:p="http://schemas.openxmlformats.org/presentationml/2006/main">
  <p:tag name="KSO_WM_BEAUTIFY_FLAG" val="#wm#"/>
  <p:tag name="KSO_WM_TEMPLATE_CATEGORY" val="diagram"/>
  <p:tag name="KSO_WM_TEMPLATE_INDEX" val="30177858"/>
  <p:tag name="KSO_WM_SLIDE_SUBTYPE" val="picTxt"/>
  <p:tag name="KSO_WM_TEMPLATE_TOPIC_DEFAULT" val="1"/>
  <p:tag name="KSO_WM_TEMPLATE_JOB_ID" val="2"/>
  <p:tag name="KSO_WM_TEMPLATE_SCENE_ID" val="1"/>
  <p:tag name="KSO_WM_TEMPLATE_OUTLINE_ID" val="15"/>
  <p:tag name="KSO_WM_TEMPLATE_TOPIC_ID" val="2869567"/>
  <p:tag name="KSO_WM_SLIDE_SIZE" val="778*408"/>
  <p:tag name="KSO_WM_SLIDE_POSITION" val="88*75"/>
  <p:tag name="KSO_WM_SLIDE_TYPE" val="text"/>
  <p:tag name="KSO_WM_SLIDE_LAYOUT_CNT" val="1_2"/>
  <p:tag name="KSO_WM_SLIDE_LAYOUT" val="a_d"/>
  <p:tag name="KSO_WM_SLIDE_ITEM_CNT" val="2"/>
  <p:tag name="KSO_WM_SLIDE_INDEX" val="1"/>
  <p:tag name="KSO_WM_SLIDE_ID" val="diagram30177858_1"/>
  <p:tag name="KSO_WM_TAG_VERSION" val="1.0"/>
  <p:tag name="KSO_WM_TEMPLATE_THUMBS_INDEX" val="1、6、10、14、20、26、27、28、29、3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1395_1*i*1"/>
  <p:tag name="KSO_WM_TEMPLATE_CATEGORY" val="diagram"/>
  <p:tag name="KSO_WM_TEMPLATE_INDEX" val="20191395"/>
  <p:tag name="KSO_WM_UNIT_LAYERLEVEL" val="1"/>
  <p:tag name="KSO_WM_TAG_VERSION" val="1.0"/>
  <p:tag name="KSO_WM_BEAUTIFY_FLAG" val="#wm#"/>
  <p:tag name="KSO_WM_UNIT_COLOR_SCHEME_SHAPE_ID" val="5"/>
  <p:tag name="KSO_WM_UNIT_COLOR_SCHEME_PARENT_PAGE" val="0_1"/>
  <p:tag name="KSO_WM_UNIT_ADJUSTLAYOUT_ID" val="5"/>
</p:tagLst>
</file>

<file path=ppt/tags/tag158.xml><?xml version="1.0" encoding="utf-8"?>
<p:tagLst xmlns:p="http://schemas.openxmlformats.org/presentationml/2006/main">
  <p:tag name="KSO_WM_UNIT_ISCONTENTSTITLE" val="0"/>
  <p:tag name="KSO_WM_UNIT_VALUE" val="11"/>
  <p:tag name="KSO_WM_UNIT_HIGHLIGHT" val="0"/>
  <p:tag name="KSO_WM_UNIT_COMPATIBLE" val="0"/>
  <p:tag name="KSO_WM_UNIT_DIAGRAM_ISNUMVISUAL" val="0"/>
  <p:tag name="KSO_WM_UNIT_DIAGRAM_ISREFERUNIT" val="0"/>
  <p:tag name="KSO_WM_UNIT_ID" val="diagram20191395_1*h_a*3_1"/>
  <p:tag name="KSO_WM_TEMPLATE_CATEGORY" val="diagram"/>
  <p:tag name="KSO_WM_TEMPLATE_INDEX" val="20191395"/>
  <p:tag name="KSO_WM_UNIT_LAYERLEVEL" val="1_1"/>
  <p:tag name="KSO_WM_TAG_VERSION" val="1.0"/>
  <p:tag name="KSO_WM_BEAUTIFY_FLAG" val="#wm#"/>
  <p:tag name="KSO_WM_UNIT_TEXT_PART_ID" val="1-Z"/>
  <p:tag name="KSO_WM_UNIT_TEXT_PART_SIZE" val="30*224.5"/>
  <p:tag name="KSO_WM_UNIT_PRESET_TEXT" val="单击此处添加小标题"/>
  <p:tag name="KSO_WM_UNIT_TYPE" val="h_a"/>
  <p:tag name="KSO_WM_UNIT_INDEX" val="3_1"/>
  <p:tag name="KSO_WM_UNIT_COLOR_SCHEME_SHAPE_ID" val="46"/>
  <p:tag name="KSO_WM_UNIT_COLOR_SCHEME_PARENT_PAGE" val="0_1"/>
  <p:tag name="KSO_WM_UNIT_ADJUSTLAYOUT_ID" val="46"/>
</p:tagLst>
</file>

<file path=ppt/tags/tag159.xml><?xml version="1.0" encoding="utf-8"?>
<p:tagLst xmlns:p="http://schemas.openxmlformats.org/presentationml/2006/main">
  <p:tag name="KSO_WM_UNIT_ISCONTENTSTITLE" val="0"/>
  <p:tag name="KSO_WM_UNIT_PRESET_TEXT" val="单击添加大标题"/>
  <p:tag name="KSO_WM_UNIT_TEXT_PART_ID" val="3-X"/>
  <p:tag name="KSO_WM_UNIT_TEXT_PART_SIZE" val="49.2*832"/>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1395_1*a*1"/>
  <p:tag name="KSO_WM_TEMPLATE_CATEGORY" val="diagram"/>
  <p:tag name="KSO_WM_TEMPLATE_INDEX" val="20191395"/>
  <p:tag name="KSO_WM_UNIT_LAYERLEVEL" val="1"/>
  <p:tag name="KSO_WM_TAG_VERSION" val="1.0"/>
  <p:tag name="KSO_WM_BEAUTIFY_FLAG" val="#wm#"/>
  <p:tag name="KSO_WM_UNIT_COLOR_SCHEME_SHAPE_ID" val="4"/>
  <p:tag name="KSO_WM_UNIT_COLOR_SCHEME_PARENT_PAGE" val="0_1"/>
  <p:tag name="KSO_WM_UNIT_ADJUSTLAYOUT_ID" val="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diagram"/>
  <p:tag name="KSO_WM_TEMPLATE_INDEX" val="20191395"/>
  <p:tag name="KSO_WM_SLIDE_ID" val="diagram20191395_1"/>
  <p:tag name="KSO_WM_SLIDE_ITEM_CNT" val="0"/>
  <p:tag name="KSO_WM_SLIDE_INDEX" val="1"/>
  <p:tag name="KSO_WM_TAG_VERSION" val="1.0"/>
  <p:tag name="KSO_WM_SLIDE_LAYOUT" val="a_d_f_h"/>
  <p:tag name="KSO_WM_SLIDE_LAYOUT_CNT" val="1_1_1_3"/>
  <p:tag name="KSO_WM_SLIDE_TYPE" val="text"/>
  <p:tag name="KSO_WM_SLIDE_SUBTYPE" val="picTxt"/>
  <p:tag name="KSO_WM_SLIDE_SIZE" val="246.2*236.054"/>
  <p:tag name="KSO_WM_SLIDE_POSITION" val="686.75*214.1"/>
  <p:tag name="KSO_WM_SLIDE_COLORSCHEME_VERSION" val="3.2"/>
  <p:tag name="KSO_WM_SLIDE_MODEL_TYPE" val="cover"/>
  <p:tag name="KSO_WM_SLIDE_CONSTRAINT" val="%7b%22slideConstraint%22%3a%7b%22seriesAreas%22%3a%5b%5d%2c%22singleAreas%22%3a%5b%7b%22shapes%22%3a%5b2%5d%2c%22serialConstraintIndex%22%3a-1%2c%22areatextmark%22%3a0%2c%22pictureprocessmark%22%3a0%7d%5d%7d%7d"/>
</p:tagLst>
</file>

<file path=ppt/tags/tag161.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a*1"/>
  <p:tag name="KSO_WM_UNIT_LAYERLEVEL" val="1"/>
  <p:tag name="KSO_WM_UNIT_VALUE" val="12"/>
  <p:tag name="KSO_WM_UNIT_ISCONTENTSTITLE" val="0"/>
  <p:tag name="KSO_WM_UNIT_HIGHLIGHT" val="0"/>
  <p:tag name="KSO_WM_UNIT_COMPATIBLE" val="0"/>
  <p:tag name="KSO_WM_UNIT_PRESET_TEXT" val="简约商业计划书"/>
  <p:tag name="KSO_WM_BEAUTIFY_FLAG" val="#wm#"/>
  <p:tag name="KSO_WM_TAG_VERSION" val="1.0"/>
  <p:tag name="KSO_WM_UNIT_NOCLEAR" val="0"/>
  <p:tag name="KSO_WM_UNIT_DIAGRAM_ISNUMVISUAL" val="0"/>
  <p:tag name="KSO_WM_UNIT_DIAGRAM_ISREFERUNIT" val="0"/>
</p:tagLst>
</file>

<file path=ppt/tags/tag162.xml><?xml version="1.0" encoding="utf-8"?>
<p:tagLst xmlns:p="http://schemas.openxmlformats.org/presentationml/2006/main">
  <p:tag name="KSO_WM_TEMPLATE_CATEGORY" val="custom"/>
  <p:tag name="KSO_WM_TEMPLATE_INDEX" val="20184546"/>
  <p:tag name="KSO_WM_TAG_VERSION" val="1.0"/>
  <p:tag name="KSO_WM_SLIDE_ID" val="custom20184546_1"/>
  <p:tag name="KSO_WM_SLIDE_INDEX" val="1"/>
  <p:tag name="KSO_WM_SLIDE_ITEM_CNT" val="0"/>
  <p:tag name="KSO_WM_SLIDE_LAYOUT" val="a_b"/>
  <p:tag name="KSO_WM_SLIDE_LAYOUT_CNT" val="1_1"/>
  <p:tag name="KSO_WM_SLIDE_TYPE" val="title"/>
  <p:tag name="KSO_WM_BEAUTIFY_FLAG" val="#wm#"/>
  <p:tag name="KSO_WM_TEMPLATE_THUMBS_INDEX" val="1、2、12、14、10、11、13、20"/>
  <p:tag name="KSO_WM_TEMPLATE_SUBCATEGORY" val="0"/>
  <p:tag name="KSO_WM_SLIDE_SUBTYPE" val="pureTxt"/>
</p:tagLst>
</file>

<file path=ppt/tags/tag163.xml><?xml version="1.0" encoding="utf-8"?>
<p:tagLst xmlns:p="http://schemas.openxmlformats.org/presentationml/2006/main">
  <p:tag name="KSO_WM_DOC_GUID" val="{2fea9b06-209e-4859-b6fb-884ad9fc6ff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4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4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TEMPLATE_CATEGORY" val="custom"/>
  <p:tag name="KSO_WM_TEMPLATE_INDEX" val="20184546"/>
  <p:tag name="KSO_WM_TAG_VERSION" val="1.0"/>
  <p:tag name="KSO_WM_BEAUTIFY_FLAG" val="#wm#"/>
  <p:tag name="KSO_WM_TEMPLATE_THUMBS_INDEX" val="1、2、12、14、10、11、13、20"/>
  <p:tag name="KSO_WM_TEMPLATE_SUBCATEGORY" val="0"/>
</p:tagLst>
</file>

<file path=ppt/tags/tag65.xml><?xml version="1.0" encoding="utf-8"?>
<p:tagLst xmlns:p="http://schemas.openxmlformats.org/presentationml/2006/main">
  <p:tag name="KSO_WM_TEMPLATE_CATEGORY" val="custom"/>
  <p:tag name="KSO_WM_TEMPLATE_INDEX" val="20184546"/>
  <p:tag name="KSO_WM_UNIT_TYPE" val="b"/>
  <p:tag name="KSO_WM_UNIT_INDEX" val="1"/>
  <p:tag name="KSO_WM_UNIT_ID" val="custom20184546_1*b*1"/>
  <p:tag name="KSO_WM_UNIT_LAYERLEVEL" val="1"/>
  <p:tag name="KSO_WM_UNIT_VALUE" val="66"/>
  <p:tag name="KSO_WM_UNIT_ISCONTENTSTITLE" val="0"/>
  <p:tag name="KSO_WM_UNIT_HIGHLIGHT" val="0"/>
  <p:tag name="KSO_WM_UNIT_COMPATIBLE" val="0"/>
  <p:tag name="KSO_WM_BEAUTIFY_FLAG" val="#wm#"/>
  <p:tag name="KSO_WM_TAG_VERSION" val="1.0"/>
  <p:tag name="KSO_WM_UNIT_PRESET_TEXT" val="Lorem ipsum dolor sit amet, consectetur adipisicing elit."/>
  <p:tag name="KSO_WM_UNIT_NOCLEAR" val="0"/>
  <p:tag name="KSO_WM_UNIT_DIAGRAM_ISNUMVISUAL" val="0"/>
  <p:tag name="KSO_WM_UNIT_DIAGRAM_ISREFERUNIT" val="0"/>
</p:tagLst>
</file>

<file path=ppt/tags/tag66.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a*1"/>
  <p:tag name="KSO_WM_UNIT_LAYERLEVEL" val="1"/>
  <p:tag name="KSO_WM_UNIT_VALUE" val="12"/>
  <p:tag name="KSO_WM_UNIT_ISCONTENTSTITLE" val="0"/>
  <p:tag name="KSO_WM_UNIT_HIGHLIGHT" val="0"/>
  <p:tag name="KSO_WM_UNIT_COMPATIBLE" val="0"/>
  <p:tag name="KSO_WM_UNIT_PRESET_TEXT" val="简约商业计划书"/>
  <p:tag name="KSO_WM_BEAUTIFY_FLAG" val="#wm#"/>
  <p:tag name="KSO_WM_TAG_VERSION" val="1.0"/>
  <p:tag name="KSO_WM_UNIT_NOCLEAR" val="0"/>
  <p:tag name="KSO_WM_UNIT_DIAGRAM_ISNUMVISUAL" val="0"/>
  <p:tag name="KSO_WM_UNIT_DIAGRAM_ISREFERUNIT" val="0"/>
</p:tagLst>
</file>

<file path=ppt/tags/tag67.xml><?xml version="1.0" encoding="utf-8"?>
<p:tagLst xmlns:p="http://schemas.openxmlformats.org/presentationml/2006/main">
  <p:tag name="KSO_WM_TEMPLATE_CATEGORY" val="custom"/>
  <p:tag name="KSO_WM_TEMPLATE_INDEX" val="20184546"/>
  <p:tag name="KSO_WM_TAG_VERSION" val="1.0"/>
  <p:tag name="KSO_WM_SLIDE_ID" val="custom20184546_1"/>
  <p:tag name="KSO_WM_SLIDE_INDEX" val="1"/>
  <p:tag name="KSO_WM_SLIDE_ITEM_CNT" val="0"/>
  <p:tag name="KSO_WM_SLIDE_LAYOUT" val="a_b"/>
  <p:tag name="KSO_WM_SLIDE_LAYOUT_CNT" val="1_1"/>
  <p:tag name="KSO_WM_SLIDE_TYPE" val="title"/>
  <p:tag name="KSO_WM_BEAUTIFY_FLAG" val="#wm#"/>
  <p:tag name="KSO_WM_TEMPLATE_THUMBS_INDEX" val="1、2、12、14、10、11、13、20"/>
  <p:tag name="KSO_WM_TEMPLATE_SUBCATEGORY" val="0"/>
  <p:tag name="KSO_WM_SLIDE_SUBTYPE" val="pureTxt"/>
  <p:tag name="KSO_WM_SLIDE_MODEL_TYPE" val="cover"/>
</p:tagLst>
</file>

<file path=ppt/tags/tag68.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f"/>
  <p:tag name="KSO_WM_UNIT_INDEX" val="1_1_1"/>
  <p:tag name="KSO_WM_UNIT_LAYERLEVEL" val="1_1_1"/>
  <p:tag name="KSO_WM_UNIT_VALUE" val="11"/>
  <p:tag name="KSO_WM_UNIT_HIGHLIGHT" val="0"/>
  <p:tag name="KSO_WM_UNIT_COMPATIBLE" val="0"/>
  <p:tag name="KSO_WM_DIAGRAM_GROUP_CODE" val="l1-1"/>
  <p:tag name="KSO_WM_UNIT_ID" val="custom20184546_5*l_h_f*1_1_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i"/>
  <p:tag name="KSO_WM_UNIT_INDEX" val="1_1_3"/>
  <p:tag name="KSO_WM_UNIT_ID" val="custom20184546_5*l_h_i*1_1_3"/>
  <p:tag name="KSO_WM_UNIT_LAYERLEVEL" val="1_1_1"/>
  <p:tag name="KSO_WM_DIAGRAM_GROUP_CODE" val="l1-1"/>
  <p:tag name="KSO_WM_UNIT_HIGHLIGHT" val="0"/>
  <p:tag name="KSO_WM_UNIT_COMPATIBLE" val="0"/>
  <p:tag name="KSO_WM_UNIT_DIAGRAM_ISNUMVISUAL" val="0"/>
  <p:tag name="KSO_WM_UNIT_DIAGRAM_ISREFERUNIT" val="0"/>
  <p:tag name="KSO_WM_UNIT_TEXT_FILL_FORE_SCHEMECOLOR_INDEX" val="5"/>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f"/>
  <p:tag name="KSO_WM_UNIT_INDEX" val="1_2_1"/>
  <p:tag name="KSO_WM_UNIT_LAYERLEVEL" val="1_1_1"/>
  <p:tag name="KSO_WM_UNIT_VALUE" val="11"/>
  <p:tag name="KSO_WM_UNIT_HIGHLIGHT" val="0"/>
  <p:tag name="KSO_WM_UNIT_COMPATIBLE" val="0"/>
  <p:tag name="KSO_WM_DIAGRAM_GROUP_CODE" val="l1-1"/>
  <p:tag name="KSO_WM_UNIT_ID" val="custom20184546_5*l_h_f*1_2_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i"/>
  <p:tag name="KSO_WM_UNIT_INDEX" val="1_2_3"/>
  <p:tag name="KSO_WM_UNIT_ID" val="custom20184546_5*l_h_i*1_2_3"/>
  <p:tag name="KSO_WM_UNIT_LAYERLEVEL" val="1_1_1"/>
  <p:tag name="KSO_WM_DIAGRAM_GROUP_CODE" val="l1-1"/>
  <p:tag name="KSO_WM_UNIT_HIGHLIGHT" val="0"/>
  <p:tag name="KSO_WM_UNIT_COMPATIBLE" val="0"/>
  <p:tag name="KSO_WM_UNIT_DIAGRAM_ISNUMVISUAL" val="0"/>
  <p:tag name="KSO_WM_UNIT_DIAGRAM_ISREFERUNIT" val="0"/>
  <p:tag name="KSO_WM_UNIT_TEXT_FILL_FORE_SCHEMECOLOR_INDEX" val="5"/>
  <p:tag name="KSO_WM_UNIT_TEXT_FILL_TYPE" val="1"/>
  <p:tag name="KSO_WM_UNIT_USESOURCEFORMAT_APPLY" val="1"/>
</p:tagLst>
</file>

<file path=ppt/tags/tag72.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f"/>
  <p:tag name="KSO_WM_UNIT_INDEX" val="1_3_1"/>
  <p:tag name="KSO_WM_UNIT_LAYERLEVEL" val="1_1_1"/>
  <p:tag name="KSO_WM_UNIT_VALUE" val="11"/>
  <p:tag name="KSO_WM_UNIT_HIGHLIGHT" val="0"/>
  <p:tag name="KSO_WM_UNIT_COMPATIBLE" val="0"/>
  <p:tag name="KSO_WM_DIAGRAM_GROUP_CODE" val="l1-1"/>
  <p:tag name="KSO_WM_UNIT_ID" val="custom20184546_5*l_h_f*1_3_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l_h_i"/>
  <p:tag name="KSO_WM_UNIT_INDEX" val="1_3_3"/>
  <p:tag name="KSO_WM_UNIT_ID" val="custom20184546_5*l_h_i*1_3_3"/>
  <p:tag name="KSO_WM_UNIT_LAYERLEVEL" val="1_1_1"/>
  <p:tag name="KSO_WM_DIAGRAM_GROUP_CODE" val="l1-1"/>
  <p:tag name="KSO_WM_UNIT_HIGHLIGHT" val="0"/>
  <p:tag name="KSO_WM_UNIT_COMPATIBLE" val="0"/>
  <p:tag name="KSO_WM_UNIT_DIAGRAM_ISNUMVISUAL" val="0"/>
  <p:tag name="KSO_WM_UNIT_DIAGRAM_ISREFERUNIT" val="0"/>
  <p:tag name="KSO_WM_UNIT_TEXT_FILL_FORE_SCHEMECOLOR_INDEX" val="5"/>
  <p:tag name="KSO_WM_UNIT_TEXT_FILL_TYPE" val="1"/>
  <p:tag name="KSO_WM_UNIT_USESOURCEFORMAT_APPLY" val="1"/>
</p:tagLst>
</file>

<file path=ppt/tags/tag74.xml><?xml version="1.0" encoding="utf-8"?>
<p:tagLst xmlns:p="http://schemas.openxmlformats.org/presentationml/2006/main">
  <p:tag name="KSO_WM_TEMPLATE_CATEGORY" val="custom"/>
  <p:tag name="KSO_WM_TEMPLATE_INDEX" val="20184546"/>
  <p:tag name="KSO_WM_TAG_VERSION" val="1.0"/>
  <p:tag name="KSO_WM_BEAUTIFY_FLAG" val="#wm#"/>
  <p:tag name="KSO_WM_UNIT_TYPE" val="a"/>
  <p:tag name="KSO_WM_UNIT_INDEX" val="1"/>
  <p:tag name="KSO_WM_UNIT_LAYERLEVEL" val="1"/>
  <p:tag name="KSO_WM_UNIT_ISCONTENTSTITLE" val="1"/>
  <p:tag name="KSO_WM_UNIT_VALUE" val="2"/>
  <p:tag name="KSO_WM_UNIT_HIGHLIGHT" val="0"/>
  <p:tag name="KSO_WM_UNIT_COMPATIBLE" val="0"/>
  <p:tag name="KSO_WM_DIAGRAM_GROUP_CODE" val="l1-1"/>
  <p:tag name="KSO_WM_UNIT_ID" val="custom20184546_5*a*1"/>
  <p:tag name="KSO_WM_UNIT_PRESET_TEXT" val="目录"/>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TAG_VERSION" val="1.0"/>
  <p:tag name="KSO_WM_BEAUTIFY_FLAG" val="#wm#"/>
  <p:tag name="KSO_WM_UNIT_TYPE" val="i"/>
  <p:tag name="KSO_WM_UNIT_ID" val="custom20184546_5*i*18"/>
  <p:tag name="KSO_WM_TEMPLATE_CATEGORY" val="custom"/>
  <p:tag name="KSO_WM_TEMPLATE_INDEX" val="20184546"/>
  <p:tag name="KSO_WM_UNIT_INDEX" val="18"/>
  <p:tag name="KSO_WM_UNIT_HIGHLIGHT" val="0"/>
  <p:tag name="KSO_WM_UNIT_COMPATIBLE" val="0"/>
  <p:tag name="KSO_WM_UNIT_DIAGRAM_ISNUMVISUAL" val="0"/>
  <p:tag name="KSO_WM_UNIT_DIAGRAM_ISREFERUNIT" val="0"/>
  <p:tag name="KSO_WM_DIAGRAM_GROUP_CODE" val="l1-1"/>
  <p:tag name="KSO_WM_UNIT_LAYERLEVEL" val="1"/>
  <p:tag name="KSO_WM_UNIT_FILL_FORE_SCHEMECOLOR_INDEX" val="5"/>
  <p:tag name="KSO_WM_UNIT_FILL_TYPE" val="1"/>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TAG_VERSION" val="1.0"/>
  <p:tag name="KSO_WM_SLIDE_ITEM_CNT" val="4"/>
  <p:tag name="KSO_WM_SLIDE_LAYOUT" val="a_b_l"/>
  <p:tag name="KSO_WM_SLIDE_LAYOUT_CNT" val="1_1_1"/>
  <p:tag name="KSO_WM_SLIDE_TYPE" val="contents"/>
  <p:tag name="KSO_WM_BEAUTIFY_FLAG" val="#wm#"/>
  <p:tag name="KSO_WM_TEMPLATE_CATEGORY" val="custom"/>
  <p:tag name="KSO_WM_TEMPLATE_INDEX" val="20184546"/>
  <p:tag name="KSO_WM_SLIDE_ID" val="custom20184546_5"/>
  <p:tag name="KSO_WM_SLIDE_INDEX" val="5"/>
  <p:tag name="KSO_WM_DIAGRAM_GROUP_CODE" val="l1-1"/>
  <p:tag name="KSO_WM_TEMPLATE_SUBCATEGORY" val="0"/>
  <p:tag name="KSO_WM_SLIDE_SUBTYPE" val="diag"/>
  <p:tag name="KSO_WM_SLIDE_DIAGTYPE" val="l"/>
</p:tagLst>
</file>

<file path=ppt/tags/tag77.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2*a*1"/>
  <p:tag name="KSO_WM_UNIT_LAYERLEVEL" val="1"/>
  <p:tag name="KSO_WM_UNIT_VALUE" val="11"/>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UNIT_PRESET_TEXT" val="请在此输入您的标题"/>
</p:tagLst>
</file>

<file path=ppt/tags/tag78.xml><?xml version="1.0" encoding="utf-8"?>
<p:tagLst xmlns:p="http://schemas.openxmlformats.org/presentationml/2006/main">
  <p:tag name="KSO_WM_TEMPLATE_CATEGORY" val="custom"/>
  <p:tag name="KSO_WM_TEMPLATE_INDEX" val="20184546"/>
  <p:tag name="KSO_WM_UNIT_TYPE" val="e"/>
  <p:tag name="KSO_WM_UNIT_INDEX" val="1"/>
  <p:tag name="KSO_WM_UNIT_ID" val="custom20184546_12*e*1"/>
  <p:tag name="KSO_WM_UNIT_LAYERLEVEL" val="1"/>
  <p:tag name="KSO_WM_UNIT_VALUE" val="2"/>
  <p:tag name="KSO_WM_UNIT_HIGHLIGHT" val="0"/>
  <p:tag name="KSO_WM_UNIT_COMPATIBLE" val="1"/>
  <p:tag name="KSO_WM_UNIT_PRESET_TEXT" val="01"/>
  <p:tag name="KSO_WM_BEAUTIFY_FLAG" val="#wm#"/>
  <p:tag name="KSO_WM_TAG_VERSION" val="1.0"/>
  <p:tag name="KSO_WM_UNIT_NOCLEAR" val="0"/>
  <p:tag name="KSO_WM_UNIT_DIAGRAM_ISNUMVISUAL" val="0"/>
  <p:tag name="KSO_WM_UNIT_DIAGRAM_ISREFERUNIT" val="0"/>
</p:tagLst>
</file>

<file path=ppt/tags/tag79.xml><?xml version="1.0" encoding="utf-8"?>
<p:tagLst xmlns:p="http://schemas.openxmlformats.org/presentationml/2006/main">
  <p:tag name="KSO_WM_TEMPLATE_CATEGORY" val="custom"/>
  <p:tag name="KSO_WM_TEMPLATE_INDEX" val="20184546"/>
  <p:tag name="KSO_WM_TAG_VERSION" val="1.0"/>
  <p:tag name="KSO_WM_SLIDE_ID" val="custom20184546_12"/>
  <p:tag name="KSO_WM_SLIDE_INDEX" val="12"/>
  <p:tag name="KSO_WM_SLIDE_ITEM_CNT" val="0"/>
  <p:tag name="KSO_WM_SLIDE_LAYOUT" val="a_e"/>
  <p:tag name="KSO_WM_SLIDE_LAYOUT_CNT" val="1_1"/>
  <p:tag name="KSO_WM_SLIDE_TYPE" val="sectionTitle"/>
  <p:tag name="KSO_WM_BEAUTIFY_FLAG" val="#wm#"/>
  <p:tag name="KSO_WM_TEMPLATE_SUBCATEGORY" val="0"/>
  <p:tag name="KSO_WM_SLIDE_SUBTYPE" val="pureTx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81.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82.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83.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ID" val="custom20184546_8*a*1"/>
  <p:tag name="KSO_WM_UNIT_TYPE" val="a"/>
  <p:tag name="KSO_WM_UNIT_NOCLEAR" val="0"/>
  <p:tag name="KSO_WM_UNIT_DIAGRAM_ISNUMVISUAL" val="0"/>
  <p:tag name="KSO_WM_UNIT_DIAGRAM_ISREFERUNIT" val="0"/>
  <p:tag name="KSO_WM_UNIT_PRESET_TEXT" val="请在此输入您的标题"/>
</p:tagLst>
</file>

<file path=ppt/tags/tag84.xml><?xml version="1.0" encoding="utf-8"?>
<p:tagLst xmlns:p="http://schemas.openxmlformats.org/presentationml/2006/main">
  <p:tag name="KSO_WM_TEMPLATE_CATEGORY" val="custom"/>
  <p:tag name="KSO_WM_TEMPLATE_INDEX" val="20184546"/>
  <p:tag name="KSO_WM_TAG_VERSION" val="1.0"/>
  <p:tag name="KSO_WM_BEAUTIFY_FLAG" val="#wm#"/>
  <p:tag name="KSO_WM_UNIT_COMPATIBLE" val="0"/>
  <p:tag name="KSO_WM_UNIT_HIGHLIGHT" val="0"/>
  <p:tag name="KSO_WM_UNIT_VALUE" val="440"/>
  <p:tag name="KSO_WM_UNIT_LAYERLEVEL" val="1"/>
  <p:tag name="KSO_WM_UNIT_INDEX" val="1"/>
  <p:tag name="KSO_WM_UNIT_ID" val="custom20184546_8*f*1"/>
  <p:tag name="KSO_WM_UNIT_TYPE" val="f"/>
  <p:tag name="KSO_WM_UNIT_NOCLEAR" val="0"/>
  <p:tag name="KSO_WM_UNIT_DIAGRAM_ISNUMVISUAL" val="0"/>
  <p:tag name="KSO_WM_UNIT_DIAGRAM_ISREFERUNIT" val="0"/>
  <p:tag name="KSO_WM_UNIT_PRESET_TEXT" val="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文本。&#10;请在此输入您的文本。请在此输入您的文本。请在此输入您的文本。请在此输入您的文本。请在此输入您的"/>
</p:tagLst>
</file>

<file path=ppt/tags/tag85.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SLIDE_INDEX" val="8"/>
  <p:tag name="KSO_WM_SLIDE_ID" val="custom20184546_8"/>
  <p:tag name="KSO_WM_TAG_VERSION" val="1.0"/>
  <p:tag name="KSO_WM_TEMPLATE_INDEX" val="20184546"/>
  <p:tag name="KSO_WM_TEMPLATE_CATEGORY" val="custom"/>
  <p:tag name="KSO_WM_TEMPLATE_SUBCATEGORY" val="0"/>
  <p:tag name="KSO_WM_SLIDE_SUBTYPE" val="pureTxt"/>
</p:tagLst>
</file>

<file path=ppt/tags/tag86.xml><?xml version="1.0" encoding="utf-8"?>
<p:tagLst xmlns:p="http://schemas.openxmlformats.org/presentationml/2006/main">
  <p:tag name="KSO_WM_TAG_VERSION" val="1.0"/>
  <p:tag name="KSO_WM_BEAUTIFY_FLAG" val="#wm#"/>
  <p:tag name="KSO_WM_UNIT_TYPE" val="l_h_i"/>
  <p:tag name="KSO_WM_UNIT_ID" val="custom20184546_13*l_h_i*1_1_1"/>
  <p:tag name="KSO_WM_TEMPLATE_CATEGORY" val="custom"/>
  <p:tag name="KSO_WM_TEMPLATE_INDEX" val="20184546"/>
  <p:tag name="KSO_WM_UNIT_INDEX" val="1_1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TEMPLATE_CATEGORY" val="custom"/>
  <p:tag name="KSO_WM_TEMPLATE_INDEX" val="20184546"/>
  <p:tag name="KSO_WM_UNIT_TYPE" val="l_h_f"/>
  <p:tag name="KSO_WM_UNIT_INDEX" val="1_1_1"/>
  <p:tag name="KSO_WM_UNIT_ID" val="custom20184546_13*l_h_f*1_1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8.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89.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3*a*1"/>
  <p:tag name="KSO_WM_UNIT_LAYERLEVEL" val="1"/>
  <p:tag name="KSO_WM_UNIT_VALUE" val="19"/>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DIAGRAM_GROUP_CODE" val="l1-2"/>
  <p:tag name="KSO_WM_UNIT_PRESET_TEXT" val="请在此输入您的标题"/>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TEMPLATE_CATEGORY" val="custom"/>
  <p:tag name="KSO_WM_TEMPLATE_INDEX" val="20184546"/>
  <p:tag name="KSO_WM_TAG_VERSION" val="1.0"/>
  <p:tag name="KSO_WM_SLIDE_ID" val="custom20184546_13"/>
  <p:tag name="KSO_WM_SLIDE_INDEX" val="13"/>
  <p:tag name="KSO_WM_SLIDE_ITEM_CNT" val="3"/>
  <p:tag name="KSO_WM_SLIDE_LAYOUT" val="a_l"/>
  <p:tag name="KSO_WM_SLIDE_LAYOUT_CNT" val="1_1"/>
  <p:tag name="KSO_WM_SLIDE_TYPE" val="text"/>
  <p:tag name="KSO_WM_BEAUTIFY_FLAG" val="#wm#"/>
  <p:tag name="KSO_WM_SLIDE_POSITION" val="90.1978*197.604"/>
  <p:tag name="KSO_WM_SLIDE_SIZE" val="779.604*144.923"/>
  <p:tag name="KSO_WM_DIAGRAM_GROUP_CODE" val="l1-2"/>
  <p:tag name="KSO_WM_TEMPLATE_SUBCATEGORY" val="0"/>
  <p:tag name="KSO_WM_SLIDE_DIAGTYPE" val="l"/>
  <p:tag name="KSO_WM_SLIDE_SUBTYPE" val="diag"/>
</p:tagLst>
</file>

<file path=ppt/tags/tag92.xml><?xml version="1.0" encoding="utf-8"?>
<p:tagLst xmlns:p="http://schemas.openxmlformats.org/presentationml/2006/main">
  <p:tag name="KSO_WM_TAG_VERSION" val="1.0"/>
  <p:tag name="KSO_WM_BEAUTIFY_FLAG" val="#wm#"/>
  <p:tag name="KSO_WM_UNIT_TYPE" val="l_h_i"/>
  <p:tag name="KSO_WM_UNIT_ID" val="custom20184546_13*l_h_i*1_1_1"/>
  <p:tag name="KSO_WM_TEMPLATE_CATEGORY" val="custom"/>
  <p:tag name="KSO_WM_TEMPLATE_INDEX" val="20184546"/>
  <p:tag name="KSO_WM_UNIT_INDEX" val="1_1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TEMPLATE_CATEGORY" val="custom"/>
  <p:tag name="KSO_WM_TEMPLATE_INDEX" val="20184546"/>
  <p:tag name="KSO_WM_UNIT_TYPE" val="l_h_f"/>
  <p:tag name="KSO_WM_UNIT_INDEX" val="1_1_1"/>
  <p:tag name="KSO_WM_UNIT_ID" val="custom20184546_13*l_h_f*1_1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95.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20184546"/>
  <p:tag name="KSO_WM_UNIT_TYPE" val="a"/>
  <p:tag name="KSO_WM_UNIT_INDEX" val="1"/>
  <p:tag name="KSO_WM_UNIT_ID" val="custom20184546_13*a*1"/>
  <p:tag name="KSO_WM_UNIT_LAYERLEVEL" val="1"/>
  <p:tag name="KSO_WM_UNIT_VALUE" val="19"/>
  <p:tag name="KSO_WM_UNIT_ISCONTENTSTITLE" val="0"/>
  <p:tag name="KSO_WM_UNIT_HIGHLIGHT" val="0"/>
  <p:tag name="KSO_WM_UNIT_COMPATIBLE" val="0"/>
  <p:tag name="KSO_WM_BEAUTIFY_FLAG" val="#wm#"/>
  <p:tag name="KSO_WM_TAG_VERSION" val="1.0"/>
  <p:tag name="KSO_WM_UNIT_NOCLEAR" val="0"/>
  <p:tag name="KSO_WM_UNIT_DIAGRAM_ISNUMVISUAL" val="0"/>
  <p:tag name="KSO_WM_UNIT_DIAGRAM_ISREFERUNIT" val="0"/>
  <p:tag name="KSO_WM_DIAGRAM_GROUP_CODE" val="l1-2"/>
  <p:tag name="KSO_WM_UNIT_PRESET_TEXT" val="请在此输入您的标题"/>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ags/tag98.xml><?xml version="1.0" encoding="utf-8"?>
<p:tagLst xmlns:p="http://schemas.openxmlformats.org/presentationml/2006/main">
  <p:tag name="KSO_WM_TEMPLATE_CATEGORY" val="custom"/>
  <p:tag name="KSO_WM_TEMPLATE_INDEX" val="20184546"/>
  <p:tag name="KSO_WM_UNIT_TYPE" val="l_h_f"/>
  <p:tag name="KSO_WM_UNIT_INDEX" val="1_2_1"/>
  <p:tag name="KSO_WM_UNIT_ID" val="custom20184546_13*l_h_f*1_2_1"/>
  <p:tag name="KSO_WM_UNIT_LAYERLEVEL" val="1_1_1"/>
  <p:tag name="KSO_WM_UNIT_VALUE" val="40"/>
  <p:tag name="KSO_WM_UNIT_HIGHLIGHT" val="0"/>
  <p:tag name="KSO_WM_UNIT_COMPATIBLE" val="0"/>
  <p:tag name="KSO_WM_BEAUTIFY_FLAG" val="#wm#"/>
  <p:tag name="KSO_WM_TAG_VERSION" val="1.0"/>
  <p:tag name="KSO_WM_DIAGRAM_GROUP_CODE" val="l1-2"/>
  <p:tag name="KSO_WM_UNIT_NOCLEAR" val="0"/>
  <p:tag name="KSO_WM_UNIT_DIAGRAM_ISNUMVISUAL" val="0"/>
  <p:tag name="KSO_WM_UNIT_DIAGRAM_ISREFERUNIT" val="0"/>
  <p:tag name="KSO_WM_UNIT_PRESET_TEXT" val="请在此输入您的文本。请在此输入您的文本。请在此输入您的文本。"/>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TAG_VERSION" val="1.0"/>
  <p:tag name="KSO_WM_BEAUTIFY_FLAG" val="#wm#"/>
  <p:tag name="KSO_WM_UNIT_TYPE" val="l_h_i"/>
  <p:tag name="KSO_WM_UNIT_ID" val="custom20184546_13*l_h_i*1_2_1"/>
  <p:tag name="KSO_WM_TEMPLATE_CATEGORY" val="custom"/>
  <p:tag name="KSO_WM_TEMPLATE_INDEX" val="20184546"/>
  <p:tag name="KSO_WM_UNIT_INDEX" val="1_2_1"/>
  <p:tag name="KSO_WM_UNIT_HIGHLIGHT" val="0"/>
  <p:tag name="KSO_WM_UNIT_COMPATIBLE" val="0"/>
  <p:tag name="KSO_WM_UNIT_DIAGRAM_ISNUMVISUAL" val="0"/>
  <p:tag name="KSO_WM_UNIT_DIAGRAM_ISREFERUNIT" val="0"/>
  <p:tag name="KSO_WM_DIAGRAM_GROUP_CODE" val="l1-2"/>
  <p:tag name="KSO_WM_UNIT_LAYERLEVEL" val="1_1_1"/>
  <p:tag name="KSO_WM_UNIT_FILL_FORE_SCHEMECOLOR_INDEX" val="16"/>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1_Office 主题​​">
  <a:themeElements>
    <a:clrScheme name="自定义 354">
      <a:dk1>
        <a:srgbClr val="000000"/>
      </a:dk1>
      <a:lt1>
        <a:srgbClr val="FFFFFF"/>
      </a:lt1>
      <a:dk2>
        <a:srgbClr val="00529C"/>
      </a:dk2>
      <a:lt2>
        <a:srgbClr val="F0F0F0"/>
      </a:lt2>
      <a:accent1>
        <a:srgbClr val="00529C"/>
      </a:accent1>
      <a:accent2>
        <a:srgbClr val="029AD5"/>
      </a:accent2>
      <a:accent3>
        <a:srgbClr val="F57C37"/>
      </a:accent3>
      <a:accent4>
        <a:srgbClr val="039E57"/>
      </a:accent4>
      <a:accent5>
        <a:srgbClr val="ED1925"/>
      </a:accent5>
      <a:accent6>
        <a:srgbClr val="0074DB"/>
      </a:accent6>
      <a:hlink>
        <a:srgbClr val="00529C"/>
      </a:hlink>
      <a:folHlink>
        <a:srgbClr val="BFBFBF"/>
      </a:folHlink>
    </a:clrScheme>
    <a:fontScheme name="nexnghae">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1888</Words>
  <Application>WPS 演示</Application>
  <PresentationFormat>全屏显示(4:3)</PresentationFormat>
  <Paragraphs>252</Paragraphs>
  <Slides>24</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微软雅黑</vt:lpstr>
      <vt:lpstr>黑体</vt:lpstr>
      <vt:lpstr>楷体</vt:lpstr>
      <vt:lpstr>Calibri</vt:lpstr>
      <vt:lpstr>Arial Unicode MS</vt:lpstr>
      <vt:lpstr>Segoe UI</vt:lpstr>
      <vt:lpstr>微软雅黑 Light</vt:lpstr>
      <vt:lpstr>华文行楷</vt:lpstr>
      <vt:lpstr>1_Office 主题​​</vt:lpstr>
      <vt:lpstr>坚持以学生为中心 促进学生全面发展</vt:lpstr>
      <vt:lpstr>PowerPoint 演示文稿</vt:lpstr>
      <vt:lpstr>强化办学定位</vt:lpstr>
      <vt:lpstr>1.高校人才培养任务</vt:lpstr>
      <vt:lpstr>1.高校人才培养任务</vt:lpstr>
      <vt:lpstr>PowerPoint 演示文稿</vt:lpstr>
      <vt:lpstr>PowerPoint 演示文稿</vt:lpstr>
      <vt:lpstr>PowerPoint 演示文稿</vt:lpstr>
      <vt:lpstr>坚持学生中心</vt:lpstr>
      <vt:lpstr>1.本科教育的重要地位</vt:lpstr>
      <vt:lpstr>2.思想政治工作的落脚点</vt:lpstr>
      <vt:lpstr>3.十大育人体系</vt:lpstr>
      <vt:lpstr>4.坚持学生中心，构建十大育人体系</vt:lpstr>
      <vt:lpstr>PowerPoint 演示文稿</vt:lpstr>
      <vt:lpstr>PowerPoint 演示文稿</vt:lpstr>
      <vt:lpstr>PowerPoint 演示文稿</vt:lpstr>
      <vt:lpstr>PowerPoint 演示文稿</vt:lpstr>
      <vt:lpstr>学工专业融合</vt:lpstr>
      <vt:lpstr>PowerPoint 演示文稿</vt:lpstr>
      <vt:lpstr>PowerPoint 演示文稿</vt:lpstr>
      <vt:lpstr>PowerPoint 演示文稿</vt:lpstr>
      <vt:lpstr>PowerPoint 演示文稿</vt:lpstr>
      <vt:lpstr>PowerPoint 演示文稿</vt:lpstr>
      <vt:lpstr>山再高，往上攀，总能登顶；路再长，走下去，定能到达。          ——习近平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lenovo</cp:lastModifiedBy>
  <cp:revision>780</cp:revision>
  <dcterms:created xsi:type="dcterms:W3CDTF">2012-10-29T14:59:00Z</dcterms:created>
  <dcterms:modified xsi:type="dcterms:W3CDTF">2019-07-01T23:51:33Z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2052-11.1.0.8806</vt:lpwstr>
  </property>
</Properties>
</file>